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74" r:id="rId5"/>
    <p:sldId id="272" r:id="rId6"/>
    <p:sldId id="265" r:id="rId7"/>
    <p:sldId id="275" r:id="rId8"/>
    <p:sldId id="278" r:id="rId9"/>
    <p:sldId id="277" r:id="rId10"/>
    <p:sldId id="276" r:id="rId11"/>
    <p:sldId id="279" r:id="rId12"/>
    <p:sldId id="260" r:id="rId13"/>
    <p:sldId id="270" r:id="rId14"/>
    <p:sldId id="26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CCB1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28-03-1444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28-03-1444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28-03-1444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28-03-1444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106615"/>
            <a:ext cx="12192000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اَلْفَاعِلُ: الإِضْمَارُ الوَاجِبُ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والجَائِزُ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ص:36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15865" y="273304"/>
            <a:ext cx="2904968" cy="584775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/>
              <a:t>4.</a:t>
            </a:r>
            <a:r>
              <a:rPr lang="ar-MA" sz="3200" b="1" dirty="0"/>
              <a:t>	</a:t>
            </a:r>
            <a:r>
              <a:rPr lang="ar-MA" sz="3200" b="1" dirty="0" smtClean="0"/>
              <a:t>وجوب الإضمار:</a:t>
            </a:r>
            <a:endParaRPr lang="ar-MA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2542" y="4327660"/>
            <a:ext cx="11908292" cy="175432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/>
              <a:t>- لاحظ جمل الجدول </a:t>
            </a:r>
            <a:r>
              <a:rPr lang="ar-MA" sz="3600" b="1" dirty="0" smtClean="0"/>
              <a:t>أعلاه، </a:t>
            </a:r>
            <a:r>
              <a:rPr lang="ar-MA" sz="3600" b="1" dirty="0"/>
              <a:t>وحدد الفاعل ونوعه؟  </a:t>
            </a:r>
          </a:p>
          <a:p>
            <a:pPr algn="r" rtl="1"/>
            <a:r>
              <a:rPr lang="ar-MA" sz="3600" b="1" dirty="0"/>
              <a:t>- الفاعل جاء ضميرا مستترا لكن ما نوع هذا الإضمار؟</a:t>
            </a:r>
          </a:p>
          <a:p>
            <a:pPr algn="r" rtl="1"/>
            <a:r>
              <a:rPr lang="ar-MA" sz="3600" b="1" dirty="0" smtClean="0"/>
              <a:t>← </a:t>
            </a:r>
            <a:r>
              <a:rPr lang="ar-MA" sz="3600" b="1" dirty="0">
                <a:solidFill>
                  <a:srgbClr val="00B050"/>
                </a:solidFill>
              </a:rPr>
              <a:t>ماذا تستنتج؟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779059"/>
              </p:ext>
            </p:extLst>
          </p:nvPr>
        </p:nvGraphicFramePr>
        <p:xfrm>
          <a:off x="112542" y="1046370"/>
          <a:ext cx="11908291" cy="31546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142094">
                  <a:extLst>
                    <a:ext uri="{9D8B030D-6E8A-4147-A177-3AD203B41FA5}">
                      <a16:colId xmlns:a16="http://schemas.microsoft.com/office/drawing/2014/main" val="3565269373"/>
                    </a:ext>
                  </a:extLst>
                </a:gridCol>
                <a:gridCol w="1557632">
                  <a:extLst>
                    <a:ext uri="{9D8B030D-6E8A-4147-A177-3AD203B41FA5}">
                      <a16:colId xmlns:a16="http://schemas.microsoft.com/office/drawing/2014/main" val="48207689"/>
                    </a:ext>
                  </a:extLst>
                </a:gridCol>
                <a:gridCol w="1555802">
                  <a:extLst>
                    <a:ext uri="{9D8B030D-6E8A-4147-A177-3AD203B41FA5}">
                      <a16:colId xmlns:a16="http://schemas.microsoft.com/office/drawing/2014/main" val="448710974"/>
                    </a:ext>
                  </a:extLst>
                </a:gridCol>
                <a:gridCol w="2611917">
                  <a:extLst>
                    <a:ext uri="{9D8B030D-6E8A-4147-A177-3AD203B41FA5}">
                      <a16:colId xmlns:a16="http://schemas.microsoft.com/office/drawing/2014/main" val="2144651641"/>
                    </a:ext>
                  </a:extLst>
                </a:gridCol>
                <a:gridCol w="2040846">
                  <a:extLst>
                    <a:ext uri="{9D8B030D-6E8A-4147-A177-3AD203B41FA5}">
                      <a16:colId xmlns:a16="http://schemas.microsoft.com/office/drawing/2014/main" val="37464516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الفعل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زمنه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الفاعل المضمر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نوع الإضمار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0956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1- أشْكُرُ اللهَ عَلَى نِعَمِهِ.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13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2-  نَسْأَلُ اللهَ المَغْفِرَةَ.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340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3- تَفْرَحُ بِزِيَارَةِ بَيْتِ اللهِ.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80109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4- اعْمَلْ لِدُنْيَاكَ وَلآخِرَتِكَ.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317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615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214341" y="62284"/>
            <a:ext cx="2904968" cy="584775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/>
              <a:t>4.</a:t>
            </a:r>
            <a:r>
              <a:rPr lang="ar-MA" sz="3200" b="1" dirty="0"/>
              <a:t>	</a:t>
            </a:r>
            <a:r>
              <a:rPr lang="ar-MA" sz="3200" b="1" dirty="0" smtClean="0"/>
              <a:t>وجوب الإضمار:</a:t>
            </a:r>
            <a:endParaRPr lang="ar-MA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11017" y="3995678"/>
            <a:ext cx="11908292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</a:rPr>
              <a:t>أستنتج:  </a:t>
            </a:r>
            <a:r>
              <a:rPr lang="ar-MA" sz="3600" b="1" dirty="0" smtClean="0"/>
              <a:t>الفاعل </a:t>
            </a:r>
            <a:r>
              <a:rPr lang="ar-MA" sz="3600" b="1" dirty="0"/>
              <a:t>الذي يكون ضميرا مستترا يجب إضماره في الحالات التالية: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مع </a:t>
            </a:r>
            <a:r>
              <a:rPr lang="ar-MA" sz="3600" b="1" dirty="0"/>
              <a:t>الفعل المضارع المسند إلى المفرد المتكلم أو الجمع المتكلم أو المفرد المخاطب.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مع </a:t>
            </a:r>
            <a:r>
              <a:rPr lang="ar-MA" sz="3600" b="1" dirty="0"/>
              <a:t>الفعل الأمر المسند إلى  المفرد المخاطب.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673616"/>
              </p:ext>
            </p:extLst>
          </p:nvPr>
        </p:nvGraphicFramePr>
        <p:xfrm>
          <a:off x="211018" y="750942"/>
          <a:ext cx="11908291" cy="31546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142094">
                  <a:extLst>
                    <a:ext uri="{9D8B030D-6E8A-4147-A177-3AD203B41FA5}">
                      <a16:colId xmlns:a16="http://schemas.microsoft.com/office/drawing/2014/main" val="3565269373"/>
                    </a:ext>
                  </a:extLst>
                </a:gridCol>
                <a:gridCol w="1557632">
                  <a:extLst>
                    <a:ext uri="{9D8B030D-6E8A-4147-A177-3AD203B41FA5}">
                      <a16:colId xmlns:a16="http://schemas.microsoft.com/office/drawing/2014/main" val="48207689"/>
                    </a:ext>
                  </a:extLst>
                </a:gridCol>
                <a:gridCol w="1555802">
                  <a:extLst>
                    <a:ext uri="{9D8B030D-6E8A-4147-A177-3AD203B41FA5}">
                      <a16:colId xmlns:a16="http://schemas.microsoft.com/office/drawing/2014/main" val="448710974"/>
                    </a:ext>
                  </a:extLst>
                </a:gridCol>
                <a:gridCol w="2611917">
                  <a:extLst>
                    <a:ext uri="{9D8B030D-6E8A-4147-A177-3AD203B41FA5}">
                      <a16:colId xmlns:a16="http://schemas.microsoft.com/office/drawing/2014/main" val="2144651641"/>
                    </a:ext>
                  </a:extLst>
                </a:gridCol>
                <a:gridCol w="2040846">
                  <a:extLst>
                    <a:ext uri="{9D8B030D-6E8A-4147-A177-3AD203B41FA5}">
                      <a16:colId xmlns:a16="http://schemas.microsoft.com/office/drawing/2014/main" val="37464516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الفعل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زمنه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الفاعل المضمر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نوع الإضمار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0956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1- أشْكُرُ اللهَ عَلَى نِعَمِهِ.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أشْكُرُ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مضارع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أنا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إضمار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واجب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13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2-  نَسْأَلُ اللهَ المَغْفِرَةَ.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نَسْأَلُ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مضارع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أنت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340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3- تَفْرَحُ بِزِيَارَةِ بَيْتِ اللهِ.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تَفْرَحُ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مضارع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أنت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80109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4- اعْمَلْ لِدُنْيَاكَ وَلآخِرَتِكَ.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اعْمَلْ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أمر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أنت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317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61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7" y="942536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ثالثا: الاستنتاج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49897" y="2264898"/>
            <a:ext cx="8229601" cy="80477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أستخلص</a:t>
            </a:r>
            <a:r>
              <a:rPr lang="ar-SA" sz="4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صفحة 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38</a:t>
            </a:r>
            <a:endParaRPr lang="ar-SA" sz="4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60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نموذج في الإعراب</a:t>
            </a:r>
            <a:endParaRPr lang="ar-MA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146515" y="1072025"/>
            <a:ext cx="10346779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rgbClr val="00B050"/>
                </a:solidFill>
              </a:rPr>
              <a:t>أعرب </a:t>
            </a:r>
            <a:r>
              <a:rPr lang="ar-MA" sz="3600" b="1" dirty="0">
                <a:solidFill>
                  <a:srgbClr val="00B050"/>
                </a:solidFill>
              </a:rPr>
              <a:t>الجملة التالية:</a:t>
            </a:r>
          </a:p>
          <a:p>
            <a:pPr lvl="1" algn="r" rtl="1"/>
            <a:r>
              <a:rPr lang="ar-MA" sz="3600" b="1" dirty="0" smtClean="0"/>
              <a:t>نَنْتَظِرُ </a:t>
            </a:r>
            <a:r>
              <a:rPr lang="ar-MA" sz="3600" b="1" dirty="0"/>
              <a:t>النَّصْرَ القَرِيبَ</a:t>
            </a:r>
            <a:endParaRPr lang="ar-MA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146515" y="2645262"/>
            <a:ext cx="10346779" cy="378565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4000" b="1" dirty="0"/>
              <a:t>نَنْتَظِرُ: فعل مضارع مرفوع، وعلامته رفعه الضمة الظاهرة على آخره، والفاعل ضمير مستتر وجوبا تقديره نحن.</a:t>
            </a: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4000" b="1" dirty="0"/>
              <a:t>النَّصْرَ: مفعول به منصوب، وعلامة نصبه الفتحة الظاهرة على آخره.</a:t>
            </a: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4000" b="1" dirty="0"/>
              <a:t>القَرِيبَ: نعت حقيقي منصوب، تابع لمنعوته في النصب وعلامة نصبه الفتحة الظاهرة على آخره.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301398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79630" y="211015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تطبيقات</a:t>
            </a:r>
            <a:endParaRPr lang="ar-MA" sz="40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2369" y="1434905"/>
            <a:ext cx="11366697" cy="7400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التمارين التطبيقية المدرجة في الكتاب المدرسي ص: </a:t>
            </a:r>
            <a:r>
              <a:rPr lang="ar-S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[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38</a:t>
            </a:r>
            <a:r>
              <a:rPr lang="ar-S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].</a:t>
            </a:r>
            <a:endParaRPr lang="ar-SA" sz="40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30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42204"/>
            <a:ext cx="3727939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>
                <a:solidFill>
                  <a:srgbClr val="FF0000"/>
                </a:solidFill>
              </a:rPr>
              <a:t>تقويم تشخيصي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474" y="708957"/>
            <a:ext cx="12006767" cy="144655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400" b="1" dirty="0"/>
              <a:t>اجمع الكلمات التالية جمع تكسير، محددا نوعها ووزنها:</a:t>
            </a:r>
          </a:p>
          <a:p>
            <a:pPr algn="r" rtl="1"/>
            <a:r>
              <a:rPr lang="ar-MA" sz="4400" b="1" dirty="0">
                <a:solidFill>
                  <a:srgbClr val="00B050"/>
                </a:solidFill>
              </a:rPr>
              <a:t>أسْطُورَة – طَرِيق – حُكْمٌ - ذِرَاع</a:t>
            </a:r>
            <a:endParaRPr lang="ar-MA" sz="4400" b="1" dirty="0">
              <a:solidFill>
                <a:srgbClr val="00B05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902299"/>
              </p:ext>
            </p:extLst>
          </p:nvPr>
        </p:nvGraphicFramePr>
        <p:xfrm>
          <a:off x="98474" y="2444337"/>
          <a:ext cx="12006765" cy="287325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561286">
                  <a:extLst>
                    <a:ext uri="{9D8B030D-6E8A-4147-A177-3AD203B41FA5}">
                      <a16:colId xmlns:a16="http://schemas.microsoft.com/office/drawing/2014/main" val="3599692261"/>
                    </a:ext>
                  </a:extLst>
                </a:gridCol>
                <a:gridCol w="1830727">
                  <a:extLst>
                    <a:ext uri="{9D8B030D-6E8A-4147-A177-3AD203B41FA5}">
                      <a16:colId xmlns:a16="http://schemas.microsoft.com/office/drawing/2014/main" val="2620596993"/>
                    </a:ext>
                  </a:extLst>
                </a:gridCol>
                <a:gridCol w="1328753">
                  <a:extLst>
                    <a:ext uri="{9D8B030D-6E8A-4147-A177-3AD203B41FA5}">
                      <a16:colId xmlns:a16="http://schemas.microsoft.com/office/drawing/2014/main" val="4090843003"/>
                    </a:ext>
                  </a:extLst>
                </a:gridCol>
                <a:gridCol w="1548367">
                  <a:extLst>
                    <a:ext uri="{9D8B030D-6E8A-4147-A177-3AD203B41FA5}">
                      <a16:colId xmlns:a16="http://schemas.microsoft.com/office/drawing/2014/main" val="4223587236"/>
                    </a:ext>
                  </a:extLst>
                </a:gridCol>
                <a:gridCol w="1308454">
                  <a:extLst>
                    <a:ext uri="{9D8B030D-6E8A-4147-A177-3AD203B41FA5}">
                      <a16:colId xmlns:a16="http://schemas.microsoft.com/office/drawing/2014/main" val="3217187878"/>
                    </a:ext>
                  </a:extLst>
                </a:gridCol>
                <a:gridCol w="1830727">
                  <a:extLst>
                    <a:ext uri="{9D8B030D-6E8A-4147-A177-3AD203B41FA5}">
                      <a16:colId xmlns:a16="http://schemas.microsoft.com/office/drawing/2014/main" val="112639710"/>
                    </a:ext>
                  </a:extLst>
                </a:gridCol>
                <a:gridCol w="1245706">
                  <a:extLst>
                    <a:ext uri="{9D8B030D-6E8A-4147-A177-3AD203B41FA5}">
                      <a16:colId xmlns:a16="http://schemas.microsoft.com/office/drawing/2014/main" val="443039039"/>
                    </a:ext>
                  </a:extLst>
                </a:gridCol>
                <a:gridCol w="1352745">
                  <a:extLst>
                    <a:ext uri="{9D8B030D-6E8A-4147-A177-3AD203B41FA5}">
                      <a16:colId xmlns:a16="http://schemas.microsoft.com/office/drawing/2014/main" val="4162858270"/>
                    </a:ext>
                  </a:extLst>
                </a:gridCol>
              </a:tblGrid>
              <a:tr h="90763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>
                          <a:solidFill>
                            <a:schemeClr val="tx1"/>
                          </a:solidFill>
                          <a:effectLst/>
                        </a:rPr>
                        <a:t>الكلمة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>
                          <a:solidFill>
                            <a:schemeClr val="tx1"/>
                          </a:solidFill>
                          <a:effectLst/>
                        </a:rPr>
                        <a:t>جمعها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>
                          <a:solidFill>
                            <a:schemeClr val="tx1"/>
                          </a:solidFill>
                          <a:effectLst/>
                        </a:rPr>
                        <a:t>وزنها 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 dirty="0">
                          <a:solidFill>
                            <a:schemeClr val="tx1"/>
                          </a:solidFill>
                          <a:effectLst/>
                        </a:rPr>
                        <a:t>نوعها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>
                          <a:solidFill>
                            <a:schemeClr val="tx1"/>
                          </a:solidFill>
                          <a:effectLst/>
                        </a:rPr>
                        <a:t>الكلمة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1CCB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>
                          <a:solidFill>
                            <a:schemeClr val="tx1"/>
                          </a:solidFill>
                          <a:effectLst/>
                        </a:rPr>
                        <a:t>جمعها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1CCB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 dirty="0">
                          <a:solidFill>
                            <a:schemeClr val="tx1"/>
                          </a:solidFill>
                          <a:effectLst/>
                        </a:rPr>
                        <a:t>وزنها  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1CCB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 dirty="0">
                          <a:solidFill>
                            <a:schemeClr val="tx1"/>
                          </a:solidFill>
                          <a:effectLst/>
                        </a:rPr>
                        <a:t>نوعها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1CC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229617"/>
                  </a:ext>
                </a:extLst>
              </a:tr>
              <a:tr h="9828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>
                          <a:solidFill>
                            <a:schemeClr val="tx1"/>
                          </a:solidFill>
                          <a:effectLst/>
                        </a:rPr>
                        <a:t>أسْطُورَة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>
                          <a:solidFill>
                            <a:schemeClr val="tx1"/>
                          </a:solidFill>
                          <a:effectLst/>
                        </a:rPr>
                        <a:t>أسَاطِير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>
                          <a:solidFill>
                            <a:schemeClr val="tx1"/>
                          </a:solidFill>
                          <a:effectLst/>
                        </a:rPr>
                        <a:t>أفَاعِيل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>
                          <a:solidFill>
                            <a:schemeClr val="tx1"/>
                          </a:solidFill>
                          <a:effectLst/>
                        </a:rPr>
                        <a:t>ج.كثرة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>
                          <a:solidFill>
                            <a:schemeClr val="tx1"/>
                          </a:solidFill>
                          <a:effectLst/>
                        </a:rPr>
                        <a:t>حُكْمٌ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>
                          <a:solidFill>
                            <a:schemeClr val="tx1"/>
                          </a:solidFill>
                          <a:effectLst/>
                        </a:rPr>
                        <a:t>أحْكَام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>
                          <a:solidFill>
                            <a:schemeClr val="tx1"/>
                          </a:solidFill>
                          <a:effectLst/>
                        </a:rPr>
                        <a:t>أفْعَال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>
                          <a:solidFill>
                            <a:schemeClr val="tx1"/>
                          </a:solidFill>
                          <a:effectLst/>
                        </a:rPr>
                        <a:t>ج.قلة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4405583"/>
                  </a:ext>
                </a:extLst>
              </a:tr>
              <a:tr h="9828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>
                          <a:solidFill>
                            <a:schemeClr val="tx1"/>
                          </a:solidFill>
                          <a:effectLst/>
                        </a:rPr>
                        <a:t>طَرِيق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>
                          <a:solidFill>
                            <a:schemeClr val="tx1"/>
                          </a:solidFill>
                          <a:effectLst/>
                        </a:rPr>
                        <a:t>طُرُق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>
                          <a:solidFill>
                            <a:schemeClr val="tx1"/>
                          </a:solidFill>
                          <a:effectLst/>
                        </a:rPr>
                        <a:t>فُعُل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 dirty="0">
                          <a:solidFill>
                            <a:schemeClr val="tx1"/>
                          </a:solidFill>
                          <a:effectLst/>
                        </a:rPr>
                        <a:t>ج.كثرة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>
                          <a:solidFill>
                            <a:schemeClr val="tx1"/>
                          </a:solidFill>
                          <a:effectLst/>
                        </a:rPr>
                        <a:t>ذِرَاع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>
                          <a:solidFill>
                            <a:schemeClr val="tx1"/>
                          </a:solidFill>
                          <a:effectLst/>
                        </a:rPr>
                        <a:t>أذْرُع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>
                          <a:solidFill>
                            <a:schemeClr val="tx1"/>
                          </a:solidFill>
                          <a:effectLst/>
                        </a:rPr>
                        <a:t>أفْعُل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 dirty="0">
                          <a:solidFill>
                            <a:schemeClr val="tx1"/>
                          </a:solidFill>
                          <a:effectLst/>
                        </a:rPr>
                        <a:t>ج.قلة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92060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56272"/>
            <a:ext cx="3727939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أولا ألاحظ وأصف</a:t>
            </a:r>
            <a:endParaRPr lang="ar-MA" sz="3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63429" y="764158"/>
            <a:ext cx="3457405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تعريف </a:t>
            </a:r>
            <a:r>
              <a:rPr lang="ar-MA" sz="4000" b="1" dirty="0" smtClean="0"/>
              <a:t>الفاعل:</a:t>
            </a:r>
            <a:endParaRPr lang="ar-MA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2541" y="3510659"/>
            <a:ext cx="11908292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/>
              <a:t>تأمل الجملة وحدد نوعها؟ وحدد خصائص الفعل؟ ولاحظ الاسم الواقع بعد الفعل، ما هي حالته الإعرابية؟ علام يدل؟ </a:t>
            </a:r>
            <a:endParaRPr lang="ar-MA" sz="3600" b="1" dirty="0" smtClean="0"/>
          </a:p>
          <a:p>
            <a:pPr algn="r" rtl="1"/>
            <a:endParaRPr lang="ar-MA" sz="3600" b="1" dirty="0"/>
          </a:p>
          <a:p>
            <a:pPr algn="r" rtl="1"/>
            <a:r>
              <a:rPr lang="ar-MA" sz="3600" b="1" dirty="0"/>
              <a:t>← </a:t>
            </a:r>
            <a:r>
              <a:rPr lang="ar-MA" sz="3600" b="1" dirty="0">
                <a:solidFill>
                  <a:srgbClr val="00B050"/>
                </a:solidFill>
              </a:rPr>
              <a:t>ماذا تستنتج؟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077415"/>
              </p:ext>
            </p:extLst>
          </p:nvPr>
        </p:nvGraphicFramePr>
        <p:xfrm>
          <a:off x="112541" y="1557051"/>
          <a:ext cx="11908293" cy="165060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871852">
                  <a:extLst>
                    <a:ext uri="{9D8B030D-6E8A-4147-A177-3AD203B41FA5}">
                      <a16:colId xmlns:a16="http://schemas.microsoft.com/office/drawing/2014/main" val="2851764653"/>
                    </a:ext>
                  </a:extLst>
                </a:gridCol>
                <a:gridCol w="1303505">
                  <a:extLst>
                    <a:ext uri="{9D8B030D-6E8A-4147-A177-3AD203B41FA5}">
                      <a16:colId xmlns:a16="http://schemas.microsoft.com/office/drawing/2014/main" val="2442464960"/>
                    </a:ext>
                  </a:extLst>
                </a:gridCol>
                <a:gridCol w="2872130">
                  <a:extLst>
                    <a:ext uri="{9D8B030D-6E8A-4147-A177-3AD203B41FA5}">
                      <a16:colId xmlns:a16="http://schemas.microsoft.com/office/drawing/2014/main" val="1438976626"/>
                    </a:ext>
                  </a:extLst>
                </a:gridCol>
                <a:gridCol w="1303505">
                  <a:extLst>
                    <a:ext uri="{9D8B030D-6E8A-4147-A177-3AD203B41FA5}">
                      <a16:colId xmlns:a16="http://schemas.microsoft.com/office/drawing/2014/main" val="3381908103"/>
                    </a:ext>
                  </a:extLst>
                </a:gridCol>
                <a:gridCol w="2557301">
                  <a:extLst>
                    <a:ext uri="{9D8B030D-6E8A-4147-A177-3AD203B41FA5}">
                      <a16:colId xmlns:a16="http://schemas.microsoft.com/office/drawing/2014/main" val="2469834745"/>
                    </a:ext>
                  </a:extLst>
                </a:gridCol>
              </a:tblGrid>
              <a:tr h="85812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الفعل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خصائصه 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الفاعل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حكمه الإعرابي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6197001"/>
                  </a:ext>
                </a:extLst>
              </a:tr>
              <a:tr h="792486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1- جَاءَتِ الرُّسُلُ بالبَيِّنَاتِ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5092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378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56272"/>
            <a:ext cx="3727939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أولا ألاحظ وأصف</a:t>
            </a:r>
            <a:endParaRPr lang="ar-MA" sz="3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92457" y="764158"/>
            <a:ext cx="3428377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تعريف </a:t>
            </a:r>
            <a:r>
              <a:rPr lang="ar-MA" sz="4000" b="1" dirty="0" smtClean="0"/>
              <a:t>الفاعل:</a:t>
            </a:r>
            <a:endParaRPr lang="ar-MA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2541" y="3104257"/>
            <a:ext cx="11908292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rgbClr val="00B050"/>
                </a:solidFill>
              </a:rPr>
              <a:t>أستنتج أن: 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الفاعل </a:t>
            </a:r>
            <a:r>
              <a:rPr lang="ar-MA" sz="3600" b="1" dirty="0"/>
              <a:t>اسم مرفوع تقدمه فعل تام مبني للمعلوم، ودل على من قام بالفعل.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88441"/>
              </p:ext>
            </p:extLst>
          </p:nvPr>
        </p:nvGraphicFramePr>
        <p:xfrm>
          <a:off x="112541" y="1557051"/>
          <a:ext cx="11908293" cy="1346087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871852">
                  <a:extLst>
                    <a:ext uri="{9D8B030D-6E8A-4147-A177-3AD203B41FA5}">
                      <a16:colId xmlns:a16="http://schemas.microsoft.com/office/drawing/2014/main" val="2851764653"/>
                    </a:ext>
                  </a:extLst>
                </a:gridCol>
                <a:gridCol w="1303505">
                  <a:extLst>
                    <a:ext uri="{9D8B030D-6E8A-4147-A177-3AD203B41FA5}">
                      <a16:colId xmlns:a16="http://schemas.microsoft.com/office/drawing/2014/main" val="2442464960"/>
                    </a:ext>
                  </a:extLst>
                </a:gridCol>
                <a:gridCol w="2872130">
                  <a:extLst>
                    <a:ext uri="{9D8B030D-6E8A-4147-A177-3AD203B41FA5}">
                      <a16:colId xmlns:a16="http://schemas.microsoft.com/office/drawing/2014/main" val="1438976626"/>
                    </a:ext>
                  </a:extLst>
                </a:gridCol>
                <a:gridCol w="1303505">
                  <a:extLst>
                    <a:ext uri="{9D8B030D-6E8A-4147-A177-3AD203B41FA5}">
                      <a16:colId xmlns:a16="http://schemas.microsoft.com/office/drawing/2014/main" val="3381908103"/>
                    </a:ext>
                  </a:extLst>
                </a:gridCol>
                <a:gridCol w="2557301">
                  <a:extLst>
                    <a:ext uri="{9D8B030D-6E8A-4147-A177-3AD203B41FA5}">
                      <a16:colId xmlns:a16="http://schemas.microsoft.com/office/drawing/2014/main" val="2469834745"/>
                    </a:ext>
                  </a:extLst>
                </a:gridCol>
              </a:tblGrid>
              <a:tr h="69980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الفعل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خصائصه 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الفاعل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حكمه الإعرابي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6197001"/>
                  </a:ext>
                </a:extLst>
              </a:tr>
              <a:tr h="646281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1- جَاءَتِ الرُّسُلُ بالبَيِّنَاتِ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جَاءَ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تام - مبني للمعلوم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الرُّسُلُ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الرفع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5092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335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solidFill>
                  <a:srgbClr val="00B050"/>
                </a:solidFill>
              </a:rPr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6515" y="1072025"/>
            <a:ext cx="10346779" cy="175432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rgbClr val="00B050"/>
                </a:solidFill>
              </a:rPr>
              <a:t>حول الجملة الاسمية إلى جملة فعلية وبين فاعلها فيما يلي: </a:t>
            </a:r>
            <a:r>
              <a:rPr lang="ar-MA" sz="3600" b="1" dirty="0" smtClean="0"/>
              <a:t>المُسْلِمُون </a:t>
            </a:r>
            <a:r>
              <a:rPr lang="ar-MA" sz="3600" b="1" dirty="0"/>
              <a:t>يَهْتَمُّونَ بِمَكَارِمِ الأخْلاقِ </a:t>
            </a:r>
            <a:endParaRPr lang="ar-MA" sz="3600" b="1" dirty="0" smtClean="0"/>
          </a:p>
          <a:p>
            <a:pPr lvl="1" algn="r" rtl="1"/>
            <a:r>
              <a:rPr lang="ar-MA" sz="3600" b="1" dirty="0" smtClean="0"/>
              <a:t> </a:t>
            </a:r>
            <a:r>
              <a:rPr lang="ar-MA" sz="3600" b="1" dirty="0"/>
              <a:t>الصِّدْقُ يُنَجِّي المَرْءَ مِنَ العَذَابِ</a:t>
            </a:r>
            <a:endParaRPr lang="ar-MA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146515" y="3252517"/>
            <a:ext cx="10346779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/>
              <a:t>يَهْتَمُّ المُسْلِمُونَ بِمَكَارِمِ الأخْلاقِ </a:t>
            </a:r>
            <a:endParaRPr lang="ar-MA" sz="3600" b="1" dirty="0" smtClean="0"/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 smtClean="0"/>
              <a:t>يُنَجِّي </a:t>
            </a:r>
            <a:r>
              <a:rPr lang="ar-MA" sz="3600" b="1" dirty="0"/>
              <a:t>الصِّدْقُ المَرْءَ مِنَ العَذَابِ 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2901014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551963" y="273304"/>
            <a:ext cx="2468870" cy="584775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/>
              <a:t>2.	</a:t>
            </a:r>
            <a:r>
              <a:rPr lang="ar-MA" sz="3200" b="1" dirty="0" smtClean="0"/>
              <a:t>أنواع الفاعل:</a:t>
            </a:r>
            <a:endParaRPr lang="ar-MA" sz="32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707972"/>
              </p:ext>
            </p:extLst>
          </p:nvPr>
        </p:nvGraphicFramePr>
        <p:xfrm>
          <a:off x="171169" y="1065055"/>
          <a:ext cx="11849664" cy="378561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931360">
                  <a:extLst>
                    <a:ext uri="{9D8B030D-6E8A-4147-A177-3AD203B41FA5}">
                      <a16:colId xmlns:a16="http://schemas.microsoft.com/office/drawing/2014/main" val="4179233873"/>
                    </a:ext>
                  </a:extLst>
                </a:gridCol>
                <a:gridCol w="1592888">
                  <a:extLst>
                    <a:ext uri="{9D8B030D-6E8A-4147-A177-3AD203B41FA5}">
                      <a16:colId xmlns:a16="http://schemas.microsoft.com/office/drawing/2014/main" val="1552771458"/>
                    </a:ext>
                  </a:extLst>
                </a:gridCol>
                <a:gridCol w="2038671">
                  <a:extLst>
                    <a:ext uri="{9D8B030D-6E8A-4147-A177-3AD203B41FA5}">
                      <a16:colId xmlns:a16="http://schemas.microsoft.com/office/drawing/2014/main" val="3092255527"/>
                    </a:ext>
                  </a:extLst>
                </a:gridCol>
                <a:gridCol w="2286745">
                  <a:extLst>
                    <a:ext uri="{9D8B030D-6E8A-4147-A177-3AD203B41FA5}">
                      <a16:colId xmlns:a16="http://schemas.microsoft.com/office/drawing/2014/main" val="868424022"/>
                    </a:ext>
                  </a:extLst>
                </a:gridCol>
              </a:tblGrid>
              <a:tr h="26098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الفعل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الفاعل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11242"/>
                  </a:ext>
                </a:extLst>
              </a:tr>
              <a:tr h="23241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1- جَاءَتِ الرُّسُلُ بالبَيِّنَاتِ.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3209957"/>
                  </a:ext>
                </a:extLst>
              </a:tr>
              <a:tr h="23241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2- يَدْعُونَ إلى دِينِ اللهِ.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28234"/>
                  </a:ext>
                </a:extLst>
              </a:tr>
              <a:tr h="23241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3-الإسْلاَمُ يَدْعُو</a:t>
                      </a:r>
                      <a:r>
                        <a:rPr lang="ar-MA" sz="3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SA" sz="3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إلَى</a:t>
                      </a:r>
                      <a:r>
                        <a:rPr lang="ar-MA" sz="3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SA" sz="3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التَّعَايُشِ </a:t>
                      </a:r>
                      <a:r>
                        <a:rPr lang="ar-SA" sz="3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بَيْنَ الأدْيَانِ.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4026654"/>
                  </a:ext>
                </a:extLst>
              </a:tr>
              <a:tr h="24193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4- مَا آمَنَ بِالرَّسُولِ إلاَّ هِيَ. 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7049347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12541" y="5057647"/>
            <a:ext cx="11908292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/>
              <a:t>تمعن في جمل المجموعة، وحدد الفاعل ونوعه في كل واحدة منها</a:t>
            </a:r>
            <a:r>
              <a:rPr lang="ar-MA" sz="3600" b="1" dirty="0" smtClean="0"/>
              <a:t>.</a:t>
            </a:r>
            <a:endParaRPr lang="ar-MA" sz="3600" b="1" dirty="0"/>
          </a:p>
          <a:p>
            <a:pPr algn="r" rtl="1"/>
            <a:r>
              <a:rPr lang="ar-MA" sz="3600" b="1" dirty="0"/>
              <a:t>← </a:t>
            </a:r>
            <a:r>
              <a:rPr lang="ar-MA" sz="3600" b="1" dirty="0">
                <a:solidFill>
                  <a:srgbClr val="00B050"/>
                </a:solidFill>
              </a:rPr>
              <a:t>ماذا تستنتج؟</a:t>
            </a:r>
          </a:p>
        </p:txBody>
      </p:sp>
    </p:spTree>
    <p:extLst>
      <p:ext uri="{BB962C8B-B14F-4D97-AF65-F5344CB8AC3E}">
        <p14:creationId xmlns:p14="http://schemas.microsoft.com/office/powerpoint/2010/main" val="22617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551963" y="273304"/>
            <a:ext cx="2468870" cy="584775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/>
              <a:t>2.	</a:t>
            </a:r>
            <a:r>
              <a:rPr lang="ar-MA" sz="3200" b="1" dirty="0" smtClean="0"/>
              <a:t>أنواع الفاعل:</a:t>
            </a:r>
            <a:endParaRPr lang="ar-MA" sz="32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946363"/>
              </p:ext>
            </p:extLst>
          </p:nvPr>
        </p:nvGraphicFramePr>
        <p:xfrm>
          <a:off x="171169" y="1065055"/>
          <a:ext cx="11849664" cy="378561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931360">
                  <a:extLst>
                    <a:ext uri="{9D8B030D-6E8A-4147-A177-3AD203B41FA5}">
                      <a16:colId xmlns:a16="http://schemas.microsoft.com/office/drawing/2014/main" val="4179233873"/>
                    </a:ext>
                  </a:extLst>
                </a:gridCol>
                <a:gridCol w="1592888">
                  <a:extLst>
                    <a:ext uri="{9D8B030D-6E8A-4147-A177-3AD203B41FA5}">
                      <a16:colId xmlns:a16="http://schemas.microsoft.com/office/drawing/2014/main" val="1552771458"/>
                    </a:ext>
                  </a:extLst>
                </a:gridCol>
                <a:gridCol w="2038671">
                  <a:extLst>
                    <a:ext uri="{9D8B030D-6E8A-4147-A177-3AD203B41FA5}">
                      <a16:colId xmlns:a16="http://schemas.microsoft.com/office/drawing/2014/main" val="3092255527"/>
                    </a:ext>
                  </a:extLst>
                </a:gridCol>
                <a:gridCol w="2286745">
                  <a:extLst>
                    <a:ext uri="{9D8B030D-6E8A-4147-A177-3AD203B41FA5}">
                      <a16:colId xmlns:a16="http://schemas.microsoft.com/office/drawing/2014/main" val="868424022"/>
                    </a:ext>
                  </a:extLst>
                </a:gridCol>
              </a:tblGrid>
              <a:tr h="26098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الفعل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الفاعل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11242"/>
                  </a:ext>
                </a:extLst>
              </a:tr>
              <a:tr h="23241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1- جَاءَتِ الرُّسُلُ بالبَيِّنَاتِ.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جَاءَ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الرُّسُلُ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اسم ظاهر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3209957"/>
                  </a:ext>
                </a:extLst>
              </a:tr>
              <a:tr h="23241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2- يَدْعُونَ إلى دِينِ اللهِ.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يَدْعُونَ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واو الجماعة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ضمير متصل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28234"/>
                  </a:ext>
                </a:extLst>
              </a:tr>
              <a:tr h="23241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3-الإسْلاَمُ يَدْعُو</a:t>
                      </a:r>
                      <a:r>
                        <a:rPr lang="ar-MA" sz="3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SA" sz="3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إلَى</a:t>
                      </a:r>
                      <a:r>
                        <a:rPr lang="ar-MA" sz="3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SA" sz="3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التَّعَايُشِ </a:t>
                      </a:r>
                      <a:r>
                        <a:rPr lang="ar-SA" sz="3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بَيْنَ الأدْيَانِ.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يَدْعُو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هو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ضمير مستتر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4026654"/>
                  </a:ext>
                </a:extLst>
              </a:tr>
              <a:tr h="24193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4- مَا آمَنَ بِالرَّسُولِ إلاَّ هِيَ. 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آمَنَ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هي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ضمير منفصل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7049347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12541" y="5057647"/>
            <a:ext cx="11908292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rgbClr val="00B050"/>
                </a:solidFill>
              </a:rPr>
              <a:t>أستنتج أن: 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3600" b="1" dirty="0"/>
              <a:t>الفاعل إما أن يكون: اسما ظاهرا أو ضميرا مستترا أو متصلا أو منفصلا.</a:t>
            </a:r>
          </a:p>
        </p:txBody>
      </p:sp>
    </p:spTree>
    <p:extLst>
      <p:ext uri="{BB962C8B-B14F-4D97-AF65-F5344CB8AC3E}">
        <p14:creationId xmlns:p14="http://schemas.microsoft.com/office/powerpoint/2010/main" val="39202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355015" y="273304"/>
            <a:ext cx="2665818" cy="584775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/>
              <a:t>3.</a:t>
            </a:r>
            <a:r>
              <a:rPr lang="ar-MA" sz="3200" b="1" dirty="0"/>
              <a:t>	</a:t>
            </a:r>
            <a:r>
              <a:rPr lang="ar-MA" sz="3200" b="1" dirty="0" smtClean="0"/>
              <a:t>جواز الإضمار:</a:t>
            </a:r>
            <a:endParaRPr lang="ar-MA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2541" y="5057647"/>
            <a:ext cx="11908292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/>
              <a:t>الفاعل جاء ضميرا مستترا لكن ما نوع هذا الإضمار؟.</a:t>
            </a:r>
          </a:p>
          <a:p>
            <a:pPr algn="r" rtl="1"/>
            <a:r>
              <a:rPr lang="ar-MA" sz="3600" b="1" dirty="0"/>
              <a:t>← </a:t>
            </a:r>
            <a:r>
              <a:rPr lang="ar-MA" sz="3600" b="1" dirty="0">
                <a:solidFill>
                  <a:srgbClr val="00B050"/>
                </a:solidFill>
              </a:rPr>
              <a:t>ماذا تستنتج؟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311358"/>
              </p:ext>
            </p:extLst>
          </p:nvPr>
        </p:nvGraphicFramePr>
        <p:xfrm>
          <a:off x="211014" y="1004167"/>
          <a:ext cx="11809819" cy="378561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107842">
                  <a:extLst>
                    <a:ext uri="{9D8B030D-6E8A-4147-A177-3AD203B41FA5}">
                      <a16:colId xmlns:a16="http://schemas.microsoft.com/office/drawing/2014/main" val="1544790112"/>
                    </a:ext>
                  </a:extLst>
                </a:gridCol>
                <a:gridCol w="1544752">
                  <a:extLst>
                    <a:ext uri="{9D8B030D-6E8A-4147-A177-3AD203B41FA5}">
                      <a16:colId xmlns:a16="http://schemas.microsoft.com/office/drawing/2014/main" val="1011282061"/>
                    </a:ext>
                  </a:extLst>
                </a:gridCol>
                <a:gridCol w="1542937">
                  <a:extLst>
                    <a:ext uri="{9D8B030D-6E8A-4147-A177-3AD203B41FA5}">
                      <a16:colId xmlns:a16="http://schemas.microsoft.com/office/drawing/2014/main" val="1369179707"/>
                    </a:ext>
                  </a:extLst>
                </a:gridCol>
                <a:gridCol w="2590318">
                  <a:extLst>
                    <a:ext uri="{9D8B030D-6E8A-4147-A177-3AD203B41FA5}">
                      <a16:colId xmlns:a16="http://schemas.microsoft.com/office/drawing/2014/main" val="3890065359"/>
                    </a:ext>
                  </a:extLst>
                </a:gridCol>
                <a:gridCol w="2023970">
                  <a:extLst>
                    <a:ext uri="{9D8B030D-6E8A-4147-A177-3AD203B41FA5}">
                      <a16:colId xmlns:a16="http://schemas.microsoft.com/office/drawing/2014/main" val="26410569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الفعل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زمنه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الفاعل المضمر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نوع الإضمار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36410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1- الإسْلاَمُ دَعَا إلى التَّعَايُشِ 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24773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2- خَدِيجَةُ تُثَبِّتُهُ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7948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3- خَدِيجَةُ صَدَّقَتْهُ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4628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4- الرَّسُولُ يَدْعُو إلَى التَّقْوَى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85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143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481626" y="48220"/>
            <a:ext cx="2665818" cy="584775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/>
              <a:t>3.</a:t>
            </a:r>
            <a:r>
              <a:rPr lang="ar-MA" sz="3200" b="1" dirty="0"/>
              <a:t>	</a:t>
            </a:r>
            <a:r>
              <a:rPr lang="ar-MA" sz="3200" b="1" dirty="0" smtClean="0"/>
              <a:t>جواز الإضمار:</a:t>
            </a:r>
            <a:endParaRPr lang="ar-MA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2543" y="4079851"/>
            <a:ext cx="12034901" cy="175432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</a:rPr>
              <a:t>أستنتج: </a:t>
            </a:r>
            <a:r>
              <a:rPr lang="ar-MA" sz="3600" b="1" dirty="0" smtClean="0"/>
              <a:t>الفاعل </a:t>
            </a:r>
            <a:r>
              <a:rPr lang="ar-MA" sz="3600" b="1" dirty="0"/>
              <a:t>الذي يكون ضميرا مستترا يجوز إضماره أو إظهاره في </a:t>
            </a:r>
            <a:r>
              <a:rPr lang="ar-MA" sz="3600" b="1" dirty="0" smtClean="0"/>
              <a:t>حالتين: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مع الفعل الماضي المسند إلى المفرد الغائب أو المفردة الغائبة.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مع الفعل المضارع المسند إلى المفرد الغائب أو المفردة الغائبة.</a:t>
            </a:r>
            <a:endParaRPr lang="ar-MA" sz="36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287902"/>
              </p:ext>
            </p:extLst>
          </p:nvPr>
        </p:nvGraphicFramePr>
        <p:xfrm>
          <a:off x="112543" y="779083"/>
          <a:ext cx="12034902" cy="31546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297673">
                  <a:extLst>
                    <a:ext uri="{9D8B030D-6E8A-4147-A177-3AD203B41FA5}">
                      <a16:colId xmlns:a16="http://schemas.microsoft.com/office/drawing/2014/main" val="1544790112"/>
                    </a:ext>
                  </a:extLst>
                </a:gridCol>
                <a:gridCol w="1462653">
                  <a:extLst>
                    <a:ext uri="{9D8B030D-6E8A-4147-A177-3AD203B41FA5}">
                      <a16:colId xmlns:a16="http://schemas.microsoft.com/office/drawing/2014/main" val="1011282061"/>
                    </a:ext>
                  </a:extLst>
                </a:gridCol>
                <a:gridCol w="1572344">
                  <a:extLst>
                    <a:ext uri="{9D8B030D-6E8A-4147-A177-3AD203B41FA5}">
                      <a16:colId xmlns:a16="http://schemas.microsoft.com/office/drawing/2014/main" val="1369179707"/>
                    </a:ext>
                  </a:extLst>
                </a:gridCol>
                <a:gridCol w="2639687">
                  <a:extLst>
                    <a:ext uri="{9D8B030D-6E8A-4147-A177-3AD203B41FA5}">
                      <a16:colId xmlns:a16="http://schemas.microsoft.com/office/drawing/2014/main" val="3890065359"/>
                    </a:ext>
                  </a:extLst>
                </a:gridCol>
                <a:gridCol w="2062545">
                  <a:extLst>
                    <a:ext uri="{9D8B030D-6E8A-4147-A177-3AD203B41FA5}">
                      <a16:colId xmlns:a16="http://schemas.microsoft.com/office/drawing/2014/main" val="26410569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الفعل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زمنه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الفاعل المضمر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نوع الإضمار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36410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1- الإسْلاَمُ دَعَا إلى التَّعَايُشِ 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دَعَا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الماضي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هو 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إضمار 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جائز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24773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2- خَدِيجَةُ تُثَبِّتُهُ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تُثَبِّتُهُ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المضارع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هي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7948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3- خَدِيجَةُ صَدَّقَتْهُ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صدقت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الماضي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هي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4628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4- الرَّسُولُ يَدْعُو إلَى التَّقْوَى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يدعو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المضارع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هو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85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07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238</TotalTime>
  <Words>644</Words>
  <Application>Microsoft Office PowerPoint</Application>
  <PresentationFormat>Widescreen</PresentationFormat>
  <Paragraphs>186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33</cp:revision>
  <dcterms:created xsi:type="dcterms:W3CDTF">2022-09-27T21:07:30Z</dcterms:created>
  <dcterms:modified xsi:type="dcterms:W3CDTF">2022-10-23T21:07:38Z</dcterms:modified>
</cp:coreProperties>
</file>