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9" r:id="rId4"/>
    <p:sldId id="282" r:id="rId5"/>
    <p:sldId id="272" r:id="rId6"/>
    <p:sldId id="283" r:id="rId7"/>
    <p:sldId id="265" r:id="rId8"/>
    <p:sldId id="284" r:id="rId9"/>
    <p:sldId id="286" r:id="rId10"/>
    <p:sldId id="285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CCB1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17-04-1444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17-04-1444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17-04-1444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17-04-1444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17-04-1444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17-04-1444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17-04-1444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17-04-1444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17-04-1444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17-04-1444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17-04-1444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17-04-1444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7452" y="2994073"/>
            <a:ext cx="11197884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المفعول المطلق – ص:62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/>
              <a:t>بين الفعل المحذوف والمفعول المطلق فيما يأتي:</a:t>
            </a:r>
          </a:p>
          <a:p>
            <a:pPr algn="r" rtl="1"/>
            <a:r>
              <a:rPr lang="ar-MA" sz="3600" b="1" dirty="0" smtClean="0"/>
              <a:t>                 حَجًّا </a:t>
            </a:r>
            <a:r>
              <a:rPr lang="ar-MA" sz="3600" b="1" dirty="0"/>
              <a:t>مَبْرُوراً / حَمْداً للهِ / سَيْرَ العُقَلاَءِ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946727"/>
              </p:ext>
            </p:extLst>
          </p:nvPr>
        </p:nvGraphicFramePr>
        <p:xfrm>
          <a:off x="1146514" y="2517932"/>
          <a:ext cx="10346780" cy="10972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586695">
                  <a:extLst>
                    <a:ext uri="{9D8B030D-6E8A-4147-A177-3AD203B41FA5}">
                      <a16:colId xmlns:a16="http://schemas.microsoft.com/office/drawing/2014/main" val="1283400740"/>
                    </a:ext>
                  </a:extLst>
                </a:gridCol>
                <a:gridCol w="2586695">
                  <a:extLst>
                    <a:ext uri="{9D8B030D-6E8A-4147-A177-3AD203B41FA5}">
                      <a16:colId xmlns:a16="http://schemas.microsoft.com/office/drawing/2014/main" val="3129437721"/>
                    </a:ext>
                  </a:extLst>
                </a:gridCol>
                <a:gridCol w="2586695">
                  <a:extLst>
                    <a:ext uri="{9D8B030D-6E8A-4147-A177-3AD203B41FA5}">
                      <a16:colId xmlns:a16="http://schemas.microsoft.com/office/drawing/2014/main" val="2218845182"/>
                    </a:ext>
                  </a:extLst>
                </a:gridCol>
                <a:gridCol w="2586695">
                  <a:extLst>
                    <a:ext uri="{9D8B030D-6E8A-4147-A177-3AD203B41FA5}">
                      <a16:colId xmlns:a16="http://schemas.microsoft.com/office/drawing/2014/main" val="30066959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المفعول المطلق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حَجًّا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حَمْداً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سَيْرَ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147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الفعل المحذوف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تَحُجُّ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أحْمَدُ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أسِيرُ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70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5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7502" y="126612"/>
            <a:ext cx="3727939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الاستنتاج</a:t>
            </a:r>
            <a:endParaRPr lang="ar-M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6672" y="1350498"/>
            <a:ext cx="8229601" cy="80477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ct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أستخلص</a:t>
            </a:r>
            <a:r>
              <a:rPr lang="ar-SA" sz="44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صفحة </a:t>
            </a:r>
            <a:r>
              <a:rPr lang="ar-MA" sz="44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64</a:t>
            </a:r>
            <a:endParaRPr lang="ar-SA" sz="4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7502" y="2641543"/>
            <a:ext cx="3727939" cy="707886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algn="ctr" rtl="1"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ar-MA" dirty="0" smtClean="0"/>
              <a:t>ثالثا: تطبيقات</a:t>
            </a:r>
            <a:endParaRPr lang="ar-MA" dirty="0"/>
          </a:p>
        </p:txBody>
      </p:sp>
      <p:sp>
        <p:nvSpPr>
          <p:cNvPr id="9" name="TextBox 8"/>
          <p:cNvSpPr txBox="1"/>
          <p:nvPr/>
        </p:nvSpPr>
        <p:spPr>
          <a:xfrm>
            <a:off x="618978" y="3895160"/>
            <a:ext cx="11366697" cy="74001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7666355" algn="l"/>
              </a:tabLst>
            </a:pPr>
            <a:r>
              <a:rPr lang="ar-SA" sz="40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التمارين التطبيقية المدرجة في الكتاب المدرسي ص: 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[</a:t>
            </a:r>
            <a:r>
              <a:rPr lang="ar-M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64</a:t>
            </a:r>
            <a:r>
              <a:rPr lang="ar-SA" sz="4000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].</a:t>
            </a:r>
            <a:endParaRPr lang="ar-SA" sz="40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60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59" y="42204"/>
            <a:ext cx="3727939" cy="584775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>
                <a:solidFill>
                  <a:srgbClr val="FF0000"/>
                </a:solidFill>
              </a:rPr>
              <a:t>تقويم تشخيصي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708957"/>
            <a:ext cx="12006767" cy="144655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400" b="1" dirty="0" smtClean="0"/>
              <a:t>- </a:t>
            </a:r>
            <a:r>
              <a:rPr lang="ar-MA" sz="4400" b="1" dirty="0"/>
              <a:t>متى يجوز للمفعول به أن يتقدم على الفاعل؟</a:t>
            </a:r>
          </a:p>
          <a:p>
            <a:pPr algn="r" rtl="1"/>
            <a:r>
              <a:rPr lang="ar-MA" sz="4400" b="1" dirty="0"/>
              <a:t>- حدد نوع المفعول به في الجملة التالية: [</a:t>
            </a:r>
            <a:r>
              <a:rPr lang="ar-MA" sz="4400" b="1" dirty="0">
                <a:solidFill>
                  <a:srgbClr val="FF0000"/>
                </a:solidFill>
              </a:rPr>
              <a:t>أَوَدُّ أنْ أسَافِرَ إلَى وَطَنِي</a:t>
            </a:r>
            <a:r>
              <a:rPr lang="ar-MA" sz="4400" b="1" dirty="0"/>
              <a:t>]</a:t>
            </a:r>
            <a:endParaRPr lang="ar-MA" sz="4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98474" y="2521345"/>
            <a:ext cx="12006767" cy="144655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>
            <a:defPPr>
              <a:defRPr lang="en-US"/>
            </a:defPPr>
            <a:lvl1pPr algn="r" rtl="1">
              <a:defRPr sz="4400" b="1"/>
            </a:lvl1pPr>
          </a:lstStyle>
          <a:p>
            <a:r>
              <a:rPr lang="ar-MA" dirty="0" smtClean="0"/>
              <a:t>-	للفت </a:t>
            </a:r>
            <a:r>
              <a:rPr lang="ar-MA" dirty="0"/>
              <a:t>الانتباه إليه وبيان أهميته</a:t>
            </a:r>
            <a:r>
              <a:rPr lang="ar-MA" dirty="0" smtClean="0"/>
              <a:t>.</a:t>
            </a:r>
          </a:p>
          <a:p>
            <a:r>
              <a:rPr lang="ar-MA" dirty="0" smtClean="0"/>
              <a:t>-</a:t>
            </a:r>
            <a:r>
              <a:rPr lang="ar-MA" dirty="0"/>
              <a:t>	</a:t>
            </a:r>
            <a:r>
              <a:rPr lang="ar-MA" dirty="0" smtClean="0"/>
              <a:t>المفعول </a:t>
            </a:r>
            <a:r>
              <a:rPr lang="ar-MA" dirty="0"/>
              <a:t>به: أن أسافر = مصدر مؤول.</a:t>
            </a:r>
            <a:endParaRPr lang="ar-MA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4455" y="28136"/>
            <a:ext cx="3727939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88592" y="764158"/>
            <a:ext cx="4832244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/>
              <a:t>المفعول المطلق:</a:t>
            </a:r>
            <a:endParaRPr lang="ar-MA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4" y="4959636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/>
              <a:t>- </a:t>
            </a:r>
            <a:r>
              <a:rPr lang="ar-MA" sz="3600" b="1" dirty="0" smtClean="0"/>
              <a:t>لاحظ </a:t>
            </a:r>
            <a:r>
              <a:rPr lang="ar-MA" sz="3600" b="1" dirty="0"/>
              <a:t>الأمثلة الواردة في الجدول واستخرج المفعول المطلق وبين نوعه.</a:t>
            </a:r>
            <a:endParaRPr lang="ar-MA" sz="3600" b="1" dirty="0"/>
          </a:p>
          <a:p>
            <a:pPr algn="r" rtl="1"/>
            <a:r>
              <a:rPr lang="ar-MA" sz="3600" b="1" dirty="0"/>
              <a:t>← </a:t>
            </a:r>
            <a:r>
              <a:rPr lang="ar-MA" sz="3600" b="1" dirty="0">
                <a:solidFill>
                  <a:srgbClr val="00B050"/>
                </a:solidFill>
              </a:rPr>
              <a:t>ماذا تستنتج؟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872850"/>
              </p:ext>
            </p:extLst>
          </p:nvPr>
        </p:nvGraphicFramePr>
        <p:xfrm>
          <a:off x="112545" y="1575803"/>
          <a:ext cx="11908292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790043">
                  <a:extLst>
                    <a:ext uri="{9D8B030D-6E8A-4147-A177-3AD203B41FA5}">
                      <a16:colId xmlns:a16="http://schemas.microsoft.com/office/drawing/2014/main" val="984203193"/>
                    </a:ext>
                  </a:extLst>
                </a:gridCol>
                <a:gridCol w="2524373">
                  <a:extLst>
                    <a:ext uri="{9D8B030D-6E8A-4147-A177-3AD203B41FA5}">
                      <a16:colId xmlns:a16="http://schemas.microsoft.com/office/drawing/2014/main" val="3651914533"/>
                    </a:ext>
                  </a:extLst>
                </a:gridCol>
                <a:gridCol w="2652538">
                  <a:extLst>
                    <a:ext uri="{9D8B030D-6E8A-4147-A177-3AD203B41FA5}">
                      <a16:colId xmlns:a16="http://schemas.microsoft.com/office/drawing/2014/main" val="3044163154"/>
                    </a:ext>
                  </a:extLst>
                </a:gridCol>
                <a:gridCol w="1941338">
                  <a:extLst>
                    <a:ext uri="{9D8B030D-6E8A-4147-A177-3AD203B41FA5}">
                      <a16:colId xmlns:a16="http://schemas.microsoft.com/office/drawing/2014/main" val="4232115302"/>
                    </a:ext>
                  </a:extLst>
                </a:gridCol>
              </a:tblGrid>
              <a:tr h="2393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المفعول المطلق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125748"/>
                  </a:ext>
                </a:extLst>
              </a:tr>
              <a:tr h="23939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يَرْتَعِشُ قَلْبِي ارْتَعَاشاً</a:t>
                      </a:r>
                      <a:endParaRPr lang="en-US" sz="3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849932"/>
                  </a:ext>
                </a:extLst>
              </a:tr>
              <a:tr h="2495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أرتعش ارتعاش قلب الواله</a:t>
                      </a:r>
                      <a:endParaRPr lang="en-US" sz="3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728816"/>
                  </a:ext>
                </a:extLst>
              </a:tr>
              <a:tr h="2495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أحبها حبا ماديا</a:t>
                      </a:r>
                      <a:endParaRPr lang="en-US" sz="3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552265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أسْجُدُ </a:t>
                      </a:r>
                      <a:r>
                        <a:rPr lang="ar-M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عَلَى</a:t>
                      </a:r>
                      <a:r>
                        <a:rPr lang="ar-MA" sz="3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M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أرْضِ </a:t>
                      </a:r>
                      <a:r>
                        <a:rPr lang="ar-M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وَطَنِي سَجْدَتَيْنِ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63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378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44455" y="28136"/>
            <a:ext cx="3727939" cy="646331"/>
          </a:xfrm>
          <a:prstGeom prst="rect">
            <a:avLst/>
          </a:prstGeom>
          <a:solidFill>
            <a:srgbClr val="FFFF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ألاحظ وأصف</a:t>
            </a:r>
            <a:endParaRPr lang="ar-MA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88592" y="764158"/>
            <a:ext cx="4832244" cy="707886"/>
          </a:xfrm>
          <a:prstGeom prst="rect">
            <a:avLst/>
          </a:prstGeom>
          <a:solidFill>
            <a:srgbClr val="FFC000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742950" indent="-742950" algn="r" rtl="1">
              <a:buFont typeface="+mj-lt"/>
              <a:buAutoNum type="arabicPeriod"/>
            </a:pPr>
            <a:r>
              <a:rPr lang="ar-MA" sz="4000" b="1" dirty="0" smtClean="0"/>
              <a:t>تعريف </a:t>
            </a:r>
            <a:r>
              <a:rPr lang="ar-MA" sz="4000" b="1" dirty="0"/>
              <a:t>المفعول المطلق:</a:t>
            </a:r>
            <a:endParaRPr lang="ar-MA" sz="4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12544" y="4804888"/>
            <a:ext cx="11908292" cy="175432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0" algn="r" rtl="1"/>
            <a:r>
              <a:rPr lang="ar-MA" sz="3600" b="1" dirty="0">
                <a:solidFill>
                  <a:srgbClr val="00B050"/>
                </a:solidFill>
              </a:rPr>
              <a:t>← أستنتج أن: </a:t>
            </a:r>
            <a:r>
              <a:rPr lang="ar-MA" sz="3600" b="1" dirty="0" smtClean="0">
                <a:solidFill>
                  <a:prstClr val="black"/>
                </a:solidFill>
              </a:rPr>
              <a:t> </a:t>
            </a:r>
            <a:r>
              <a:rPr lang="ar-MA" sz="3600" b="1" dirty="0">
                <a:solidFill>
                  <a:prstClr val="black"/>
                </a:solidFill>
              </a:rPr>
              <a:t>المفعول المطلق مصدر منصوب، يذكر بعد فعل من لفظه، يأتي بعد الفعل لتأكيده أو لبيان نوعه أو عدده. ويكون  المفعول المطلق الذي يأتي لبيان نوع الفعل متبوعا بنعت أو مضافا. </a:t>
            </a:r>
            <a:endParaRPr lang="ar-MA" sz="3600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241965"/>
              </p:ext>
            </p:extLst>
          </p:nvPr>
        </p:nvGraphicFramePr>
        <p:xfrm>
          <a:off x="112545" y="1575803"/>
          <a:ext cx="11908292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790043">
                  <a:extLst>
                    <a:ext uri="{9D8B030D-6E8A-4147-A177-3AD203B41FA5}">
                      <a16:colId xmlns:a16="http://schemas.microsoft.com/office/drawing/2014/main" val="984203193"/>
                    </a:ext>
                  </a:extLst>
                </a:gridCol>
                <a:gridCol w="2524373">
                  <a:extLst>
                    <a:ext uri="{9D8B030D-6E8A-4147-A177-3AD203B41FA5}">
                      <a16:colId xmlns:a16="http://schemas.microsoft.com/office/drawing/2014/main" val="3651914533"/>
                    </a:ext>
                  </a:extLst>
                </a:gridCol>
                <a:gridCol w="2652538">
                  <a:extLst>
                    <a:ext uri="{9D8B030D-6E8A-4147-A177-3AD203B41FA5}">
                      <a16:colId xmlns:a16="http://schemas.microsoft.com/office/drawing/2014/main" val="3044163154"/>
                    </a:ext>
                  </a:extLst>
                </a:gridCol>
                <a:gridCol w="1941338">
                  <a:extLst>
                    <a:ext uri="{9D8B030D-6E8A-4147-A177-3AD203B41FA5}">
                      <a16:colId xmlns:a16="http://schemas.microsoft.com/office/drawing/2014/main" val="4232115302"/>
                    </a:ext>
                  </a:extLst>
                </a:gridCol>
              </a:tblGrid>
              <a:tr h="23939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المفعول المطلق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6125748"/>
                  </a:ext>
                </a:extLst>
              </a:tr>
              <a:tr h="23939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يَرْتَعِشُ قَلْبِي ارْتَعَاشاً</a:t>
                      </a:r>
                      <a:endParaRPr lang="en-US" sz="3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ارْتَعَاشاً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تأكيد معنى الفعل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849932"/>
                  </a:ext>
                </a:extLst>
              </a:tr>
              <a:tr h="2495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أرتعش ارتعاش قلب الواله</a:t>
                      </a:r>
                      <a:endParaRPr lang="en-US" sz="3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ارتعاش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بيان نوع الفعل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مضاف 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728816"/>
                  </a:ext>
                </a:extLst>
              </a:tr>
              <a:tr h="2495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أحبها حبا ماديا</a:t>
                      </a:r>
                      <a:endParaRPr lang="en-US" sz="3600" b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حبا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بيان نوع الفعل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متبوع بنعت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552265"/>
                  </a:ext>
                </a:extLst>
              </a:tr>
              <a:tr h="22987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أسْجُدُ </a:t>
                      </a:r>
                      <a:r>
                        <a:rPr lang="ar-M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عَلَى</a:t>
                      </a:r>
                      <a:r>
                        <a:rPr lang="ar-MA" sz="36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ar-MA" sz="36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أرْضِ </a:t>
                      </a:r>
                      <a:r>
                        <a:rPr lang="ar-MA" sz="3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وَطَنِي سَجْدَتَيْنِ</a:t>
                      </a:r>
                      <a:endParaRPr lang="en-US" sz="36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سَجْدَتَيْنِ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بيان عدد الفعل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963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31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/>
              <a:t>حدد المفعول المطلق فيما يلي وبين نوعه:</a:t>
            </a:r>
            <a:endParaRPr lang="ar-MA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3633706"/>
              </p:ext>
            </p:extLst>
          </p:nvPr>
        </p:nvGraphicFramePr>
        <p:xfrm>
          <a:off x="168812" y="1862061"/>
          <a:ext cx="11816851" cy="441655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341693">
                  <a:extLst>
                    <a:ext uri="{9D8B030D-6E8A-4147-A177-3AD203B41FA5}">
                      <a16:colId xmlns:a16="http://schemas.microsoft.com/office/drawing/2014/main" val="1325945423"/>
                    </a:ext>
                  </a:extLst>
                </a:gridCol>
                <a:gridCol w="2325749">
                  <a:extLst>
                    <a:ext uri="{9D8B030D-6E8A-4147-A177-3AD203B41FA5}">
                      <a16:colId xmlns:a16="http://schemas.microsoft.com/office/drawing/2014/main" val="4185749435"/>
                    </a:ext>
                  </a:extLst>
                </a:gridCol>
                <a:gridCol w="1893697">
                  <a:extLst>
                    <a:ext uri="{9D8B030D-6E8A-4147-A177-3AD203B41FA5}">
                      <a16:colId xmlns:a16="http://schemas.microsoft.com/office/drawing/2014/main" val="3836171518"/>
                    </a:ext>
                  </a:extLst>
                </a:gridCol>
                <a:gridCol w="1255712">
                  <a:extLst>
                    <a:ext uri="{9D8B030D-6E8A-4147-A177-3AD203B41FA5}">
                      <a16:colId xmlns:a16="http://schemas.microsoft.com/office/drawing/2014/main" val="26575639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المفعول المطلق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636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أعْجِبْتُ بِشَخْصِيَّةِ الرَّسُول ِعليه الصلاة والسلام إعْجَاباً.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36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شَرِبْتُ المَاءَ شُرْبَ الظَّمْآنِ.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505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عَاتَبْتُ التِّلْمِيذَ المُتَهَاوِنَ عِتَاباً.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612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قرَأْتُ القَصِيدَةَ قِرَاءَتَيْنِ.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621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01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/>
              <a:t>حدد المفعول المطلق فيما يلي وبين نوعه:</a:t>
            </a:r>
            <a:endParaRPr lang="ar-MA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591976"/>
              </p:ext>
            </p:extLst>
          </p:nvPr>
        </p:nvGraphicFramePr>
        <p:xfrm>
          <a:off x="168812" y="1862061"/>
          <a:ext cx="11816851" cy="441655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6341693">
                  <a:extLst>
                    <a:ext uri="{9D8B030D-6E8A-4147-A177-3AD203B41FA5}">
                      <a16:colId xmlns:a16="http://schemas.microsoft.com/office/drawing/2014/main" val="1325945423"/>
                    </a:ext>
                  </a:extLst>
                </a:gridCol>
                <a:gridCol w="2325749">
                  <a:extLst>
                    <a:ext uri="{9D8B030D-6E8A-4147-A177-3AD203B41FA5}">
                      <a16:colId xmlns:a16="http://schemas.microsoft.com/office/drawing/2014/main" val="4185749435"/>
                    </a:ext>
                  </a:extLst>
                </a:gridCol>
                <a:gridCol w="1893697">
                  <a:extLst>
                    <a:ext uri="{9D8B030D-6E8A-4147-A177-3AD203B41FA5}">
                      <a16:colId xmlns:a16="http://schemas.microsoft.com/office/drawing/2014/main" val="3836171518"/>
                    </a:ext>
                  </a:extLst>
                </a:gridCol>
                <a:gridCol w="1255712">
                  <a:extLst>
                    <a:ext uri="{9D8B030D-6E8A-4147-A177-3AD203B41FA5}">
                      <a16:colId xmlns:a16="http://schemas.microsoft.com/office/drawing/2014/main" val="26575639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المفعول المطلق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63636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أعْجِبْتُ بِشَخْصِيَّةِ الرَّسُول ِعليه الصلاة والسلام إعْجَاباً.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إعْجَاباً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تأكيد الفعل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36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شَرِبْتُ المَاءَ شُرْبَ الظَّمْآنِ.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شُرْبَ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نوع الفعل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5056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عَاتَبْتُ التِّلْمِيذَ المُتَهَاوِنَ عِتَاباً.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عِتَاباً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تأكيد الفعل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612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قرَأْتُ القَصِيدَةَ قِرَاءَتَيْنِ.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EG" sz="3600" b="1">
                          <a:solidFill>
                            <a:schemeClr val="tx1"/>
                          </a:solidFill>
                          <a:effectLst/>
                        </a:rPr>
                        <a:t>قِرَاءَتَيْنِ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567180" algn="l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عدد الفعل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36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6216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945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76381" y="62286"/>
            <a:ext cx="4044451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2.  ما </a:t>
            </a:r>
            <a:r>
              <a:rPr lang="ar-MA" sz="3600" b="1" dirty="0"/>
              <a:t>ينوب عن المصدر:</a:t>
            </a:r>
            <a:endParaRPr lang="ar-MA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26609" y="5440458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-</a:t>
            </a:r>
            <a:r>
              <a:rPr lang="ar-MA" sz="3600" b="1" dirty="0"/>
              <a:t>	لاحظ الأمثلة الواردة في الجدول  وبين ما ناب </a:t>
            </a:r>
            <a:r>
              <a:rPr lang="ar-MA" sz="3600" b="1" dirty="0" smtClean="0"/>
              <a:t>عن المصدر.</a:t>
            </a:r>
            <a:endParaRPr lang="ar-MA" sz="3600" b="1" dirty="0" smtClean="0"/>
          </a:p>
          <a:p>
            <a:pPr algn="r" rtl="1"/>
            <a:r>
              <a:rPr lang="ar-MA" sz="3600" b="1" dirty="0" smtClean="0"/>
              <a:t>← </a:t>
            </a:r>
            <a:r>
              <a:rPr lang="ar-MA" sz="3600" b="1" dirty="0">
                <a:solidFill>
                  <a:srgbClr val="00B050"/>
                </a:solidFill>
              </a:rPr>
              <a:t>ماذا تستنتج؟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467756"/>
              </p:ext>
            </p:extLst>
          </p:nvPr>
        </p:nvGraphicFramePr>
        <p:xfrm>
          <a:off x="126609" y="772521"/>
          <a:ext cx="11908291" cy="448665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761903">
                  <a:extLst>
                    <a:ext uri="{9D8B030D-6E8A-4147-A177-3AD203B41FA5}">
                      <a16:colId xmlns:a16="http://schemas.microsoft.com/office/drawing/2014/main" val="3419837794"/>
                    </a:ext>
                  </a:extLst>
                </a:gridCol>
                <a:gridCol w="3446584">
                  <a:extLst>
                    <a:ext uri="{9D8B030D-6E8A-4147-A177-3AD203B41FA5}">
                      <a16:colId xmlns:a16="http://schemas.microsoft.com/office/drawing/2014/main" val="3112693099"/>
                    </a:ext>
                  </a:extLst>
                </a:gridCol>
                <a:gridCol w="3699804">
                  <a:extLst>
                    <a:ext uri="{9D8B030D-6E8A-4147-A177-3AD203B41FA5}">
                      <a16:colId xmlns:a16="http://schemas.microsoft.com/office/drawing/2014/main" val="1381081594"/>
                    </a:ext>
                  </a:extLst>
                </a:gridCol>
              </a:tblGrid>
              <a:tr h="23050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نائب المفعول المطلق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856037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سافرت طويلا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338733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أنظر إلى شوارعها ثلاث نظرات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919903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أحبها كل الحب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731116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مشى الولد مشية السلحفاة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091034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فرح الكاتب جذلا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910099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أحبه ذلك الحب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46473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ضربه سوطا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367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7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76381" y="62286"/>
            <a:ext cx="4044451" cy="646331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 smtClean="0"/>
              <a:t>2.  ما </a:t>
            </a:r>
            <a:r>
              <a:rPr lang="ar-MA" sz="3600" b="1" dirty="0"/>
              <a:t>ينوب عن المصدر:</a:t>
            </a:r>
            <a:endParaRPr lang="ar-MA" sz="3600" b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091902"/>
              </p:ext>
            </p:extLst>
          </p:nvPr>
        </p:nvGraphicFramePr>
        <p:xfrm>
          <a:off x="126609" y="772521"/>
          <a:ext cx="11908291" cy="448665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761903">
                  <a:extLst>
                    <a:ext uri="{9D8B030D-6E8A-4147-A177-3AD203B41FA5}">
                      <a16:colId xmlns:a16="http://schemas.microsoft.com/office/drawing/2014/main" val="3419837794"/>
                    </a:ext>
                  </a:extLst>
                </a:gridCol>
                <a:gridCol w="3446584">
                  <a:extLst>
                    <a:ext uri="{9D8B030D-6E8A-4147-A177-3AD203B41FA5}">
                      <a16:colId xmlns:a16="http://schemas.microsoft.com/office/drawing/2014/main" val="3112693099"/>
                    </a:ext>
                  </a:extLst>
                </a:gridCol>
                <a:gridCol w="3699804">
                  <a:extLst>
                    <a:ext uri="{9D8B030D-6E8A-4147-A177-3AD203B41FA5}">
                      <a16:colId xmlns:a16="http://schemas.microsoft.com/office/drawing/2014/main" val="1381081594"/>
                    </a:ext>
                  </a:extLst>
                </a:gridCol>
              </a:tblGrid>
              <a:tr h="23050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الجمل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نائب المفعول المطلق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856037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سافرت طويلا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طويلا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صفته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338733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أنظر إلى شوارعها ثلاث نظرات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ثلاث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العدد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2919903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أحبها كل الحب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كل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كل مضافة إلى المصدر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731116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مشى الولد مشية السلحفاة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مشية 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091034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فرح الكاتب جذلا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جذلا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مرادفه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910099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أحبه ذلك الحب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ذلك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الإشارة إليه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5146473"/>
                  </a:ext>
                </a:extLst>
              </a:tr>
              <a:tr h="17399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ضربه سوطا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سوطا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آلته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5000"/>
                        <a:lumOff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3678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6609" y="5323081"/>
            <a:ext cx="11908292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0" algn="r" rtl="1"/>
            <a:r>
              <a:rPr lang="ar-MA" sz="3600" b="1" dirty="0">
                <a:solidFill>
                  <a:srgbClr val="00B050"/>
                </a:solidFill>
              </a:rPr>
              <a:t>← أستنتج أن: </a:t>
            </a:r>
            <a:r>
              <a:rPr lang="ar-MA" sz="3600" b="1" dirty="0">
                <a:solidFill>
                  <a:prstClr val="black"/>
                </a:solidFill>
              </a:rPr>
              <a:t> قد يحذف المفعول المطلق فينوب عنه في النصب على المفعولية المطلقة؛ كل وبعض المضافتان إليه، أو صفته أو عدده</a:t>
            </a:r>
            <a:r>
              <a:rPr lang="ar-MA" sz="3600" b="1" dirty="0" smtClean="0">
                <a:solidFill>
                  <a:prstClr val="black"/>
                </a:solidFill>
              </a:rPr>
              <a:t>... </a:t>
            </a:r>
            <a:endParaRPr lang="ar-MA" sz="36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2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178104" y="118561"/>
            <a:ext cx="3777167" cy="707886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000" b="1" dirty="0">
                <a:solidFill>
                  <a:srgbClr val="00B050"/>
                </a:solidFill>
              </a:rPr>
              <a:t>تقويم تكويني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6515" y="1072025"/>
            <a:ext cx="10346779" cy="1200329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Ø"/>
            </a:pPr>
            <a:r>
              <a:rPr lang="ar-MA" sz="3600" b="1" dirty="0"/>
              <a:t>بين الفعل المحذوف والمفعول المطلق فيما يأتي:</a:t>
            </a:r>
          </a:p>
          <a:p>
            <a:pPr algn="r" rtl="1"/>
            <a:r>
              <a:rPr lang="ar-MA" sz="3600" b="1" dirty="0" smtClean="0"/>
              <a:t>                 حَجًّا </a:t>
            </a:r>
            <a:r>
              <a:rPr lang="ar-MA" sz="3600" b="1" dirty="0"/>
              <a:t>مَبْرُوراً / حَمْداً للهِ / سَيْرَ العُقَلاَءِ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540374"/>
              </p:ext>
            </p:extLst>
          </p:nvPr>
        </p:nvGraphicFramePr>
        <p:xfrm>
          <a:off x="1146514" y="2517932"/>
          <a:ext cx="10346780" cy="10972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586695">
                  <a:extLst>
                    <a:ext uri="{9D8B030D-6E8A-4147-A177-3AD203B41FA5}">
                      <a16:colId xmlns:a16="http://schemas.microsoft.com/office/drawing/2014/main" val="1283400740"/>
                    </a:ext>
                  </a:extLst>
                </a:gridCol>
                <a:gridCol w="2586695">
                  <a:extLst>
                    <a:ext uri="{9D8B030D-6E8A-4147-A177-3AD203B41FA5}">
                      <a16:colId xmlns:a16="http://schemas.microsoft.com/office/drawing/2014/main" val="3129437721"/>
                    </a:ext>
                  </a:extLst>
                </a:gridCol>
                <a:gridCol w="2586695">
                  <a:extLst>
                    <a:ext uri="{9D8B030D-6E8A-4147-A177-3AD203B41FA5}">
                      <a16:colId xmlns:a16="http://schemas.microsoft.com/office/drawing/2014/main" val="2218845182"/>
                    </a:ext>
                  </a:extLst>
                </a:gridCol>
                <a:gridCol w="2586695">
                  <a:extLst>
                    <a:ext uri="{9D8B030D-6E8A-4147-A177-3AD203B41FA5}">
                      <a16:colId xmlns:a16="http://schemas.microsoft.com/office/drawing/2014/main" val="30066959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المفعول المطلق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1476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EG" sz="3600" b="1" dirty="0">
                          <a:solidFill>
                            <a:schemeClr val="tx1"/>
                          </a:solidFill>
                          <a:effectLst/>
                        </a:rPr>
                        <a:t>الفعل المحذوف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70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4538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290</TotalTime>
  <Words>482</Words>
  <Application>Microsoft Office PowerPoint</Application>
  <PresentationFormat>Widescreen</PresentationFormat>
  <Paragraphs>135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40</cp:revision>
  <dcterms:created xsi:type="dcterms:W3CDTF">2022-09-27T21:07:30Z</dcterms:created>
  <dcterms:modified xsi:type="dcterms:W3CDTF">2022-11-11T17:18:14Z</dcterms:modified>
</cp:coreProperties>
</file>