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80" r:id="rId5"/>
    <p:sldId id="272" r:id="rId6"/>
    <p:sldId id="265" r:id="rId7"/>
    <p:sldId id="281" r:id="rId8"/>
    <p:sldId id="278" r:id="rId9"/>
    <p:sldId id="282" r:id="rId10"/>
    <p:sldId id="260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CCB1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7452" y="2994073"/>
            <a:ext cx="11197884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المَفْعُولُ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بِهِ – ص: 52  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272" y="95240"/>
            <a:ext cx="12079461" cy="2062103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← أستنتج أن: </a:t>
            </a:r>
            <a:endParaRPr lang="ar-MA" sz="3200" b="1" dirty="0" smtClean="0">
              <a:solidFill>
                <a:srgbClr val="00B050"/>
              </a:solidFill>
            </a:endParaRPr>
          </a:p>
          <a:p>
            <a:pPr algn="r" rtl="1"/>
            <a:r>
              <a:rPr lang="ar-MA" sz="3200" b="1" dirty="0" smtClean="0"/>
              <a:t>المفعول </a:t>
            </a:r>
            <a:r>
              <a:rPr lang="ar-MA" sz="3200" b="1" dirty="0"/>
              <a:t>به يجب أن يتقدم على الفاعل في ثلاث حالات:</a:t>
            </a:r>
          </a:p>
          <a:p>
            <a:pPr algn="r" rtl="1"/>
            <a:r>
              <a:rPr lang="ar-MA" sz="3200" b="1" dirty="0"/>
              <a:t>- إذا اتصل بالفاعل ضمير يعود على المفعول به، إذا وقع المفعول به ضميرا متصلا بالفعل أو إذا كان الفعل محصورا في الفاعل.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93096" y="2532187"/>
            <a:ext cx="3727939" cy="707886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</a:t>
            </a: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الاستنتاج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42266" y="3756073"/>
            <a:ext cx="8229601" cy="80477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أستخلص</a:t>
            </a:r>
            <a:r>
              <a:rPr lang="ar-SA" sz="4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صفحة 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53</a:t>
            </a:r>
            <a:endParaRPr lang="ar-SA" sz="4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60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79630" y="211015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تطبيقات</a:t>
            </a:r>
            <a:endParaRPr lang="ar-MA" sz="40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2369" y="1434905"/>
            <a:ext cx="11366697" cy="7400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التمارين التطبيقية المدرجة في الكتاب المدرسي ص: </a:t>
            </a:r>
            <a:r>
              <a:rPr lang="ar-S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[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54</a:t>
            </a:r>
            <a:r>
              <a:rPr lang="ar-S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].</a:t>
            </a:r>
            <a:endParaRPr lang="ar-SA" sz="40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30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42204"/>
            <a:ext cx="3727939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>
                <a:solidFill>
                  <a:srgbClr val="FF0000"/>
                </a:solidFill>
              </a:rPr>
              <a:t>تقويم تشخيصي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474" y="708957"/>
            <a:ext cx="12006767" cy="144655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400" b="1" dirty="0"/>
              <a:t> - ايت بجملة يكون الفاعل فيها اسما ظاهرا.</a:t>
            </a:r>
          </a:p>
          <a:p>
            <a:pPr algn="r" rtl="1"/>
            <a:r>
              <a:rPr lang="ar-MA" sz="4400" b="1" dirty="0"/>
              <a:t> </a:t>
            </a:r>
            <a:r>
              <a:rPr lang="ar-MA" sz="4400" b="1" dirty="0" smtClean="0"/>
              <a:t>- </a:t>
            </a:r>
            <a:r>
              <a:rPr lang="ar-MA" sz="4400" b="1" dirty="0"/>
              <a:t>ايت بجملة يكون فيها الفاعل ضميرا مستترا </a:t>
            </a:r>
            <a:r>
              <a:rPr lang="ar-MA" sz="4400" b="1" dirty="0" smtClean="0"/>
              <a:t>وجوبا.</a:t>
            </a:r>
            <a:endParaRPr lang="ar-MA" sz="4400" b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8474" y="2521345"/>
            <a:ext cx="12006767" cy="1446550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400" b="1" dirty="0"/>
              <a:t>- ألْقَى الشَّاعِرُ قَصِيدَةً وَطَنِيَّةً.</a:t>
            </a:r>
          </a:p>
          <a:p>
            <a:pPr algn="r" rtl="1"/>
            <a:r>
              <a:rPr lang="ar-MA" sz="4400" b="1" dirty="0"/>
              <a:t>- أتَذَكَّرُ بِفَخْرٍ أمْجَادَ بِلاَدِي.</a:t>
            </a:r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56272"/>
            <a:ext cx="3727939" cy="646331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أولا: </a:t>
            </a:r>
            <a:r>
              <a:rPr lang="ar-MA" sz="3600" b="1" dirty="0" smtClean="0">
                <a:solidFill>
                  <a:srgbClr val="FF0000"/>
                </a:solidFill>
              </a:rPr>
              <a:t>ألاحظ وأصف</a:t>
            </a:r>
            <a:endParaRPr lang="ar-MA" sz="3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62315" y="764158"/>
            <a:ext cx="4058520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تعريف </a:t>
            </a:r>
            <a:r>
              <a:rPr lang="ar-MA" sz="4000" b="1" dirty="0"/>
              <a:t>المفعول به:</a:t>
            </a:r>
            <a:endParaRPr lang="ar-MA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2541" y="3215237"/>
            <a:ext cx="11908292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/>
              <a:t> </a:t>
            </a:r>
            <a:r>
              <a:rPr lang="ar-MA" sz="3600" b="1" dirty="0" smtClean="0"/>
              <a:t>  - </a:t>
            </a:r>
            <a:r>
              <a:rPr lang="ar-MA" sz="3600" b="1" dirty="0"/>
              <a:t>تأمل الجملة وحدد نوعها؟ </a:t>
            </a:r>
          </a:p>
          <a:p>
            <a:pPr algn="r" rtl="1"/>
            <a:r>
              <a:rPr lang="ar-MA" sz="3600" b="1" dirty="0"/>
              <a:t>   - حدد الفعل؟ </a:t>
            </a:r>
          </a:p>
          <a:p>
            <a:pPr algn="r" rtl="1"/>
            <a:r>
              <a:rPr lang="ar-MA" sz="3600" b="1" dirty="0"/>
              <a:t>   - ما الإسم الذي وقع عليه الفعل؟</a:t>
            </a:r>
          </a:p>
          <a:p>
            <a:pPr algn="r" rtl="1"/>
            <a:r>
              <a:rPr lang="ar-MA" sz="3600" b="1" dirty="0"/>
              <a:t>← </a:t>
            </a:r>
            <a:r>
              <a:rPr lang="ar-MA" sz="3600" b="1" dirty="0">
                <a:solidFill>
                  <a:srgbClr val="00B050"/>
                </a:solidFill>
              </a:rPr>
              <a:t>ماذا تستنتج؟</a:t>
            </a:r>
            <a:endParaRPr lang="ar-MA" sz="3600" b="1" dirty="0">
              <a:solidFill>
                <a:srgbClr val="00B05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7543082"/>
              </p:ext>
            </p:extLst>
          </p:nvPr>
        </p:nvGraphicFramePr>
        <p:xfrm>
          <a:off x="112541" y="1678244"/>
          <a:ext cx="11908293" cy="134631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017511">
                  <a:extLst>
                    <a:ext uri="{9D8B030D-6E8A-4147-A177-3AD203B41FA5}">
                      <a16:colId xmlns:a16="http://schemas.microsoft.com/office/drawing/2014/main" val="2671801298"/>
                    </a:ext>
                  </a:extLst>
                </a:gridCol>
                <a:gridCol w="1909362">
                  <a:extLst>
                    <a:ext uri="{9D8B030D-6E8A-4147-A177-3AD203B41FA5}">
                      <a16:colId xmlns:a16="http://schemas.microsoft.com/office/drawing/2014/main" val="3662445931"/>
                    </a:ext>
                  </a:extLst>
                </a:gridCol>
                <a:gridCol w="1860779">
                  <a:extLst>
                    <a:ext uri="{9D8B030D-6E8A-4147-A177-3AD203B41FA5}">
                      <a16:colId xmlns:a16="http://schemas.microsoft.com/office/drawing/2014/main" val="1423996744"/>
                    </a:ext>
                  </a:extLst>
                </a:gridCol>
                <a:gridCol w="5120641">
                  <a:extLst>
                    <a:ext uri="{9D8B030D-6E8A-4147-A177-3AD203B41FA5}">
                      <a16:colId xmlns:a16="http://schemas.microsoft.com/office/drawing/2014/main" val="127377544"/>
                    </a:ext>
                  </a:extLst>
                </a:gridCol>
              </a:tblGrid>
              <a:tr h="69349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الجملة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نوع الجملة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الفاعل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الإسم الذي وقع عليه الفعل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663476"/>
                  </a:ext>
                </a:extLst>
              </a:tr>
              <a:tr h="652818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56865" algn="l"/>
                        </a:tabLst>
                        <a:defRPr/>
                      </a:pPr>
                      <a:r>
                        <a:rPr kumimoji="0" lang="ar-SA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نسي الأمر</a:t>
                      </a:r>
                      <a:r>
                        <a:rPr kumimoji="0" lang="ar-MA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ar-SA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بالمعروف</a:t>
                      </a:r>
                      <a:endParaRPr kumimoji="0" lang="en-US" sz="3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02231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378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56272"/>
            <a:ext cx="3727939" cy="646331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أولا: </a:t>
            </a:r>
            <a:r>
              <a:rPr lang="ar-MA" sz="3600" b="1" dirty="0" smtClean="0">
                <a:solidFill>
                  <a:srgbClr val="FF0000"/>
                </a:solidFill>
              </a:rPr>
              <a:t>ألاحظ وأصف</a:t>
            </a:r>
            <a:endParaRPr lang="ar-MA" sz="3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62315" y="876702"/>
            <a:ext cx="4058520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تعريف </a:t>
            </a:r>
            <a:r>
              <a:rPr lang="ar-MA" sz="4000" b="1" dirty="0"/>
              <a:t>المفعول به:</a:t>
            </a:r>
            <a:endParaRPr lang="ar-MA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2541" y="3299645"/>
            <a:ext cx="11908292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← أستنتج أن: </a:t>
            </a:r>
          </a:p>
          <a:p>
            <a:pPr algn="r" rtl="1"/>
            <a:r>
              <a:rPr lang="ar-MA" sz="3600" b="1" dirty="0"/>
              <a:t>- المفعول به إسم منصوب وقع عليه فعل معين.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669942"/>
              </p:ext>
            </p:extLst>
          </p:nvPr>
        </p:nvGraphicFramePr>
        <p:xfrm>
          <a:off x="112541" y="1734516"/>
          <a:ext cx="11908293" cy="112166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017511">
                  <a:extLst>
                    <a:ext uri="{9D8B030D-6E8A-4147-A177-3AD203B41FA5}">
                      <a16:colId xmlns:a16="http://schemas.microsoft.com/office/drawing/2014/main" val="2671801298"/>
                    </a:ext>
                  </a:extLst>
                </a:gridCol>
                <a:gridCol w="1909362">
                  <a:extLst>
                    <a:ext uri="{9D8B030D-6E8A-4147-A177-3AD203B41FA5}">
                      <a16:colId xmlns:a16="http://schemas.microsoft.com/office/drawing/2014/main" val="3662445931"/>
                    </a:ext>
                  </a:extLst>
                </a:gridCol>
                <a:gridCol w="1860779">
                  <a:extLst>
                    <a:ext uri="{9D8B030D-6E8A-4147-A177-3AD203B41FA5}">
                      <a16:colId xmlns:a16="http://schemas.microsoft.com/office/drawing/2014/main" val="1423996744"/>
                    </a:ext>
                  </a:extLst>
                </a:gridCol>
                <a:gridCol w="5120641">
                  <a:extLst>
                    <a:ext uri="{9D8B030D-6E8A-4147-A177-3AD203B41FA5}">
                      <a16:colId xmlns:a16="http://schemas.microsoft.com/office/drawing/2014/main" val="1273775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الجملة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نوع الجملة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الفاعل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الإسم الذي وقع عليه الفعل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6634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نسي 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الأمر</a:t>
                      </a:r>
                      <a:r>
                        <a:rPr lang="ar-MA" sz="32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بالمعروف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فعلية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ض.م.ت هو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الأمر: فاعل منصوب بالفتحة الظاهرة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02231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223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solidFill>
                  <a:srgbClr val="00B050"/>
                </a:solidFill>
              </a:rPr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6515" y="1072025"/>
            <a:ext cx="10346779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rgbClr val="00B050"/>
                </a:solidFill>
              </a:rPr>
              <a:t>إيت بجملة تتكون من الفعل والفاعل والمفعول به؟</a:t>
            </a:r>
            <a:endParaRPr lang="ar-MA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146515" y="2155237"/>
            <a:ext cx="10346779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 smtClean="0"/>
              <a:t>...................................................................................</a:t>
            </a:r>
            <a:endParaRPr lang="ar-MA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2901014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170941" y="273304"/>
            <a:ext cx="1849891" cy="646331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/>
              <a:t>2.	</a:t>
            </a:r>
            <a:r>
              <a:rPr lang="ar-MA" sz="3600" b="1" dirty="0"/>
              <a:t>أنواعه:</a:t>
            </a:r>
            <a:endParaRPr lang="ar-MA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2541" y="4410533"/>
            <a:ext cx="11908292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/>
              <a:t>تمعن في جمل المجموعة، وحدد المفعول به ونوعه في كل واحدة منها</a:t>
            </a:r>
            <a:r>
              <a:rPr lang="ar-MA" sz="3600" b="1" dirty="0" smtClean="0"/>
              <a:t>.</a:t>
            </a:r>
          </a:p>
          <a:p>
            <a:pPr algn="r" rtl="1"/>
            <a:r>
              <a:rPr lang="ar-MA" sz="3600" b="1" dirty="0" smtClean="0"/>
              <a:t>← </a:t>
            </a:r>
            <a:r>
              <a:rPr lang="ar-MA" sz="3600" b="1" dirty="0">
                <a:solidFill>
                  <a:srgbClr val="00B050"/>
                </a:solidFill>
              </a:rPr>
              <a:t>ماذا تستنتج؟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786528"/>
              </p:ext>
            </p:extLst>
          </p:nvPr>
        </p:nvGraphicFramePr>
        <p:xfrm>
          <a:off x="112541" y="1131409"/>
          <a:ext cx="11908291" cy="31546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374206">
                  <a:extLst>
                    <a:ext uri="{9D8B030D-6E8A-4147-A177-3AD203B41FA5}">
                      <a16:colId xmlns:a16="http://schemas.microsoft.com/office/drawing/2014/main" val="1955905521"/>
                    </a:ext>
                  </a:extLst>
                </a:gridCol>
                <a:gridCol w="1322522">
                  <a:extLst>
                    <a:ext uri="{9D8B030D-6E8A-4147-A177-3AD203B41FA5}">
                      <a16:colId xmlns:a16="http://schemas.microsoft.com/office/drawing/2014/main" val="3776896147"/>
                    </a:ext>
                  </a:extLst>
                </a:gridCol>
                <a:gridCol w="2234670">
                  <a:extLst>
                    <a:ext uri="{9D8B030D-6E8A-4147-A177-3AD203B41FA5}">
                      <a16:colId xmlns:a16="http://schemas.microsoft.com/office/drawing/2014/main" val="2059453621"/>
                    </a:ext>
                  </a:extLst>
                </a:gridCol>
                <a:gridCol w="1850411">
                  <a:extLst>
                    <a:ext uri="{9D8B030D-6E8A-4147-A177-3AD203B41FA5}">
                      <a16:colId xmlns:a16="http://schemas.microsoft.com/office/drawing/2014/main" val="1596059155"/>
                    </a:ext>
                  </a:extLst>
                </a:gridCol>
                <a:gridCol w="2126482">
                  <a:extLst>
                    <a:ext uri="{9D8B030D-6E8A-4147-A177-3AD203B41FA5}">
                      <a16:colId xmlns:a16="http://schemas.microsoft.com/office/drawing/2014/main" val="7256615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الفعل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الفاعل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المفعول به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9009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يخدم الأمة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07485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تستغرقه تجارته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2343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إيَّاكَ نَعْبُدُ 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8372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يريد أن يخدم الأمة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187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7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170941" y="273304"/>
            <a:ext cx="1849891" cy="646331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/>
              <a:t>2.	</a:t>
            </a:r>
            <a:r>
              <a:rPr lang="ar-MA" sz="3600" b="1" dirty="0"/>
              <a:t>أنواعه:</a:t>
            </a:r>
            <a:endParaRPr lang="ar-MA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2541" y="4410533"/>
            <a:ext cx="11908292" cy="175432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← أستنتج أن: </a:t>
            </a:r>
          </a:p>
          <a:p>
            <a:pPr algn="r" rtl="1"/>
            <a:r>
              <a:rPr lang="ar-MA" sz="3600" b="1" dirty="0"/>
              <a:t>- يأتي المفعول به: اسما ظاهرا، أو ضميرا متصلا، أو ضميرا منفصلا، أو مصدرا مؤولاً.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217264"/>
              </p:ext>
            </p:extLst>
          </p:nvPr>
        </p:nvGraphicFramePr>
        <p:xfrm>
          <a:off x="112541" y="1131409"/>
          <a:ext cx="11908291" cy="31546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374206">
                  <a:extLst>
                    <a:ext uri="{9D8B030D-6E8A-4147-A177-3AD203B41FA5}">
                      <a16:colId xmlns:a16="http://schemas.microsoft.com/office/drawing/2014/main" val="1955905521"/>
                    </a:ext>
                  </a:extLst>
                </a:gridCol>
                <a:gridCol w="1322522">
                  <a:extLst>
                    <a:ext uri="{9D8B030D-6E8A-4147-A177-3AD203B41FA5}">
                      <a16:colId xmlns:a16="http://schemas.microsoft.com/office/drawing/2014/main" val="3776896147"/>
                    </a:ext>
                  </a:extLst>
                </a:gridCol>
                <a:gridCol w="2234670">
                  <a:extLst>
                    <a:ext uri="{9D8B030D-6E8A-4147-A177-3AD203B41FA5}">
                      <a16:colId xmlns:a16="http://schemas.microsoft.com/office/drawing/2014/main" val="2059453621"/>
                    </a:ext>
                  </a:extLst>
                </a:gridCol>
                <a:gridCol w="1850411">
                  <a:extLst>
                    <a:ext uri="{9D8B030D-6E8A-4147-A177-3AD203B41FA5}">
                      <a16:colId xmlns:a16="http://schemas.microsoft.com/office/drawing/2014/main" val="1596059155"/>
                    </a:ext>
                  </a:extLst>
                </a:gridCol>
                <a:gridCol w="2126482">
                  <a:extLst>
                    <a:ext uri="{9D8B030D-6E8A-4147-A177-3AD203B41FA5}">
                      <a16:colId xmlns:a16="http://schemas.microsoft.com/office/drawing/2014/main" val="7256615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الفعل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الفاعل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المفعول به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9009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يخدم الأمة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يخدم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ضمير (هو)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الأمة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اسم ظاهر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07485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تستغرقه تجارته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تستغرق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تجارة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الهاء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ض.متصل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2343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إيَّاكَ نَعْبُدُ 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نَعْبُدُ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ضمير (نحن)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إيَّاكَ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ض.منفصل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8372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يريد أن يخدم الأمة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يريد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ضمير (هو)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أن يخدم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مصدر مؤول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187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195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654017" y="48220"/>
            <a:ext cx="5366815" cy="584775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/>
              <a:t>3.</a:t>
            </a:r>
            <a:r>
              <a:rPr lang="ar-MA" sz="3200" b="1" dirty="0"/>
              <a:t>	</a:t>
            </a:r>
            <a:r>
              <a:rPr lang="ar-MA" sz="3200" b="1" dirty="0"/>
              <a:t>جواز تقديم المفعول به على الفاعل:</a:t>
            </a:r>
            <a:endParaRPr lang="ar-MA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2540" y="1857912"/>
            <a:ext cx="11908292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/>
              <a:t>تأمل الجمل جميعها وحدد رتبة المفعول به في كل واحدة منها، وحكمه؟ </a:t>
            </a:r>
            <a:r>
              <a:rPr lang="ar-MA" sz="3200" b="1" dirty="0" smtClean="0"/>
              <a:t> ← </a:t>
            </a:r>
            <a:r>
              <a:rPr lang="ar-MA" sz="3200" b="1" dirty="0">
                <a:solidFill>
                  <a:srgbClr val="00B050"/>
                </a:solidFill>
              </a:rPr>
              <a:t>ماذا تستنتج؟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867241"/>
              </p:ext>
            </p:extLst>
          </p:nvPr>
        </p:nvGraphicFramePr>
        <p:xfrm>
          <a:off x="112541" y="691655"/>
          <a:ext cx="11908292" cy="112166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900713">
                  <a:extLst>
                    <a:ext uri="{9D8B030D-6E8A-4147-A177-3AD203B41FA5}">
                      <a16:colId xmlns:a16="http://schemas.microsoft.com/office/drawing/2014/main" val="3444915554"/>
                    </a:ext>
                  </a:extLst>
                </a:gridCol>
                <a:gridCol w="1368823">
                  <a:extLst>
                    <a:ext uri="{9D8B030D-6E8A-4147-A177-3AD203B41FA5}">
                      <a16:colId xmlns:a16="http://schemas.microsoft.com/office/drawing/2014/main" val="1570091021"/>
                    </a:ext>
                  </a:extLst>
                </a:gridCol>
                <a:gridCol w="1716258">
                  <a:extLst>
                    <a:ext uri="{9D8B030D-6E8A-4147-A177-3AD203B41FA5}">
                      <a16:colId xmlns:a16="http://schemas.microsoft.com/office/drawing/2014/main" val="3814730152"/>
                    </a:ext>
                  </a:extLst>
                </a:gridCol>
                <a:gridCol w="3471299">
                  <a:extLst>
                    <a:ext uri="{9D8B030D-6E8A-4147-A177-3AD203B41FA5}">
                      <a16:colId xmlns:a16="http://schemas.microsoft.com/office/drawing/2014/main" val="3908208904"/>
                    </a:ext>
                  </a:extLst>
                </a:gridCol>
                <a:gridCol w="2451199">
                  <a:extLst>
                    <a:ext uri="{9D8B030D-6E8A-4147-A177-3AD203B41FA5}">
                      <a16:colId xmlns:a16="http://schemas.microsoft.com/office/drawing/2014/main" val="9485686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الفاعل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المفعول به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حكمه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التعليل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30304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يخدم الأمة مواطنون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81049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69613" y="2501349"/>
            <a:ext cx="5493422" cy="584775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/>
              <a:t>4.</a:t>
            </a:r>
            <a:r>
              <a:rPr lang="ar-MA" sz="3200" b="1" dirty="0"/>
              <a:t>	</a:t>
            </a:r>
            <a:r>
              <a:rPr lang="ar-MA" sz="3200" b="1" dirty="0"/>
              <a:t>وجوب تقديم المفعول به على الفاعل:</a:t>
            </a:r>
            <a:endParaRPr lang="ar-MA" sz="32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81600"/>
              </p:ext>
            </p:extLst>
          </p:nvPr>
        </p:nvGraphicFramePr>
        <p:xfrm>
          <a:off x="42199" y="3136019"/>
          <a:ext cx="12079461" cy="294436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682238">
                  <a:extLst>
                    <a:ext uri="{9D8B030D-6E8A-4147-A177-3AD203B41FA5}">
                      <a16:colId xmlns:a16="http://schemas.microsoft.com/office/drawing/2014/main" val="1374420158"/>
                    </a:ext>
                  </a:extLst>
                </a:gridCol>
                <a:gridCol w="1448973">
                  <a:extLst>
                    <a:ext uri="{9D8B030D-6E8A-4147-A177-3AD203B41FA5}">
                      <a16:colId xmlns:a16="http://schemas.microsoft.com/office/drawing/2014/main" val="1686752470"/>
                    </a:ext>
                  </a:extLst>
                </a:gridCol>
                <a:gridCol w="1730326">
                  <a:extLst>
                    <a:ext uri="{9D8B030D-6E8A-4147-A177-3AD203B41FA5}">
                      <a16:colId xmlns:a16="http://schemas.microsoft.com/office/drawing/2014/main" val="380808913"/>
                    </a:ext>
                  </a:extLst>
                </a:gridCol>
                <a:gridCol w="1434905">
                  <a:extLst>
                    <a:ext uri="{9D8B030D-6E8A-4147-A177-3AD203B41FA5}">
                      <a16:colId xmlns:a16="http://schemas.microsoft.com/office/drawing/2014/main" val="2935255619"/>
                    </a:ext>
                  </a:extLst>
                </a:gridCol>
                <a:gridCol w="4783019">
                  <a:extLst>
                    <a:ext uri="{9D8B030D-6E8A-4147-A177-3AD203B41FA5}">
                      <a16:colId xmlns:a16="http://schemas.microsoft.com/office/drawing/2014/main" val="18659597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الفاعل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المفعول به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2800" b="1" dirty="0">
                          <a:solidFill>
                            <a:schemeClr val="tx1"/>
                          </a:solidFill>
                          <a:effectLst/>
                        </a:rPr>
                        <a:t>حكمه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2800" b="1" dirty="0">
                          <a:solidFill>
                            <a:schemeClr val="tx1"/>
                          </a:solidFill>
                          <a:effectLst/>
                        </a:rPr>
                        <a:t>التعليل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1861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تستغرق المواطن تجارته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506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تستغرقه تجارته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630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لا يريد المنفعة إلا المواطن الصالح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1838059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2199" y="6130282"/>
            <a:ext cx="12079461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/>
              <a:t>تأمل الجمل جميعها وحدد رتبة المفعول به في كل واحدة منها، وحكمه؟ </a:t>
            </a:r>
            <a:r>
              <a:rPr lang="ar-MA" sz="3200" b="1" dirty="0" smtClean="0"/>
              <a:t> ← </a:t>
            </a:r>
            <a:r>
              <a:rPr lang="ar-MA" sz="3200" b="1" dirty="0">
                <a:solidFill>
                  <a:srgbClr val="00B050"/>
                </a:solidFill>
              </a:rPr>
              <a:t>ماذا تستنتج؟</a:t>
            </a:r>
          </a:p>
        </p:txBody>
      </p:sp>
    </p:spTree>
    <p:extLst>
      <p:ext uri="{BB962C8B-B14F-4D97-AF65-F5344CB8AC3E}">
        <p14:creationId xmlns:p14="http://schemas.microsoft.com/office/powerpoint/2010/main" val="217143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654017" y="48220"/>
            <a:ext cx="5366815" cy="584775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/>
              <a:t>3.</a:t>
            </a:r>
            <a:r>
              <a:rPr lang="ar-MA" sz="3200" b="1" dirty="0"/>
              <a:t>	</a:t>
            </a:r>
            <a:r>
              <a:rPr lang="ar-MA" sz="3200" b="1" dirty="0"/>
              <a:t>جواز تقديم المفعول به على الفاعل:</a:t>
            </a:r>
            <a:endParaRPr lang="ar-MA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26608" y="1857912"/>
            <a:ext cx="11908292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/>
              <a:t>يجوز تقديم المفعول به على الفاعل لأغراض منها: لفت الانتباه إليه وبيان أهميته</a:t>
            </a:r>
            <a:endParaRPr lang="ar-MA" sz="3200" b="1" dirty="0">
              <a:solidFill>
                <a:srgbClr val="00B05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714161"/>
              </p:ext>
            </p:extLst>
          </p:nvPr>
        </p:nvGraphicFramePr>
        <p:xfrm>
          <a:off x="112541" y="691655"/>
          <a:ext cx="11908292" cy="112166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900713">
                  <a:extLst>
                    <a:ext uri="{9D8B030D-6E8A-4147-A177-3AD203B41FA5}">
                      <a16:colId xmlns:a16="http://schemas.microsoft.com/office/drawing/2014/main" val="3444915554"/>
                    </a:ext>
                  </a:extLst>
                </a:gridCol>
                <a:gridCol w="1368823">
                  <a:extLst>
                    <a:ext uri="{9D8B030D-6E8A-4147-A177-3AD203B41FA5}">
                      <a16:colId xmlns:a16="http://schemas.microsoft.com/office/drawing/2014/main" val="1570091021"/>
                    </a:ext>
                  </a:extLst>
                </a:gridCol>
                <a:gridCol w="1716258">
                  <a:extLst>
                    <a:ext uri="{9D8B030D-6E8A-4147-A177-3AD203B41FA5}">
                      <a16:colId xmlns:a16="http://schemas.microsoft.com/office/drawing/2014/main" val="3814730152"/>
                    </a:ext>
                  </a:extLst>
                </a:gridCol>
                <a:gridCol w="3471299">
                  <a:extLst>
                    <a:ext uri="{9D8B030D-6E8A-4147-A177-3AD203B41FA5}">
                      <a16:colId xmlns:a16="http://schemas.microsoft.com/office/drawing/2014/main" val="3908208904"/>
                    </a:ext>
                  </a:extLst>
                </a:gridCol>
                <a:gridCol w="2451199">
                  <a:extLst>
                    <a:ext uri="{9D8B030D-6E8A-4147-A177-3AD203B41FA5}">
                      <a16:colId xmlns:a16="http://schemas.microsoft.com/office/drawing/2014/main" val="9485686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الفاعل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المفعول به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حكمه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التعليل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30304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يخدم الأمة مواطنون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مواطنون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الأمة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التقدم على الفاعل جوازاً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للفت الانتباه إليه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810495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1134768"/>
              </p:ext>
            </p:extLst>
          </p:nvPr>
        </p:nvGraphicFramePr>
        <p:xfrm>
          <a:off x="56267" y="3065679"/>
          <a:ext cx="12079461" cy="374923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851051">
                  <a:extLst>
                    <a:ext uri="{9D8B030D-6E8A-4147-A177-3AD203B41FA5}">
                      <a16:colId xmlns:a16="http://schemas.microsoft.com/office/drawing/2014/main" val="1374420158"/>
                    </a:ext>
                  </a:extLst>
                </a:gridCol>
                <a:gridCol w="1505243">
                  <a:extLst>
                    <a:ext uri="{9D8B030D-6E8A-4147-A177-3AD203B41FA5}">
                      <a16:colId xmlns:a16="http://schemas.microsoft.com/office/drawing/2014/main" val="1686752470"/>
                    </a:ext>
                  </a:extLst>
                </a:gridCol>
                <a:gridCol w="1730326">
                  <a:extLst>
                    <a:ext uri="{9D8B030D-6E8A-4147-A177-3AD203B41FA5}">
                      <a16:colId xmlns:a16="http://schemas.microsoft.com/office/drawing/2014/main" val="380808913"/>
                    </a:ext>
                  </a:extLst>
                </a:gridCol>
                <a:gridCol w="1688123">
                  <a:extLst>
                    <a:ext uri="{9D8B030D-6E8A-4147-A177-3AD203B41FA5}">
                      <a16:colId xmlns:a16="http://schemas.microsoft.com/office/drawing/2014/main" val="2935255619"/>
                    </a:ext>
                  </a:extLst>
                </a:gridCol>
                <a:gridCol w="4304718">
                  <a:extLst>
                    <a:ext uri="{9D8B030D-6E8A-4147-A177-3AD203B41FA5}">
                      <a16:colId xmlns:a16="http://schemas.microsoft.com/office/drawing/2014/main" val="18659597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الفاعل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2800" b="1" dirty="0">
                          <a:solidFill>
                            <a:schemeClr val="tx1"/>
                          </a:solidFill>
                          <a:effectLst/>
                        </a:rPr>
                        <a:t>المفعول به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2800" b="1" dirty="0">
                          <a:solidFill>
                            <a:schemeClr val="tx1"/>
                          </a:solidFill>
                          <a:effectLst/>
                        </a:rPr>
                        <a:t>حكمه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2800" b="1" dirty="0">
                          <a:solidFill>
                            <a:schemeClr val="tx1"/>
                          </a:solidFill>
                          <a:effectLst/>
                        </a:rPr>
                        <a:t>التعليل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1861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تستغرق المواطن تجارته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تجارة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المواطن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التقدم على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الفاعل وجوبا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اتصل بالفاعل ضمير يعود على المفعول به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506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تستغرقه تجارته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تجارة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الهاء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endParaRPr lang="en-US" sz="28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وقع المفعول به ضميرا متصلا بالفعل.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630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لا يريد المنفعة إلا المواطن الصالح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المواطن..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المنفعة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endParaRPr lang="en-US" sz="2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الفعل محصور في الفاعل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1838059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69613" y="2501349"/>
            <a:ext cx="5493422" cy="584775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/>
              <a:t>4.</a:t>
            </a:r>
            <a:r>
              <a:rPr lang="ar-MA" sz="3200" b="1" dirty="0"/>
              <a:t>	</a:t>
            </a:r>
            <a:r>
              <a:rPr lang="ar-MA" sz="3200" b="1" dirty="0"/>
              <a:t>وجوب تقديم المفعول به على الفاعل: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353288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266</TotalTime>
  <Words>498</Words>
  <Application>Microsoft Office PowerPoint</Application>
  <PresentationFormat>Widescreen</PresentationFormat>
  <Paragraphs>130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37</cp:revision>
  <dcterms:created xsi:type="dcterms:W3CDTF">2022-09-27T21:07:30Z</dcterms:created>
  <dcterms:modified xsi:type="dcterms:W3CDTF">2022-11-04T18:42:13Z</dcterms:modified>
</cp:coreProperties>
</file>