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87" r:id="rId5"/>
    <p:sldId id="272" r:id="rId6"/>
    <p:sldId id="288" r:id="rId7"/>
    <p:sldId id="289" r:id="rId8"/>
    <p:sldId id="286" r:id="rId9"/>
    <p:sldId id="285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CCB1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29-04-1444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29-04-1444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29-04-1444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29-04-1444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29-04-1444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29-04-1444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7452" y="2994073"/>
            <a:ext cx="11197884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المفعول فيه – ص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70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7502" y="126612"/>
            <a:ext cx="372793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أستخلص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6672" y="1350498"/>
            <a:ext cx="8229601" cy="8047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أستخلص</a:t>
            </a:r>
            <a:r>
              <a:rPr lang="ar-S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صفحة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71</a:t>
            </a:r>
            <a:endParaRPr lang="ar-SA" sz="4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7502" y="2641543"/>
            <a:ext cx="372793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ar-MA" dirty="0" smtClean="0"/>
              <a:t>ثالثا: </a:t>
            </a:r>
            <a:r>
              <a:rPr lang="ar-MA" dirty="0" smtClean="0"/>
              <a:t>أطبق</a:t>
            </a:r>
            <a:endParaRPr lang="ar-MA" dirty="0"/>
          </a:p>
        </p:txBody>
      </p:sp>
      <p:sp>
        <p:nvSpPr>
          <p:cNvPr id="9" name="TextBox 8"/>
          <p:cNvSpPr txBox="1"/>
          <p:nvPr/>
        </p:nvSpPr>
        <p:spPr>
          <a:xfrm>
            <a:off x="618978" y="3895160"/>
            <a:ext cx="11366697" cy="74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التمارين التطبيقية المدرجة في الكتاب المدرسي ص: 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71 - 72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].</a:t>
            </a:r>
            <a:endParaRPr lang="ar-SA" sz="4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42204"/>
            <a:ext cx="3727939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>
                <a:solidFill>
                  <a:srgbClr val="FF0000"/>
                </a:solidFill>
              </a:rPr>
              <a:t>تقويم تشخيصي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708957"/>
            <a:ext cx="12006767" cy="144655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/>
              <a:t>- ركب جملة ينوب عن المفعول المطلق بعض أو كل.</a:t>
            </a:r>
          </a:p>
          <a:p>
            <a:pPr algn="r" rtl="1"/>
            <a:r>
              <a:rPr lang="ar-MA" sz="4400" b="1" dirty="0"/>
              <a:t>- كون جملة ينوب عن المفعول المطلق مرادفه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8474" y="2521345"/>
            <a:ext cx="12006767" cy="144655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algn="r" rtl="1">
              <a:defRPr sz="4400" b="1"/>
            </a:lvl1pPr>
          </a:lstStyle>
          <a:p>
            <a:r>
              <a:rPr lang="ar-MA" dirty="0"/>
              <a:t>-	أحِبُّ وَطَنِي كُلَّ الحُبِّ. </a:t>
            </a:r>
          </a:p>
          <a:p>
            <a:r>
              <a:rPr lang="ar-MA" dirty="0"/>
              <a:t>-	فَرِحْتُ بِانْتِصَارِ المُنْتَخَبِ الوَطَنِيِّ سُرُوراً.</a:t>
            </a: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4455" y="28136"/>
            <a:ext cx="3727939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82486" y="764158"/>
            <a:ext cx="4438350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smtClean="0"/>
              <a:t>تعريف </a:t>
            </a:r>
            <a:r>
              <a:rPr lang="ar-MA" sz="4000" b="1"/>
              <a:t>المفعول فيه:</a:t>
            </a:r>
            <a:endParaRPr lang="ar-MA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5" y="4075164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- </a:t>
            </a:r>
            <a:r>
              <a:rPr lang="ar-MA" sz="3600" b="1" dirty="0" smtClean="0"/>
              <a:t>لاحظ </a:t>
            </a:r>
            <a:r>
              <a:rPr lang="ar-MA" sz="3600" b="1" dirty="0"/>
              <a:t>الكلمات [</a:t>
            </a:r>
            <a:r>
              <a:rPr lang="ar-MA" sz="3600" b="1" dirty="0">
                <a:solidFill>
                  <a:srgbClr val="00B050"/>
                </a:solidFill>
              </a:rPr>
              <a:t>صباحا - أمام</a:t>
            </a:r>
            <a:r>
              <a:rPr lang="ar-MA" sz="3600" b="1" dirty="0"/>
              <a:t>]؛ ما نوع هذه الكلمات؟ وما العلامة الإعرابية التي تحملها؟ وما هو المعنى الذي تضمنته؟ .</a:t>
            </a:r>
            <a:endParaRPr lang="ar-MA" sz="3600" b="1" dirty="0"/>
          </a:p>
          <a:p>
            <a:pPr algn="r" rtl="1"/>
            <a:r>
              <a:rPr lang="ar-MA" sz="3600" b="1" dirty="0"/>
              <a:t>← </a:t>
            </a:r>
            <a:r>
              <a:rPr lang="ar-MA" sz="3600" b="1" dirty="0">
                <a:solidFill>
                  <a:srgbClr val="00B050"/>
                </a:solidFill>
              </a:rPr>
              <a:t>ماذا تستنتج؟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226679"/>
              </p:ext>
            </p:extLst>
          </p:nvPr>
        </p:nvGraphicFramePr>
        <p:xfrm>
          <a:off x="112545" y="1689917"/>
          <a:ext cx="11908292" cy="210312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453184">
                  <a:extLst>
                    <a:ext uri="{9D8B030D-6E8A-4147-A177-3AD203B41FA5}">
                      <a16:colId xmlns:a16="http://schemas.microsoft.com/office/drawing/2014/main" val="2518541184"/>
                    </a:ext>
                  </a:extLst>
                </a:gridCol>
                <a:gridCol w="2861232">
                  <a:extLst>
                    <a:ext uri="{9D8B030D-6E8A-4147-A177-3AD203B41FA5}">
                      <a16:colId xmlns:a16="http://schemas.microsoft.com/office/drawing/2014/main" val="980075072"/>
                    </a:ext>
                  </a:extLst>
                </a:gridCol>
                <a:gridCol w="2296938">
                  <a:extLst>
                    <a:ext uri="{9D8B030D-6E8A-4147-A177-3AD203B41FA5}">
                      <a16:colId xmlns:a16="http://schemas.microsoft.com/office/drawing/2014/main" val="3043412896"/>
                    </a:ext>
                  </a:extLst>
                </a:gridCol>
                <a:gridCol w="2296938">
                  <a:extLst>
                    <a:ext uri="{9D8B030D-6E8A-4147-A177-3AD203B41FA5}">
                      <a16:colId xmlns:a16="http://schemas.microsoft.com/office/drawing/2014/main" val="2817882051"/>
                    </a:ext>
                  </a:extLst>
                </a:gridCol>
              </a:tblGrid>
              <a:tr h="2393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الظرف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دلالته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إعرابه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075624"/>
                  </a:ext>
                </a:extLst>
              </a:tr>
              <a:tr h="23939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قصفت المدافع صباحا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324647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سارت أمام الصفوف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009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78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4455" y="28136"/>
            <a:ext cx="3727939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82486" y="764158"/>
            <a:ext cx="4438350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smtClean="0"/>
              <a:t>تعريف </a:t>
            </a:r>
            <a:r>
              <a:rPr lang="ar-MA" sz="4000" b="1"/>
              <a:t>المفعول فيه:</a:t>
            </a:r>
            <a:endParaRPr lang="ar-MA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5" y="4075164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← أستنتج أن: </a:t>
            </a:r>
            <a:r>
              <a:rPr lang="ar-MA" sz="3600" b="1" dirty="0"/>
              <a:t>المفعول فيه اسم منصوب يذكر لبيان زمان حدوث الفعل أو مكانه، وهو يتضمن دائما معنى "في".  </a:t>
            </a:r>
            <a:endParaRPr lang="ar-MA" sz="3600" b="1" dirty="0">
              <a:solidFill>
                <a:srgbClr val="00B05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774947"/>
              </p:ext>
            </p:extLst>
          </p:nvPr>
        </p:nvGraphicFramePr>
        <p:xfrm>
          <a:off x="112545" y="1689917"/>
          <a:ext cx="11908292" cy="210312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453184">
                  <a:extLst>
                    <a:ext uri="{9D8B030D-6E8A-4147-A177-3AD203B41FA5}">
                      <a16:colId xmlns:a16="http://schemas.microsoft.com/office/drawing/2014/main" val="2518541184"/>
                    </a:ext>
                  </a:extLst>
                </a:gridCol>
                <a:gridCol w="2861232">
                  <a:extLst>
                    <a:ext uri="{9D8B030D-6E8A-4147-A177-3AD203B41FA5}">
                      <a16:colId xmlns:a16="http://schemas.microsoft.com/office/drawing/2014/main" val="980075072"/>
                    </a:ext>
                  </a:extLst>
                </a:gridCol>
                <a:gridCol w="2296938">
                  <a:extLst>
                    <a:ext uri="{9D8B030D-6E8A-4147-A177-3AD203B41FA5}">
                      <a16:colId xmlns:a16="http://schemas.microsoft.com/office/drawing/2014/main" val="3043412896"/>
                    </a:ext>
                  </a:extLst>
                </a:gridCol>
                <a:gridCol w="2296938">
                  <a:extLst>
                    <a:ext uri="{9D8B030D-6E8A-4147-A177-3AD203B41FA5}">
                      <a16:colId xmlns:a16="http://schemas.microsoft.com/office/drawing/2014/main" val="2817882051"/>
                    </a:ext>
                  </a:extLst>
                </a:gridCol>
              </a:tblGrid>
              <a:tr h="2393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الظرف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دلالته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إعرابه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075624"/>
                  </a:ext>
                </a:extLst>
              </a:tr>
              <a:tr h="23939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قصفت المدافع صباحا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صباحا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الزمان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منصوب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324647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سارت أمام الصفوف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أمام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>
                          <a:solidFill>
                            <a:schemeClr val="tx1"/>
                          </a:solidFill>
                          <a:effectLst/>
                        </a:rPr>
                        <a:t>المكان</a:t>
                      </a:r>
                      <a:endParaRPr lang="en-US" sz="4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4000" b="1" dirty="0">
                          <a:solidFill>
                            <a:schemeClr val="tx1"/>
                          </a:solidFill>
                          <a:effectLst/>
                        </a:rPr>
                        <a:t>منصوب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009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79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/>
              <a:t>عين المفعول فيه في الجملة التالية مبينا دلالته:</a:t>
            </a:r>
          </a:p>
          <a:p>
            <a:pPr lvl="2" algn="r" rtl="1"/>
            <a:r>
              <a:rPr lang="ar-MA" sz="3600" b="1" dirty="0">
                <a:solidFill>
                  <a:srgbClr val="00B050"/>
                </a:solidFill>
              </a:rPr>
              <a:t>- سَارَ القَائِدُ أمَامَ الصُّفُوفِ يُحَفِّزُهَا</a:t>
            </a:r>
            <a:endParaRPr lang="ar-MA" sz="36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35040" y="2757803"/>
            <a:ext cx="5458254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أمام</a:t>
            </a:r>
            <a:r>
              <a:rPr lang="ar-MA" sz="3600" b="1" dirty="0"/>
              <a:t>: مفعول فيه (ظرف مكان).</a:t>
            </a:r>
            <a:endParaRPr lang="ar-MA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014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30130" y="34150"/>
            <a:ext cx="6590704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marL="742950" indent="-742950" algn="r" rtl="1">
              <a:buFont typeface="+mj-lt"/>
              <a:buAutoNum type="arabicPeriod"/>
              <a:defRPr sz="4000" b="1"/>
            </a:lvl1pPr>
          </a:lstStyle>
          <a:p>
            <a:pPr marL="0" indent="0">
              <a:buNone/>
            </a:pPr>
            <a:r>
              <a:rPr lang="ar-MA" dirty="0"/>
              <a:t>2. الظرف المتصرف وغير المتصرف:</a:t>
            </a:r>
            <a:endParaRPr lang="ar-MA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575743"/>
              </p:ext>
            </p:extLst>
          </p:nvPr>
        </p:nvGraphicFramePr>
        <p:xfrm>
          <a:off x="126608" y="835226"/>
          <a:ext cx="11908293" cy="476296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862766">
                  <a:extLst>
                    <a:ext uri="{9D8B030D-6E8A-4147-A177-3AD203B41FA5}">
                      <a16:colId xmlns:a16="http://schemas.microsoft.com/office/drawing/2014/main" val="686770416"/>
                    </a:ext>
                  </a:extLst>
                </a:gridCol>
                <a:gridCol w="1688123">
                  <a:extLst>
                    <a:ext uri="{9D8B030D-6E8A-4147-A177-3AD203B41FA5}">
                      <a16:colId xmlns:a16="http://schemas.microsoft.com/office/drawing/2014/main" val="2704803169"/>
                    </a:ext>
                  </a:extLst>
                </a:gridCol>
                <a:gridCol w="2208627">
                  <a:extLst>
                    <a:ext uri="{9D8B030D-6E8A-4147-A177-3AD203B41FA5}">
                      <a16:colId xmlns:a16="http://schemas.microsoft.com/office/drawing/2014/main" val="709079479"/>
                    </a:ext>
                  </a:extLst>
                </a:gridCol>
                <a:gridCol w="5148777">
                  <a:extLst>
                    <a:ext uri="{9D8B030D-6E8A-4147-A177-3AD203B41FA5}">
                      <a16:colId xmlns:a16="http://schemas.microsoft.com/office/drawing/2014/main" val="1718568324"/>
                    </a:ext>
                  </a:extLst>
                </a:gridCol>
              </a:tblGrid>
              <a:tr h="557477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الجمل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الظرف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نوعه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إعرابه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393825"/>
                  </a:ext>
                </a:extLst>
              </a:tr>
              <a:tr h="697618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قصفت المدافع صباحا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285356"/>
                  </a:ext>
                </a:extLst>
              </a:tr>
              <a:tr h="837142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لم تهدأ قط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578234"/>
                  </a:ext>
                </a:extLst>
              </a:tr>
              <a:tr h="697618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أسبوعُ السِّيَاحَةِ فِي طنجةَ مُفِيدٌ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216040"/>
                  </a:ext>
                </a:extLst>
              </a:tr>
              <a:tr h="837142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الجَنَّةُ تَحْتَ أقْدَامِ الأمَّهَاتِ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75937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6609" y="5778082"/>
            <a:ext cx="11908292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-</a:t>
            </a:r>
            <a:r>
              <a:rPr lang="ar-MA" sz="3600" b="1" dirty="0"/>
              <a:t> </a:t>
            </a:r>
            <a:r>
              <a:rPr lang="ar-MA" sz="3600" b="1" dirty="0" smtClean="0"/>
              <a:t>بين </a:t>
            </a:r>
            <a:r>
              <a:rPr lang="ar-MA" sz="3600" b="1" dirty="0"/>
              <a:t>نوعية المفعول فيه هل هو متصرف أم غير متصرف. </a:t>
            </a:r>
            <a:r>
              <a:rPr lang="ar-MA" sz="3600" b="1" dirty="0" smtClean="0"/>
              <a:t>← </a:t>
            </a:r>
            <a:r>
              <a:rPr lang="ar-MA" sz="3600" b="1" dirty="0">
                <a:solidFill>
                  <a:srgbClr val="00B050"/>
                </a:solidFill>
              </a:rPr>
              <a:t>ماذا تستنتج؟</a:t>
            </a:r>
          </a:p>
        </p:txBody>
      </p:sp>
    </p:spTree>
    <p:extLst>
      <p:ext uri="{BB962C8B-B14F-4D97-AF65-F5344CB8AC3E}">
        <p14:creationId xmlns:p14="http://schemas.microsoft.com/office/powerpoint/2010/main" val="74252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542671" y="34150"/>
            <a:ext cx="6478161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indent="0" algn="r" rtl="1">
              <a:buFont typeface="+mj-lt"/>
              <a:buNone/>
              <a:defRPr sz="4000" b="1"/>
            </a:lvl1pPr>
          </a:lstStyle>
          <a:p>
            <a:r>
              <a:rPr lang="ar-MA" dirty="0"/>
              <a:t>2. الظرف المتصرف وغير المتصرف:</a:t>
            </a:r>
            <a:endParaRPr lang="ar-MA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479285"/>
              </p:ext>
            </p:extLst>
          </p:nvPr>
        </p:nvGraphicFramePr>
        <p:xfrm>
          <a:off x="126608" y="778954"/>
          <a:ext cx="11908293" cy="504748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862766">
                  <a:extLst>
                    <a:ext uri="{9D8B030D-6E8A-4147-A177-3AD203B41FA5}">
                      <a16:colId xmlns:a16="http://schemas.microsoft.com/office/drawing/2014/main" val="686770416"/>
                    </a:ext>
                  </a:extLst>
                </a:gridCol>
                <a:gridCol w="1688123">
                  <a:extLst>
                    <a:ext uri="{9D8B030D-6E8A-4147-A177-3AD203B41FA5}">
                      <a16:colId xmlns:a16="http://schemas.microsoft.com/office/drawing/2014/main" val="2704803169"/>
                    </a:ext>
                  </a:extLst>
                </a:gridCol>
                <a:gridCol w="2208627">
                  <a:extLst>
                    <a:ext uri="{9D8B030D-6E8A-4147-A177-3AD203B41FA5}">
                      <a16:colId xmlns:a16="http://schemas.microsoft.com/office/drawing/2014/main" val="709079479"/>
                    </a:ext>
                  </a:extLst>
                </a:gridCol>
                <a:gridCol w="5148777">
                  <a:extLst>
                    <a:ext uri="{9D8B030D-6E8A-4147-A177-3AD203B41FA5}">
                      <a16:colId xmlns:a16="http://schemas.microsoft.com/office/drawing/2014/main" val="1718568324"/>
                    </a:ext>
                  </a:extLst>
                </a:gridCol>
              </a:tblGrid>
              <a:tr h="557477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الجمل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الظرف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نوعه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إعرابه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393825"/>
                  </a:ext>
                </a:extLst>
              </a:tr>
              <a:tr h="697618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قصفت المدافع صباحا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صباحا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متصرف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ظرف زمان منصوب 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285356"/>
                  </a:ext>
                </a:extLst>
              </a:tr>
              <a:tr h="837142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لم تهدأ قط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قط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غ.متصرف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مبني على الضم في محل نصب مفعول فيه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578234"/>
                  </a:ext>
                </a:extLst>
              </a:tr>
              <a:tr h="697618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أسبوعُ السِّيَاحَةِ فِي طنجةَ مُفِيدٌ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أسبوعُ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متصرف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مبتدأ مرفوع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216040"/>
                  </a:ext>
                </a:extLst>
              </a:tr>
              <a:tr h="837142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الجَنَّةُ تَحْتَ أقْدَامِ الأمَّهَاتِ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تحتَ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غ.متصرف</a:t>
                      </a:r>
                      <a:endParaRPr lang="en-US" sz="3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ظرف مكان مبني على الفتح في محل نصب</a:t>
                      </a:r>
                      <a:endParaRPr lang="en-US" sz="3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497" marR="45497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75937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003164"/>
            <a:ext cx="12191999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- الظرف </a:t>
            </a:r>
            <a:r>
              <a:rPr lang="ar-MA" sz="3200" b="1" dirty="0"/>
              <a:t>يمكن أن يكون متصرفا فيستعمل </a:t>
            </a:r>
            <a:r>
              <a:rPr lang="ar-MA" sz="3200" b="1" dirty="0" smtClean="0"/>
              <a:t>مفعولا </a:t>
            </a:r>
            <a:r>
              <a:rPr lang="ar-MA" sz="3200" b="1" dirty="0"/>
              <a:t>وغير مفعول فيه، كما يكون غير متصرف.</a:t>
            </a:r>
            <a:endParaRPr lang="ar-MA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32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/>
              <a:t>ايت بجملتين تتضمن الأولى ظرفا متصرفا والثانية ظرفا غير متصرف.</a:t>
            </a:r>
            <a:endParaRPr lang="ar-MA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46515" y="2517932"/>
            <a:ext cx="984034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/>
              <a:t>أزورُ مَدِينَةَ مُرَّاكُشَ </a:t>
            </a:r>
            <a:r>
              <a:rPr lang="ar-MA" sz="3600" b="1" dirty="0" smtClean="0"/>
              <a:t>رَبيعاً.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/>
              <a:t> </a:t>
            </a:r>
            <a:r>
              <a:rPr lang="ar-MA" sz="3600" b="1" dirty="0"/>
              <a:t>تَتَنَقَّلُ الفَرَاشَاتِ بَيْنَ الأزْهَارِ.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78453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نموذج في الإعراب</a:t>
            </a:r>
            <a:endParaRPr lang="ar-MA" sz="4000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/>
              <a:t>إعراب </a:t>
            </a:r>
            <a:r>
              <a:rPr lang="ar-MA" sz="3600" b="1" dirty="0"/>
              <a:t>الجملة التالية:</a:t>
            </a:r>
          </a:p>
          <a:p>
            <a:pPr lvl="6" algn="r" rtl="1"/>
            <a:r>
              <a:rPr lang="ar-MA" sz="3600" b="1" dirty="0">
                <a:solidFill>
                  <a:srgbClr val="00B050"/>
                </a:solidFill>
              </a:rPr>
              <a:t>اشْتَغَلْتُ ثَلاثَ سَاعَاتٍ</a:t>
            </a:r>
            <a:r>
              <a:rPr lang="ar-MA" sz="3600" b="1" dirty="0"/>
              <a:t>.</a:t>
            </a:r>
            <a:endParaRPr lang="ar-MA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46515" y="2419458"/>
            <a:ext cx="10065436" cy="424731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اشْتَغَلْتُ</a:t>
            </a:r>
            <a:r>
              <a:rPr lang="ar-MA" sz="3600" b="1" dirty="0"/>
              <a:t>: فعل ماض مبني على السكون لاتصاله بالتاء المتحركة وهي ضمير متصل مبني على الضم في محل رفع فاعل.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ثَلاَثَ</a:t>
            </a:r>
            <a:r>
              <a:rPr lang="ar-MA" sz="3600" b="1" dirty="0"/>
              <a:t>: نائب المفعول فيه ظرف زمان منصوب وهو </a:t>
            </a:r>
            <a:r>
              <a:rPr lang="ar-MA" sz="3600" b="1" dirty="0" smtClean="0"/>
              <a:t>مضاف 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سَاعَاتٍ</a:t>
            </a:r>
            <a:r>
              <a:rPr lang="ar-MA" sz="3600" b="1" dirty="0"/>
              <a:t>: تمييز العدد مجرور بالإضافة وعلامة جره الكسرة الظاهرة على آخره.</a:t>
            </a:r>
          </a:p>
        </p:txBody>
      </p:sp>
    </p:spTree>
    <p:extLst>
      <p:ext uri="{BB962C8B-B14F-4D97-AF65-F5344CB8AC3E}">
        <p14:creationId xmlns:p14="http://schemas.microsoft.com/office/powerpoint/2010/main" val="25465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313</TotalTime>
  <Words>384</Words>
  <Application>Microsoft Office PowerPoint</Application>
  <PresentationFormat>Widescreen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43</cp:revision>
  <dcterms:created xsi:type="dcterms:W3CDTF">2022-09-27T21:07:30Z</dcterms:created>
  <dcterms:modified xsi:type="dcterms:W3CDTF">2022-11-23T18:20:20Z</dcterms:modified>
</cp:coreProperties>
</file>