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95" r:id="rId5"/>
    <p:sldId id="272" r:id="rId6"/>
    <p:sldId id="296" r:id="rId7"/>
    <p:sldId id="292" r:id="rId8"/>
    <p:sldId id="297" r:id="rId9"/>
    <p:sldId id="294" r:id="rId10"/>
    <p:sldId id="298" r:id="rId11"/>
    <p:sldId id="299" r:id="rId12"/>
    <p:sldId id="285" r:id="rId13"/>
    <p:sldId id="26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EA8"/>
    <a:srgbClr val="F1CCB1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7452" y="2994073"/>
            <a:ext cx="11197884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المفعول لأجله –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95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77667"/>
              </p:ext>
            </p:extLst>
          </p:nvPr>
        </p:nvGraphicFramePr>
        <p:xfrm>
          <a:off x="154746" y="327980"/>
          <a:ext cx="11908292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912805">
                  <a:extLst>
                    <a:ext uri="{9D8B030D-6E8A-4147-A177-3AD203B41FA5}">
                      <a16:colId xmlns:a16="http://schemas.microsoft.com/office/drawing/2014/main" val="2166412849"/>
                    </a:ext>
                  </a:extLst>
                </a:gridCol>
                <a:gridCol w="2270024">
                  <a:extLst>
                    <a:ext uri="{9D8B030D-6E8A-4147-A177-3AD203B41FA5}">
                      <a16:colId xmlns:a16="http://schemas.microsoft.com/office/drawing/2014/main" val="1486806519"/>
                    </a:ext>
                  </a:extLst>
                </a:gridCol>
                <a:gridCol w="1051006">
                  <a:extLst>
                    <a:ext uri="{9D8B030D-6E8A-4147-A177-3AD203B41FA5}">
                      <a16:colId xmlns:a16="http://schemas.microsoft.com/office/drawing/2014/main" val="1338864995"/>
                    </a:ext>
                  </a:extLst>
                </a:gridCol>
                <a:gridCol w="2339095">
                  <a:extLst>
                    <a:ext uri="{9D8B030D-6E8A-4147-A177-3AD203B41FA5}">
                      <a16:colId xmlns:a16="http://schemas.microsoft.com/office/drawing/2014/main" val="223861762"/>
                    </a:ext>
                  </a:extLst>
                </a:gridCol>
                <a:gridCol w="2335362">
                  <a:extLst>
                    <a:ext uri="{9D8B030D-6E8A-4147-A177-3AD203B41FA5}">
                      <a16:colId xmlns:a16="http://schemas.microsoft.com/office/drawing/2014/main" val="17243842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المفعول لأجله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هيئته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علامته الإعرابية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حالته التركيبية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112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3- جَاءَ السُّيَّاحُ إلَى المَغْرِبِ للإطْلاَعِ عَلَى مَآثرِهِ التَّارِيخِيَّةِ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428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80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46" y="3618822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← أستنتج أن: 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algn="r" rtl="1"/>
            <a:r>
              <a:rPr lang="ar-MA" sz="3600" b="1" dirty="0"/>
              <a:t>المفعول لأجله يكون منصوبا، وقد يكون مجروراً بحرف يفيد التعليل إذا فقد شرطا من شروطه.</a:t>
            </a:r>
            <a:endParaRPr lang="ar-MA" sz="3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880187"/>
              </p:ext>
            </p:extLst>
          </p:nvPr>
        </p:nvGraphicFramePr>
        <p:xfrm>
          <a:off x="154746" y="327980"/>
          <a:ext cx="11908292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912805">
                  <a:extLst>
                    <a:ext uri="{9D8B030D-6E8A-4147-A177-3AD203B41FA5}">
                      <a16:colId xmlns:a16="http://schemas.microsoft.com/office/drawing/2014/main" val="2166412849"/>
                    </a:ext>
                  </a:extLst>
                </a:gridCol>
                <a:gridCol w="2270024">
                  <a:extLst>
                    <a:ext uri="{9D8B030D-6E8A-4147-A177-3AD203B41FA5}">
                      <a16:colId xmlns:a16="http://schemas.microsoft.com/office/drawing/2014/main" val="1486806519"/>
                    </a:ext>
                  </a:extLst>
                </a:gridCol>
                <a:gridCol w="1051006">
                  <a:extLst>
                    <a:ext uri="{9D8B030D-6E8A-4147-A177-3AD203B41FA5}">
                      <a16:colId xmlns:a16="http://schemas.microsoft.com/office/drawing/2014/main" val="1338864995"/>
                    </a:ext>
                  </a:extLst>
                </a:gridCol>
                <a:gridCol w="2339095">
                  <a:extLst>
                    <a:ext uri="{9D8B030D-6E8A-4147-A177-3AD203B41FA5}">
                      <a16:colId xmlns:a16="http://schemas.microsoft.com/office/drawing/2014/main" val="223861762"/>
                    </a:ext>
                  </a:extLst>
                </a:gridCol>
                <a:gridCol w="2335362">
                  <a:extLst>
                    <a:ext uri="{9D8B030D-6E8A-4147-A177-3AD203B41FA5}">
                      <a16:colId xmlns:a16="http://schemas.microsoft.com/office/drawing/2014/main" val="17243842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المفعول لأجله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هيئته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علامته الإعرابية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حالته التركيبية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112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3- جَاءَ السُّيَّاحُ إلَى المَغْرِبِ للإطْلاَعِ عَلَى مَآثرِهِ التَّارِيخِيَّةِ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للإطْلاَعِ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نكرة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مجرور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خال من الإضافة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428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24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48221"/>
            <a:ext cx="3777167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solidFill>
                  <a:srgbClr val="00B050"/>
                </a:solidFill>
              </a:rPr>
              <a:t>نموذج في الإعراب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92702" y="973549"/>
            <a:ext cx="10100592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/>
              <a:t>إعراب </a:t>
            </a:r>
            <a:r>
              <a:rPr lang="ar-MA" sz="3600" b="1" dirty="0"/>
              <a:t>الجملة التالية</a:t>
            </a:r>
            <a:r>
              <a:rPr lang="ar-MA" sz="3600" b="1" dirty="0" smtClean="0"/>
              <a:t>:     </a:t>
            </a:r>
            <a:r>
              <a:rPr lang="ar-MA" sz="3600" b="1" dirty="0" smtClean="0">
                <a:solidFill>
                  <a:srgbClr val="00B050"/>
                </a:solidFill>
              </a:rPr>
              <a:t>أَجْتَهِدُ </a:t>
            </a:r>
            <a:r>
              <a:rPr lang="ar-MA" sz="3600" b="1" dirty="0">
                <a:solidFill>
                  <a:srgbClr val="00B050"/>
                </a:solidFill>
              </a:rPr>
              <a:t>قَصْدَ </a:t>
            </a:r>
            <a:r>
              <a:rPr lang="ar-MA" sz="3600" b="1" dirty="0" smtClean="0">
                <a:solidFill>
                  <a:srgbClr val="00B050"/>
                </a:solidFill>
              </a:rPr>
              <a:t>النَّجَاحِ</a:t>
            </a:r>
            <a:endParaRPr lang="ar-MA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8474" y="1884623"/>
            <a:ext cx="11957538" cy="331674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rgbClr val="00B050"/>
                </a:solidFill>
              </a:rPr>
              <a:t>أجتهد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/>
              <a:t>فعل مضارع مرفوع والفاعل ضمير مستتر تقديره أنا.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rgbClr val="00B050"/>
                </a:solidFill>
              </a:rPr>
              <a:t>قصد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/>
              <a:t>مفعول لأجله منصوب وعلامة نصبه الفتحة الظاهرة على آخره، وهو مضاف.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rgbClr val="00B050"/>
                </a:solidFill>
              </a:rPr>
              <a:t>النجاح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/>
              <a:t>مضاف إليه مجرور ، وعلامة جره الكسرة الظاهرة على آخره.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5465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7502" y="126612"/>
            <a:ext cx="372793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أستخلص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26672" y="1350498"/>
            <a:ext cx="8229601" cy="8047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أستخلص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صفحة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96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7502" y="2641543"/>
            <a:ext cx="372793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ar-MA" dirty="0" smtClean="0"/>
              <a:t>ثالثا: أطبق</a:t>
            </a:r>
            <a:endParaRPr lang="ar-MA" dirty="0"/>
          </a:p>
        </p:txBody>
      </p:sp>
      <p:sp>
        <p:nvSpPr>
          <p:cNvPr id="9" name="TextBox 8"/>
          <p:cNvSpPr txBox="1"/>
          <p:nvPr/>
        </p:nvSpPr>
        <p:spPr>
          <a:xfrm>
            <a:off x="618978" y="3895160"/>
            <a:ext cx="11366697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التمارين التطبيقية المدرجة في الكتاب المدرسي ص: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96  - 97</a:t>
            </a:r>
            <a:endParaRPr lang="ar-SA" sz="4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42204"/>
            <a:ext cx="3727939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>
                <a:solidFill>
                  <a:srgbClr val="FF0000"/>
                </a:solidFill>
              </a:rPr>
              <a:t>تقويم تشخيصي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08957"/>
            <a:ext cx="12006767" cy="21236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 smtClean="0"/>
              <a:t>       </a:t>
            </a:r>
            <a:r>
              <a:rPr lang="ar-MA" sz="4400" b="1" u="sng" dirty="0" smtClean="0">
                <a:solidFill>
                  <a:srgbClr val="00B050"/>
                </a:solidFill>
              </a:rPr>
              <a:t>ميز </a:t>
            </a:r>
            <a:r>
              <a:rPr lang="ar-MA" sz="4400" b="1" u="sng" dirty="0">
                <a:solidFill>
                  <a:srgbClr val="00B050"/>
                </a:solidFill>
              </a:rPr>
              <a:t>واو المعية عن واو العطف فيما يلي:</a:t>
            </a:r>
          </a:p>
          <a:p>
            <a:pPr algn="r" rtl="1"/>
            <a:r>
              <a:rPr lang="ar-MA" sz="4400" b="1" dirty="0"/>
              <a:t>- خرجت من داري وشروق الشمس</a:t>
            </a:r>
          </a:p>
          <a:p>
            <a:pPr algn="r" rtl="1"/>
            <a:r>
              <a:rPr lang="ar-MA" sz="4400" b="1" dirty="0"/>
              <a:t>- سافر أحمد وخالد</a:t>
            </a:r>
            <a:endParaRPr lang="ar-MA" sz="4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8474" y="3098121"/>
            <a:ext cx="12006767" cy="144655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algn="r" rtl="1">
              <a:defRPr sz="4400" b="1"/>
            </a:lvl1pPr>
          </a:lstStyle>
          <a:p>
            <a:r>
              <a:rPr lang="ar-MA" dirty="0"/>
              <a:t>-	واو المعية.  </a:t>
            </a:r>
          </a:p>
          <a:p>
            <a:r>
              <a:rPr lang="ar-MA" dirty="0"/>
              <a:t>-	واو العطف.</a:t>
            </a:r>
            <a:endParaRPr lang="ar-MA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4455" y="28136"/>
            <a:ext cx="3727939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29268" y="764158"/>
            <a:ext cx="4691568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المفعول </a:t>
            </a:r>
            <a:r>
              <a:rPr lang="ar-MA" sz="4000" b="1" dirty="0"/>
              <a:t>لأجله:</a:t>
            </a:r>
            <a:endParaRPr lang="ar-MA" sz="4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349461"/>
              </p:ext>
            </p:extLst>
          </p:nvPr>
        </p:nvGraphicFramePr>
        <p:xfrm>
          <a:off x="84409" y="1627738"/>
          <a:ext cx="12020836" cy="336499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221021">
                  <a:extLst>
                    <a:ext uri="{9D8B030D-6E8A-4147-A177-3AD203B41FA5}">
                      <a16:colId xmlns:a16="http://schemas.microsoft.com/office/drawing/2014/main" val="3595251503"/>
                    </a:ext>
                  </a:extLst>
                </a:gridCol>
                <a:gridCol w="1648653">
                  <a:extLst>
                    <a:ext uri="{9D8B030D-6E8A-4147-A177-3AD203B41FA5}">
                      <a16:colId xmlns:a16="http://schemas.microsoft.com/office/drawing/2014/main" val="347752409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990241533"/>
                    </a:ext>
                  </a:extLst>
                </a:gridCol>
                <a:gridCol w="1688122">
                  <a:extLst>
                    <a:ext uri="{9D8B030D-6E8A-4147-A177-3AD203B41FA5}">
                      <a16:colId xmlns:a16="http://schemas.microsoft.com/office/drawing/2014/main" val="29523367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المفعول لأجله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إعرابه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AEE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3939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الذاكرة الصناعية تستوعب المعلومات وتقدمها للباحث في ثوان تيسيرا لاستثمارها.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4903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ذلك التضخم الهائل في كمية المعلومات التي يجب أن يسوعبها الانسان قصد ملاحقة العصر الحاضر.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895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78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4455" y="28136"/>
            <a:ext cx="3727939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29268" y="764158"/>
            <a:ext cx="4691568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المفعول </a:t>
            </a:r>
            <a:r>
              <a:rPr lang="ar-MA" sz="4000" b="1" dirty="0"/>
              <a:t>لأجله:</a:t>
            </a:r>
            <a:endParaRPr lang="ar-MA" sz="4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535919"/>
              </p:ext>
            </p:extLst>
          </p:nvPr>
        </p:nvGraphicFramePr>
        <p:xfrm>
          <a:off x="84409" y="1627738"/>
          <a:ext cx="12020836" cy="336499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221021">
                  <a:extLst>
                    <a:ext uri="{9D8B030D-6E8A-4147-A177-3AD203B41FA5}">
                      <a16:colId xmlns:a16="http://schemas.microsoft.com/office/drawing/2014/main" val="3595251503"/>
                    </a:ext>
                  </a:extLst>
                </a:gridCol>
                <a:gridCol w="1648653">
                  <a:extLst>
                    <a:ext uri="{9D8B030D-6E8A-4147-A177-3AD203B41FA5}">
                      <a16:colId xmlns:a16="http://schemas.microsoft.com/office/drawing/2014/main" val="347752409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990241533"/>
                    </a:ext>
                  </a:extLst>
                </a:gridCol>
                <a:gridCol w="1688122">
                  <a:extLst>
                    <a:ext uri="{9D8B030D-6E8A-4147-A177-3AD203B41FA5}">
                      <a16:colId xmlns:a16="http://schemas.microsoft.com/office/drawing/2014/main" val="29523367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المفعول لأجله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إعرابه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AEE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3939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الذاكرة الصناعية تستوعب المعلومات وتقدمها للباحث في ثوان تيسيرا لاستثمارها.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تيسيرا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مصدر قلبي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منصوب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4903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ذلك التضخم الهائل في كمية المعلومات التي يجب أن يسوعبها الانسان قصد ملاحقة العصر الحاضر.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قصد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مصدر قلبي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منصوب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89565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409" y="5125110"/>
            <a:ext cx="12020836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← أستنتج أن: </a:t>
            </a:r>
            <a:r>
              <a:rPr lang="ar-MA" sz="3600" b="1" dirty="0"/>
              <a:t>المفعول لأجله مصدر قلبي منصوب، يبين سبب حدوث الفعل الذي قبله، ويتحد معه في الزمان والفاعل.</a:t>
            </a:r>
            <a:endParaRPr lang="ar-MA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85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424731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عين المفعول لأجله في الجمل الآتية: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/>
              <a:t>قَرَأْتُ الرِّوَايَةَ إعْجَاباً بِأُسْلُوبِ </a:t>
            </a:r>
            <a:r>
              <a:rPr lang="ar-MA" sz="3600" b="1" dirty="0" smtClean="0"/>
              <a:t>كَاتِبِهَا.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حضرت </a:t>
            </a:r>
            <a:r>
              <a:rPr lang="ar-MA" sz="3600" b="1" dirty="0"/>
              <a:t>حصة الدرس رغبة في </a:t>
            </a:r>
            <a:r>
              <a:rPr lang="ar-MA" sz="3600" b="1" dirty="0" smtClean="0"/>
              <a:t>المعرفة.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وقف </a:t>
            </a:r>
            <a:r>
              <a:rPr lang="ar-MA" sz="3600" b="1" dirty="0"/>
              <a:t>التلاميذ احتراما </a:t>
            </a:r>
            <a:r>
              <a:rPr lang="ar-MA" sz="3600" b="1" dirty="0" smtClean="0"/>
              <a:t>للأستاذ.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سافرت </a:t>
            </a:r>
            <a:r>
              <a:rPr lang="ar-MA" sz="3600" b="1" dirty="0"/>
              <a:t>طلبا للعلم.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90101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424731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عين المفعول لأجله في الجمل الآتية: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/>
              <a:t>قَرَأْتُ الرِّوَايَةَ </a:t>
            </a:r>
            <a:r>
              <a:rPr lang="ar-MA" sz="3600" b="1" dirty="0">
                <a:solidFill>
                  <a:srgbClr val="FF0000"/>
                </a:solidFill>
              </a:rPr>
              <a:t>إعْجَاباً</a:t>
            </a:r>
            <a:r>
              <a:rPr lang="ar-MA" sz="3600" b="1" dirty="0"/>
              <a:t> بِأُسْلُوبِ </a:t>
            </a:r>
            <a:r>
              <a:rPr lang="ar-MA" sz="3600" b="1" dirty="0" smtClean="0"/>
              <a:t>كَاتِبِهَا.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حضرت </a:t>
            </a:r>
            <a:r>
              <a:rPr lang="ar-MA" sz="3600" b="1" dirty="0"/>
              <a:t>حصة الدرس </a:t>
            </a:r>
            <a:r>
              <a:rPr lang="ar-MA" sz="3600" b="1" dirty="0">
                <a:solidFill>
                  <a:srgbClr val="FF0000"/>
                </a:solidFill>
              </a:rPr>
              <a:t>رغبة</a:t>
            </a:r>
            <a:r>
              <a:rPr lang="ar-MA" sz="3600" b="1" dirty="0"/>
              <a:t> في </a:t>
            </a:r>
            <a:r>
              <a:rPr lang="ar-MA" sz="3600" b="1" dirty="0" smtClean="0"/>
              <a:t>المعرفة.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وقف </a:t>
            </a:r>
            <a:r>
              <a:rPr lang="ar-MA" sz="3600" b="1" dirty="0"/>
              <a:t>التلاميذ </a:t>
            </a:r>
            <a:r>
              <a:rPr lang="ar-MA" sz="3600" b="1" dirty="0">
                <a:solidFill>
                  <a:srgbClr val="FF0000"/>
                </a:solidFill>
              </a:rPr>
              <a:t>احتراما</a:t>
            </a:r>
            <a:r>
              <a:rPr lang="ar-MA" sz="3600" b="1" dirty="0"/>
              <a:t> </a:t>
            </a:r>
            <a:r>
              <a:rPr lang="ar-MA" sz="3600" b="1" dirty="0" smtClean="0"/>
              <a:t>للأستاذ.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سافرت </a:t>
            </a:r>
            <a:r>
              <a:rPr lang="ar-MA" sz="3600" b="1" dirty="0">
                <a:solidFill>
                  <a:srgbClr val="FF0000"/>
                </a:solidFill>
              </a:rPr>
              <a:t>طلبا</a:t>
            </a:r>
            <a:r>
              <a:rPr lang="ar-MA" sz="3600" b="1" dirty="0"/>
              <a:t> للعلم.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6349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06042" y="160760"/>
            <a:ext cx="4114791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marL="742950" indent="-742950" algn="r" rtl="1">
              <a:buFont typeface="+mj-lt"/>
              <a:buAutoNum type="arabicPeriod"/>
              <a:defRPr sz="4000" b="1"/>
            </a:lvl1pPr>
          </a:lstStyle>
          <a:p>
            <a:pPr marL="0" indent="0">
              <a:buNone/>
            </a:pPr>
            <a:r>
              <a:rPr lang="ar-MA" dirty="0" smtClean="0"/>
              <a:t>2. </a:t>
            </a:r>
            <a:r>
              <a:rPr lang="ar-MA" dirty="0" smtClean="0"/>
              <a:t>أقسام </a:t>
            </a:r>
            <a:r>
              <a:rPr lang="ar-MA" dirty="0"/>
              <a:t>المفعول لأجله:</a:t>
            </a:r>
            <a:endParaRPr lang="ar-MA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756268"/>
              </p:ext>
            </p:extLst>
          </p:nvPr>
        </p:nvGraphicFramePr>
        <p:xfrm>
          <a:off x="196949" y="1047278"/>
          <a:ext cx="11823884" cy="37856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242593">
                  <a:extLst>
                    <a:ext uri="{9D8B030D-6E8A-4147-A177-3AD203B41FA5}">
                      <a16:colId xmlns:a16="http://schemas.microsoft.com/office/drawing/2014/main" val="1965461383"/>
                    </a:ext>
                  </a:extLst>
                </a:gridCol>
                <a:gridCol w="2222695">
                  <a:extLst>
                    <a:ext uri="{9D8B030D-6E8A-4147-A177-3AD203B41FA5}">
                      <a16:colId xmlns:a16="http://schemas.microsoft.com/office/drawing/2014/main" val="2769854420"/>
                    </a:ext>
                  </a:extLst>
                </a:gridCol>
                <a:gridCol w="1477108">
                  <a:extLst>
                    <a:ext uri="{9D8B030D-6E8A-4147-A177-3AD203B41FA5}">
                      <a16:colId xmlns:a16="http://schemas.microsoft.com/office/drawing/2014/main" val="4023562730"/>
                    </a:ext>
                  </a:extLst>
                </a:gridCol>
                <a:gridCol w="2124222">
                  <a:extLst>
                    <a:ext uri="{9D8B030D-6E8A-4147-A177-3AD203B41FA5}">
                      <a16:colId xmlns:a16="http://schemas.microsoft.com/office/drawing/2014/main" val="2489641006"/>
                    </a:ext>
                  </a:extLst>
                </a:gridCol>
                <a:gridCol w="2757266">
                  <a:extLst>
                    <a:ext uri="{9D8B030D-6E8A-4147-A177-3AD203B41FA5}">
                      <a16:colId xmlns:a16="http://schemas.microsoft.com/office/drawing/2014/main" val="17914920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المفعول لأجله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هيئته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علامته الإعرابية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حالته التركيبية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AEE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477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1- </a:t>
                      </a:r>
                      <a:r>
                        <a:rPr lang="ar-EG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أُسَامِحُ </a:t>
                      </a: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الصَّدِيقَ حِفَاظاً  عَلَى المَوَدَّةِ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4745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2- أتَحَفَّظُ فِي كَلاَمِي خَشْيَةَ الزَّلَلِ.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127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54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06042" y="160760"/>
            <a:ext cx="4114791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marL="742950" indent="-742950" algn="r" rtl="1">
              <a:buFont typeface="+mj-lt"/>
              <a:buAutoNum type="arabicPeriod"/>
              <a:defRPr sz="4000" b="1"/>
            </a:lvl1pPr>
          </a:lstStyle>
          <a:p>
            <a:pPr marL="0" indent="0">
              <a:buNone/>
            </a:pPr>
            <a:r>
              <a:rPr lang="ar-MA" dirty="0" smtClean="0"/>
              <a:t>2. </a:t>
            </a:r>
            <a:r>
              <a:rPr lang="ar-MA" dirty="0" smtClean="0"/>
              <a:t>أقسام </a:t>
            </a:r>
            <a:r>
              <a:rPr lang="ar-MA" dirty="0"/>
              <a:t>المفعول لأجله:</a:t>
            </a:r>
            <a:endParaRPr lang="ar-MA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043168"/>
              </p:ext>
            </p:extLst>
          </p:nvPr>
        </p:nvGraphicFramePr>
        <p:xfrm>
          <a:off x="196949" y="1047278"/>
          <a:ext cx="11823884" cy="37856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242593">
                  <a:extLst>
                    <a:ext uri="{9D8B030D-6E8A-4147-A177-3AD203B41FA5}">
                      <a16:colId xmlns:a16="http://schemas.microsoft.com/office/drawing/2014/main" val="1965461383"/>
                    </a:ext>
                  </a:extLst>
                </a:gridCol>
                <a:gridCol w="2222695">
                  <a:extLst>
                    <a:ext uri="{9D8B030D-6E8A-4147-A177-3AD203B41FA5}">
                      <a16:colId xmlns:a16="http://schemas.microsoft.com/office/drawing/2014/main" val="2769854420"/>
                    </a:ext>
                  </a:extLst>
                </a:gridCol>
                <a:gridCol w="1477108">
                  <a:extLst>
                    <a:ext uri="{9D8B030D-6E8A-4147-A177-3AD203B41FA5}">
                      <a16:colId xmlns:a16="http://schemas.microsoft.com/office/drawing/2014/main" val="4023562730"/>
                    </a:ext>
                  </a:extLst>
                </a:gridCol>
                <a:gridCol w="2124222">
                  <a:extLst>
                    <a:ext uri="{9D8B030D-6E8A-4147-A177-3AD203B41FA5}">
                      <a16:colId xmlns:a16="http://schemas.microsoft.com/office/drawing/2014/main" val="2489641006"/>
                    </a:ext>
                  </a:extLst>
                </a:gridCol>
                <a:gridCol w="2757266">
                  <a:extLst>
                    <a:ext uri="{9D8B030D-6E8A-4147-A177-3AD203B41FA5}">
                      <a16:colId xmlns:a16="http://schemas.microsoft.com/office/drawing/2014/main" val="17914920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المفعول لأجله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هيئته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علامته الإعرابية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AEEA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حالته التركيبية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AEE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477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1- </a:t>
                      </a:r>
                      <a:r>
                        <a:rPr lang="ar-EG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أُسَامِحُ </a:t>
                      </a: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الصَّدِيقَ حِفَاظاً  عَلَى المَوَدَّةِ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حِفَاظاً  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نكرة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منصوب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خال من الإضافة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4745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2- أتَحَفَّظُ فِي كَلاَمِي خَشْيَةَ الزَّلَلِ.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خَشْيَةَ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نكرة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منصوب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مضاف (تحقيق)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12705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4745" y="4898982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← أستنتج أن: 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algn="r" rtl="1"/>
            <a:r>
              <a:rPr lang="ar-MA" sz="3600" b="1" dirty="0"/>
              <a:t>المفعول لأجله يمكن أن يكون؛ إما: نكرة منونة خالية من الإضافة، أو مضافا إلى اسم بعده.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53895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FF0000"/>
                </a:solidFill>
              </a:rPr>
              <a:t>ايت بجملتين يكون المفعول لأجله: 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/>
              <a:t>في الأولى مضافا لغيره </a:t>
            </a:r>
            <a:endParaRPr lang="ar-MA" sz="3600" b="1" dirty="0" smtClean="0"/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وفي </a:t>
            </a:r>
            <a:r>
              <a:rPr lang="ar-MA" sz="3600" b="1" dirty="0"/>
              <a:t>الثانية نكرة منونة خالية من الإضافة.</a:t>
            </a:r>
            <a:endParaRPr lang="ar-MA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46515" y="3071929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سافر </a:t>
            </a:r>
            <a:r>
              <a:rPr lang="ar-MA" sz="3600" b="1" dirty="0"/>
              <a:t>ابن بطوطة كثيرا قصد اكتشاف حضارات الشعوب الأخرى.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أطيع </a:t>
            </a:r>
            <a:r>
              <a:rPr lang="ar-MA" sz="3600" b="1" dirty="0"/>
              <a:t>والدي أملا في رضاهما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7921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368</TotalTime>
  <Words>474</Words>
  <Application>Microsoft Office PowerPoint</Application>
  <PresentationFormat>Widescreen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52</cp:revision>
  <dcterms:created xsi:type="dcterms:W3CDTF">2022-09-27T21:07:30Z</dcterms:created>
  <dcterms:modified xsi:type="dcterms:W3CDTF">2022-12-21T19:40:56Z</dcterms:modified>
</cp:coreProperties>
</file>