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90" r:id="rId5"/>
    <p:sldId id="272" r:id="rId6"/>
    <p:sldId id="292" r:id="rId7"/>
    <p:sldId id="293" r:id="rId8"/>
    <p:sldId id="294" r:id="rId9"/>
    <p:sldId id="285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CB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452" y="2994073"/>
            <a:ext cx="11197884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المفعول معه –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84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7502" y="126612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أستخلص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26672" y="1350498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85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7502" y="2641543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ar-MA" dirty="0" smtClean="0"/>
              <a:t>ثالثا: أطبق</a:t>
            </a:r>
            <a:endParaRPr lang="ar-MA" dirty="0"/>
          </a:p>
        </p:txBody>
      </p:sp>
      <p:sp>
        <p:nvSpPr>
          <p:cNvPr id="9" name="TextBox 8"/>
          <p:cNvSpPr txBox="1"/>
          <p:nvPr/>
        </p:nvSpPr>
        <p:spPr>
          <a:xfrm>
            <a:off x="618978" y="3895160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85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212365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- ركب جملة مفيدة تضم مفعولا فيه ظرف زمان.</a:t>
            </a:r>
          </a:p>
          <a:p>
            <a:pPr algn="r" rtl="1"/>
            <a:r>
              <a:rPr lang="ar-MA" sz="4400" b="1" dirty="0"/>
              <a:t>- ميز بين الظرف المتصرف وغير المتصرف: [يوم - فوق] وركبهما في جملة مفيدة.</a:t>
            </a:r>
            <a:endParaRPr lang="ar-MA" sz="4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4" y="3098121"/>
            <a:ext cx="12006767" cy="212365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r" rtl="1">
              <a:defRPr sz="4400" b="1"/>
            </a:lvl1pPr>
          </a:lstStyle>
          <a:p>
            <a:r>
              <a:rPr lang="ar-MA" dirty="0"/>
              <a:t>-	أزورُ مَدِينَةَ مُرَّاكُشَ رَبيعاً.</a:t>
            </a:r>
          </a:p>
          <a:p>
            <a:r>
              <a:rPr lang="ar-MA" dirty="0"/>
              <a:t>-	[يَوْمٌ: متصرف/ جَاءَ اليَوْمُ الَّذِي كُنْتُ أحْلُمُ بِهِ] - [فوق: غ.متصرف/ وَضَعْتُ الكِتَابَ فَوْقَ الطَّاوِلَةِ]</a:t>
            </a:r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82486" y="764158"/>
            <a:ext cx="4438350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</a:t>
            </a:r>
            <a:r>
              <a:rPr lang="ar-MA" sz="4000" b="1" dirty="0" smtClean="0"/>
              <a:t>معه: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5" y="3646188"/>
            <a:ext cx="11908292" cy="258532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/>
              <a:t>تأمل الكلمة [</a:t>
            </a:r>
            <a:r>
              <a:rPr lang="ar-MA" sz="3600" b="1" dirty="0">
                <a:solidFill>
                  <a:srgbClr val="FF0000"/>
                </a:solidFill>
              </a:rPr>
              <a:t>تعاقب</a:t>
            </a:r>
            <a:r>
              <a:rPr lang="ar-MA" sz="3600" b="1" dirty="0"/>
              <a:t>] ماذا سبقها؟ وما المعنى الذي تفيده هذه الواو؟ وما العلامة الإعرابية التي يحملها الاسم؟ وفيما اشترك ما بعد الواو وما قبلها</a:t>
            </a:r>
            <a:r>
              <a:rPr lang="ar-MA" sz="3600" b="1" dirty="0" smtClean="0"/>
              <a:t>؟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32952"/>
              </p:ext>
            </p:extLst>
          </p:nvPr>
        </p:nvGraphicFramePr>
        <p:xfrm>
          <a:off x="112545" y="1652653"/>
          <a:ext cx="1190829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453184">
                  <a:extLst>
                    <a:ext uri="{9D8B030D-6E8A-4147-A177-3AD203B41FA5}">
                      <a16:colId xmlns:a16="http://schemas.microsoft.com/office/drawing/2014/main" val="2152302968"/>
                    </a:ext>
                  </a:extLst>
                </a:gridCol>
                <a:gridCol w="2861232">
                  <a:extLst>
                    <a:ext uri="{9D8B030D-6E8A-4147-A177-3AD203B41FA5}">
                      <a16:colId xmlns:a16="http://schemas.microsoft.com/office/drawing/2014/main" val="1717702031"/>
                    </a:ext>
                  </a:extLst>
                </a:gridCol>
                <a:gridCol w="4593875">
                  <a:extLst>
                    <a:ext uri="{9D8B030D-6E8A-4147-A177-3AD203B41FA5}">
                      <a16:colId xmlns:a16="http://schemas.microsoft.com/office/drawing/2014/main" val="1472894359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معنى الواو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 الاسم بعدها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415479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ازدهر فن العمارة في المغرب </a:t>
                      </a: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</a:rPr>
                        <a:t>وتعاقب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 الدول التي حكمته.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221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82486" y="764158"/>
            <a:ext cx="4438350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</a:t>
            </a:r>
            <a:r>
              <a:rPr lang="ar-MA" sz="4000" b="1" dirty="0" smtClean="0"/>
              <a:t>معه: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802123"/>
              </p:ext>
            </p:extLst>
          </p:nvPr>
        </p:nvGraphicFramePr>
        <p:xfrm>
          <a:off x="112545" y="1652653"/>
          <a:ext cx="1190829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453184">
                  <a:extLst>
                    <a:ext uri="{9D8B030D-6E8A-4147-A177-3AD203B41FA5}">
                      <a16:colId xmlns:a16="http://schemas.microsoft.com/office/drawing/2014/main" val="2152302968"/>
                    </a:ext>
                  </a:extLst>
                </a:gridCol>
                <a:gridCol w="2861232">
                  <a:extLst>
                    <a:ext uri="{9D8B030D-6E8A-4147-A177-3AD203B41FA5}">
                      <a16:colId xmlns:a16="http://schemas.microsoft.com/office/drawing/2014/main" val="1717702031"/>
                    </a:ext>
                  </a:extLst>
                </a:gridCol>
                <a:gridCol w="4593875">
                  <a:extLst>
                    <a:ext uri="{9D8B030D-6E8A-4147-A177-3AD203B41FA5}">
                      <a16:colId xmlns:a16="http://schemas.microsoft.com/office/drawing/2014/main" val="1472894359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معنى الواو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 الاسم بعدها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415479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ازدهر فن العمارة في المغرب </a:t>
                      </a: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</a:rPr>
                        <a:t>وتعاقب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 الدول التي حكمته.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المعية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مفعول معه منصوب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221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2545" y="3726070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r>
              <a:rPr lang="ar-MA" sz="3600" b="1" dirty="0"/>
              <a:t>المفعول معه اسم منصوب، يقع بعد واو بمعنى "مع"، مسبوقة بجملة تشتمل على فعل. وتدل الواو على اشتراك ما بعدها وما قبلها في زمن وقوع الحدث.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0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313932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عين المفعول معه فيما يلي: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اسْتَيْقَظَ </a:t>
            </a:r>
            <a:r>
              <a:rPr lang="ar-MA" sz="3600" b="1" dirty="0"/>
              <a:t>النَّائِمُ وآذانَ الفَجْرِ 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أنْهَيْتُ </a:t>
            </a:r>
            <a:r>
              <a:rPr lang="ar-MA" sz="3600" b="1" dirty="0"/>
              <a:t>التَّمْرِينَ وَوَقْتَ </a:t>
            </a:r>
            <a:r>
              <a:rPr lang="ar-MA" sz="3600" b="1" dirty="0" smtClean="0"/>
              <a:t>الغذاءِ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عُدْتُ </a:t>
            </a:r>
            <a:r>
              <a:rPr lang="ar-MA" sz="3600" b="1" dirty="0"/>
              <a:t>إلَى المَنْزِلِ وَغُرُوبَ </a:t>
            </a:r>
            <a:r>
              <a:rPr lang="ar-MA" sz="3600" b="1" dirty="0" smtClean="0"/>
              <a:t>الشَّمْسِ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سَافَرْتُ </a:t>
            </a:r>
            <a:r>
              <a:rPr lang="ar-MA" sz="3600" b="1" dirty="0"/>
              <a:t>وَحُلُولَ </a:t>
            </a:r>
            <a:r>
              <a:rPr lang="ar-MA" sz="3600" b="1" dirty="0" smtClean="0"/>
              <a:t>الصَّيْفِس</a:t>
            </a:r>
            <a:endParaRPr lang="ar-MA" sz="3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6515" y="4480638"/>
            <a:ext cx="10378426" cy="8237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المفعول معه: </a:t>
            </a:r>
            <a:r>
              <a:rPr lang="ar-MA" sz="3600" b="1" dirty="0"/>
              <a:t>آذانَ / وَقْتَ / غُرُوبَ / حُلُولَ.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70806" y="160760"/>
            <a:ext cx="6450028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marL="742950" indent="-742950" algn="r" rtl="1">
              <a:buFont typeface="+mj-lt"/>
              <a:buAutoNum type="arabicPeriod"/>
              <a:defRPr sz="4000" b="1"/>
            </a:lvl1pPr>
          </a:lstStyle>
          <a:p>
            <a:pPr marL="0" indent="0">
              <a:buNone/>
            </a:pPr>
            <a:r>
              <a:rPr lang="ar-MA" dirty="0" smtClean="0"/>
              <a:t>2</a:t>
            </a:r>
            <a:r>
              <a:rPr lang="ar-MA" dirty="0" smtClean="0"/>
              <a:t>. الفرق </a:t>
            </a:r>
            <a:r>
              <a:rPr lang="ar-MA" dirty="0"/>
              <a:t>بين واو المعية وواو العطف:</a:t>
            </a:r>
            <a:endParaRPr lang="ar-MA" dirty="0"/>
          </a:p>
        </p:txBody>
      </p:sp>
      <p:sp>
        <p:nvSpPr>
          <p:cNvPr id="6" name="TextBox 5"/>
          <p:cNvSpPr txBox="1"/>
          <p:nvPr/>
        </p:nvSpPr>
        <p:spPr>
          <a:xfrm>
            <a:off x="112542" y="4200511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لاحظ الأمثلة الواردة في الجدول  وبين أثر موقع الواو في معناهما←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76524"/>
              </p:ext>
            </p:extLst>
          </p:nvPr>
        </p:nvGraphicFramePr>
        <p:xfrm>
          <a:off x="112542" y="1052202"/>
          <a:ext cx="11908292" cy="308457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874446">
                  <a:extLst>
                    <a:ext uri="{9D8B030D-6E8A-4147-A177-3AD203B41FA5}">
                      <a16:colId xmlns:a16="http://schemas.microsoft.com/office/drawing/2014/main" val="3882521768"/>
                    </a:ext>
                  </a:extLst>
                </a:gridCol>
                <a:gridCol w="2144693">
                  <a:extLst>
                    <a:ext uri="{9D8B030D-6E8A-4147-A177-3AD203B41FA5}">
                      <a16:colId xmlns:a16="http://schemas.microsoft.com/office/drawing/2014/main" val="3425890956"/>
                    </a:ext>
                  </a:extLst>
                </a:gridCol>
                <a:gridCol w="4889153">
                  <a:extLst>
                    <a:ext uri="{9D8B030D-6E8A-4147-A177-3AD203B41FA5}">
                      <a16:colId xmlns:a16="http://schemas.microsoft.com/office/drawing/2014/main" val="2390433748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معنى الواو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إعراب الاسم بعدها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260716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45720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اشْتَركَ التِّقْنِيُّ والمُهَنْدِسُ فِي صُنْعِ هَذِهِ الآلَةِ.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808183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استيقظ عماد وآذان الفجر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919189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تصافح خالد وعلي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7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5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70806" y="160760"/>
            <a:ext cx="6450028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marL="742950" indent="-742950" algn="r" rtl="1">
              <a:buFont typeface="+mj-lt"/>
              <a:buAutoNum type="arabicPeriod"/>
              <a:defRPr sz="4000" b="1"/>
            </a:lvl1pPr>
          </a:lstStyle>
          <a:p>
            <a:pPr marL="0" indent="0">
              <a:buNone/>
            </a:pPr>
            <a:r>
              <a:rPr lang="ar-MA" dirty="0" smtClean="0"/>
              <a:t>2</a:t>
            </a:r>
            <a:r>
              <a:rPr lang="ar-MA" dirty="0" smtClean="0"/>
              <a:t>. الفرق </a:t>
            </a:r>
            <a:r>
              <a:rPr lang="ar-MA" dirty="0"/>
              <a:t>بين واو المعية وواو العطف:</a:t>
            </a:r>
            <a:endParaRPr lang="ar-MA" dirty="0"/>
          </a:p>
        </p:txBody>
      </p:sp>
      <p:sp>
        <p:nvSpPr>
          <p:cNvPr id="6" name="TextBox 5"/>
          <p:cNvSpPr txBox="1"/>
          <p:nvPr/>
        </p:nvSpPr>
        <p:spPr>
          <a:xfrm>
            <a:off x="112542" y="4270851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algn="r" rtl="1"/>
            <a:r>
              <a:rPr lang="ar-MA" sz="3600" b="1" dirty="0" smtClean="0"/>
              <a:t>إذا </a:t>
            </a:r>
            <a:r>
              <a:rPr lang="ar-MA" sz="3600" b="1" dirty="0"/>
              <a:t>أمكن مشاركة ما بعد الواو وما قبلها في الحدث وجب العطف بعد الواو ومنع النصب على المعية.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59289"/>
              </p:ext>
            </p:extLst>
          </p:nvPr>
        </p:nvGraphicFramePr>
        <p:xfrm>
          <a:off x="112542" y="1052202"/>
          <a:ext cx="11908292" cy="308457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874446">
                  <a:extLst>
                    <a:ext uri="{9D8B030D-6E8A-4147-A177-3AD203B41FA5}">
                      <a16:colId xmlns:a16="http://schemas.microsoft.com/office/drawing/2014/main" val="3882521768"/>
                    </a:ext>
                  </a:extLst>
                </a:gridCol>
                <a:gridCol w="2144693">
                  <a:extLst>
                    <a:ext uri="{9D8B030D-6E8A-4147-A177-3AD203B41FA5}">
                      <a16:colId xmlns:a16="http://schemas.microsoft.com/office/drawing/2014/main" val="3425890956"/>
                    </a:ext>
                  </a:extLst>
                </a:gridCol>
                <a:gridCol w="4889153">
                  <a:extLst>
                    <a:ext uri="{9D8B030D-6E8A-4147-A177-3AD203B41FA5}">
                      <a16:colId xmlns:a16="http://schemas.microsoft.com/office/drawing/2014/main" val="2390433748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معنى الواو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إعراب الاسم بعدها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260716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45720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اشْتَركَ التِّقْنِيُّ والمُهَنْدِسُ فِي صُنْعِ هَذِهِ الآلَةِ.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العطف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معطوف على ما قبله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808183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استيقظ عماد وآذان الفجر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المعية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مفعول معه منصوب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919189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تصافح خالد وعلي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العطف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معطوف على ما قبله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7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4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ركب جملا تكون فيها الكلمات التالية: [آذَانٌ – وَقْتٌ – حُلُولٌ– شُرُوقٌ ] مفعولا معه.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2517932"/>
            <a:ext cx="9840342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/>
              <a:t>خَرَجْتُ وآذانَ </a:t>
            </a:r>
            <a:r>
              <a:rPr lang="ar-MA" sz="3600" b="1" dirty="0" smtClean="0"/>
              <a:t>العَصْرِ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عُدْتُ </a:t>
            </a:r>
            <a:r>
              <a:rPr lang="ar-MA" sz="3600" b="1" dirty="0"/>
              <a:t>لِلْمَنْزِلِ وَوَقْتَ </a:t>
            </a:r>
            <a:r>
              <a:rPr lang="ar-MA" sz="3600" b="1" dirty="0" smtClean="0"/>
              <a:t>الغذاءِ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سَافَرَ </a:t>
            </a:r>
            <a:r>
              <a:rPr lang="ar-MA" sz="3600" b="1" dirty="0"/>
              <a:t>أبِي وحُلُولَ </a:t>
            </a:r>
            <a:r>
              <a:rPr lang="ar-MA" sz="3600" b="1" dirty="0" smtClean="0"/>
              <a:t>اللَّيْلِ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اِسْتَيْقَظَ </a:t>
            </a:r>
            <a:r>
              <a:rPr lang="ar-MA" sz="3600" b="1" dirty="0"/>
              <a:t>النَّائِمُ وشُرُوقَ الشَّمْسِ.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7921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48221"/>
            <a:ext cx="3777167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solidFill>
                  <a:srgbClr val="00B050"/>
                </a:solidFill>
              </a:rPr>
              <a:t>نموذج في الإعراب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790669"/>
            <a:ext cx="103467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إعراب </a:t>
            </a:r>
            <a:r>
              <a:rPr lang="ar-MA" sz="3600" b="1" dirty="0"/>
              <a:t>الجملة التالية</a:t>
            </a:r>
            <a:r>
              <a:rPr lang="ar-MA" sz="3600" b="1" dirty="0" smtClean="0"/>
              <a:t>:       </a:t>
            </a:r>
            <a:r>
              <a:rPr lang="ar-MA" sz="3600" b="1" dirty="0" smtClean="0">
                <a:solidFill>
                  <a:srgbClr val="00B050"/>
                </a:solidFill>
              </a:rPr>
              <a:t>"</a:t>
            </a:r>
            <a:r>
              <a:rPr lang="ar-MA" sz="3600" b="1" dirty="0">
                <a:solidFill>
                  <a:srgbClr val="00B050"/>
                </a:solidFill>
              </a:rPr>
              <a:t>سَافَرَ أبِي وحُلُولَ اللَّيْلِ</a:t>
            </a:r>
            <a:r>
              <a:rPr lang="ar-MA" sz="3600" b="1" dirty="0" smtClean="0">
                <a:solidFill>
                  <a:srgbClr val="00B050"/>
                </a:solidFill>
              </a:rPr>
              <a:t>"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67286" y="1561066"/>
            <a:ext cx="11788726" cy="39703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سَافَرَ</a:t>
            </a:r>
            <a:r>
              <a:rPr lang="ar-MA" sz="3600" b="1" dirty="0"/>
              <a:t>: فعل ماض مبني على الفتح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أبِي</a:t>
            </a:r>
            <a:r>
              <a:rPr lang="ar-MA" sz="3600" b="1" dirty="0"/>
              <a:t>: فاعل مرفوع وعلامة رفعه الضمة المقدرة على ما قبل ياء المتكلم، المانع من ظهورها اشتغال المحل بالحركة المناسبة للياء وهو مضاف / </a:t>
            </a:r>
            <a:r>
              <a:rPr lang="ar-MA" sz="3600" b="1" dirty="0">
                <a:solidFill>
                  <a:srgbClr val="00B050"/>
                </a:solidFill>
              </a:rPr>
              <a:t>ياء المتكلم</a:t>
            </a:r>
            <a:r>
              <a:rPr lang="ar-MA" sz="3600" b="1" dirty="0"/>
              <a:t>: ضمير متصل في محل جر </a:t>
            </a:r>
            <a:r>
              <a:rPr lang="ar-MA" sz="3600" b="1" dirty="0" smtClean="0"/>
              <a:t>مضاف </a:t>
            </a:r>
            <a:r>
              <a:rPr lang="ar-MA" sz="3600" b="1" dirty="0"/>
              <a:t>إليه.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وَ</a:t>
            </a:r>
            <a:r>
              <a:rPr lang="ar-MA" sz="3600" b="1" dirty="0"/>
              <a:t>: واو المعية / </a:t>
            </a:r>
            <a:r>
              <a:rPr lang="ar-MA" sz="3600" b="1" dirty="0">
                <a:solidFill>
                  <a:srgbClr val="00B050"/>
                </a:solidFill>
              </a:rPr>
              <a:t>حُلُولَ</a:t>
            </a:r>
            <a:r>
              <a:rPr lang="ar-MA" sz="3600" b="1" dirty="0"/>
              <a:t>: مفعول معه منصوب،وعلامة نصبه الفتحة الظاهرة على آخره، وهو </a:t>
            </a:r>
            <a:r>
              <a:rPr lang="ar-MA" sz="3600" b="1" dirty="0" smtClean="0"/>
              <a:t>مضاف، </a:t>
            </a:r>
            <a:r>
              <a:rPr lang="ar-MA" sz="3600" b="1" dirty="0" smtClean="0">
                <a:solidFill>
                  <a:srgbClr val="00B050"/>
                </a:solidFill>
              </a:rPr>
              <a:t>اللَّيْلِ</a:t>
            </a:r>
            <a:r>
              <a:rPr lang="ar-MA" sz="3600" b="1" dirty="0"/>
              <a:t>: مضاف إليه مجرور وعلامة جره الكسرة الظاهرة على آخره.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5465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349</TotalTime>
  <Words>485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49</cp:revision>
  <dcterms:created xsi:type="dcterms:W3CDTF">2022-09-27T21:07:30Z</dcterms:created>
  <dcterms:modified xsi:type="dcterms:W3CDTF">2022-12-07T18:51:36Z</dcterms:modified>
</cp:coreProperties>
</file>