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66" r:id="rId5"/>
    <p:sldId id="260" r:id="rId6"/>
    <p:sldId id="259" r:id="rId7"/>
    <p:sldId id="280" r:id="rId8"/>
    <p:sldId id="261" r:id="rId9"/>
    <p:sldId id="281" r:id="rId10"/>
    <p:sldId id="269" r:id="rId11"/>
    <p:sldId id="282" r:id="rId12"/>
    <p:sldId id="279" r:id="rId13"/>
    <p:sldId id="283" r:id="rId14"/>
    <p:sldId id="263"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66"/>
            <p14:sldId id="260"/>
            <p14:sldId id="259"/>
            <p14:sldId id="280"/>
          </p14:sldIdLst>
        </p14:section>
        <p14:section name="الحصة الثانية" id="{2A91C92C-40D6-4917-917C-47E3B2CEE21D}">
          <p14:sldIdLst>
            <p14:sldId id="261"/>
            <p14:sldId id="281"/>
            <p14:sldId id="269"/>
            <p14:sldId id="282"/>
            <p14:sldId id="279"/>
            <p14:sldId id="283"/>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17-04-1444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17-04-1444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17-04-1444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17-04-1444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17-04-1444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17-04-1444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المــــــــــــــــجال: </a:t>
            </a:r>
            <a:r>
              <a:rPr lang="ar-MA" sz="5400" b="1" dirty="0" smtClean="0">
                <a:solidFill>
                  <a:schemeClr val="bg1"/>
                </a:solidFill>
                <a:effectLst>
                  <a:outerShdw blurRad="38100" dist="38100" dir="2700000" algn="tl">
                    <a:srgbClr val="000000">
                      <a:alpha val="43137"/>
                    </a:srgbClr>
                  </a:outerShdw>
                </a:effectLst>
              </a:rPr>
              <a:t>القيم الوطنية والانسانية</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المواطن الصالح – ص: 49</a:t>
            </a:r>
            <a:endParaRPr lang="ar-MA" sz="5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8" y="414997"/>
            <a:ext cx="11844997" cy="3313664"/>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الفعل المضارع: </a:t>
            </a:r>
            <a:r>
              <a:rPr lang="ar-MA" sz="3600" b="1" dirty="0" smtClean="0">
                <a:solidFill>
                  <a:schemeClr val="bg1"/>
                </a:solidFill>
              </a:rPr>
              <a:t>..............................</a:t>
            </a:r>
            <a:endParaRPr lang="ar-MA" sz="3600" b="1" dirty="0">
              <a:solidFill>
                <a:schemeClr val="bg1"/>
              </a:solidFill>
            </a:endParaRPr>
          </a:p>
          <a:p>
            <a:pPr marL="457200" indent="-457200" algn="r" rtl="1">
              <a:lnSpc>
                <a:spcPct val="150000"/>
              </a:lnSpc>
              <a:buFont typeface="Wingdings" panose="05000000000000000000" pitchFamily="2" charset="2"/>
              <a:buChar char="ü"/>
            </a:pPr>
            <a:r>
              <a:rPr lang="ar-MA" sz="3600" b="1" dirty="0" smtClean="0">
                <a:solidFill>
                  <a:srgbClr val="00B050"/>
                </a:solidFill>
              </a:rPr>
              <a:t>التكرار</a:t>
            </a:r>
            <a:r>
              <a:rPr lang="ar-MA" sz="3600" b="1" dirty="0">
                <a:solidFill>
                  <a:srgbClr val="00B050"/>
                </a:solidFill>
              </a:rPr>
              <a:t>: </a:t>
            </a:r>
            <a:r>
              <a:rPr lang="ar-MA" sz="3600" b="1" dirty="0" smtClean="0">
                <a:solidFill>
                  <a:schemeClr val="bg1"/>
                </a:solidFill>
              </a:rPr>
              <a:t>...............................................</a:t>
            </a:r>
          </a:p>
          <a:p>
            <a:pPr marL="457200" indent="-457200" algn="r" rtl="1">
              <a:lnSpc>
                <a:spcPct val="150000"/>
              </a:lnSpc>
              <a:buFont typeface="Wingdings" panose="05000000000000000000" pitchFamily="2" charset="2"/>
              <a:buChar char="ü"/>
            </a:pPr>
            <a:r>
              <a:rPr lang="ar-MA" sz="3600" b="1" dirty="0" smtClean="0">
                <a:solidFill>
                  <a:srgbClr val="00B050"/>
                </a:solidFill>
              </a:rPr>
              <a:t>الاستفهام: </a:t>
            </a:r>
            <a:r>
              <a:rPr lang="ar-MA" sz="3600" b="1" dirty="0" smtClean="0">
                <a:solidFill>
                  <a:schemeClr val="bg1"/>
                </a:solidFill>
              </a:rPr>
              <a:t>........................................................</a:t>
            </a:r>
          </a:p>
        </p:txBody>
      </p:sp>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96948" y="414997"/>
            <a:ext cx="11844997"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dirty="0" smtClean="0">
                <a:solidFill>
                  <a:srgbClr val="FF0000"/>
                </a:solidFill>
                <a:effectLst>
                  <a:outerShdw blurRad="38100" dist="38100" dir="2700000" algn="tl">
                    <a:srgbClr val="000000">
                      <a:alpha val="43137"/>
                    </a:srgbClr>
                  </a:outerShdw>
                </a:effectLst>
              </a:rPr>
              <a:t>لغة </a:t>
            </a:r>
            <a:r>
              <a:rPr lang="ar-MA" sz="3600" b="1" dirty="0">
                <a:solidFill>
                  <a:srgbClr val="FF0000"/>
                </a:solidFill>
                <a:effectLst>
                  <a:outerShdw blurRad="38100" dist="38100" dir="2700000" algn="tl">
                    <a:srgbClr val="000000">
                      <a:alpha val="43137"/>
                    </a:srgbClr>
                  </a:outerShdw>
                </a:effectLst>
              </a:rPr>
              <a:t>النص وأسلوبه</a:t>
            </a:r>
            <a:r>
              <a:rPr lang="ar-MA" sz="3600" b="1" dirty="0" smtClean="0">
                <a:solidFill>
                  <a:srgbClr val="FF0000"/>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3600" b="1" dirty="0" smtClean="0">
                <a:solidFill>
                  <a:srgbClr val="00B050"/>
                </a:solidFill>
              </a:rPr>
              <a:t>الفعل المضارع: </a:t>
            </a:r>
            <a:r>
              <a:rPr lang="ar-MA" sz="3600" b="1" dirty="0">
                <a:solidFill>
                  <a:schemeClr val="bg1"/>
                </a:solidFill>
              </a:rPr>
              <a:t>[تبني – تفهم – يقتصر – يهمه...]؛ مما يؤشر على أن المواطن الصالح سيظل مهتما بخدمة مصالح وطنه آنيا ومستقبليا.</a:t>
            </a:r>
          </a:p>
          <a:p>
            <a:pPr marL="457200" indent="-457200" algn="r" rtl="1">
              <a:buFont typeface="Wingdings" panose="05000000000000000000" pitchFamily="2" charset="2"/>
              <a:buChar char="ü"/>
            </a:pPr>
            <a:r>
              <a:rPr lang="ar-MA" sz="3600" b="1" dirty="0" smtClean="0">
                <a:solidFill>
                  <a:srgbClr val="00B050"/>
                </a:solidFill>
              </a:rPr>
              <a:t>التكرار</a:t>
            </a:r>
            <a:r>
              <a:rPr lang="ar-MA" sz="3600" b="1" dirty="0">
                <a:solidFill>
                  <a:srgbClr val="00B050"/>
                </a:solidFill>
              </a:rPr>
              <a:t>: </a:t>
            </a:r>
            <a:r>
              <a:rPr lang="ar-MA" sz="3600" b="1" dirty="0">
                <a:solidFill>
                  <a:schemeClr val="bg1"/>
                </a:solidFill>
              </a:rPr>
              <a:t>[المواطن الصالح – رقي – الأمة – المواطنون الصالحون – حذار...]؛ التأكيد على موضوع النص وربط السابق باللاحق</a:t>
            </a:r>
            <a:r>
              <a:rPr lang="ar-MA" sz="3600" b="1" dirty="0" smtClean="0">
                <a:solidFill>
                  <a:schemeClr val="bg1"/>
                </a:solidFill>
              </a:rPr>
              <a:t>.</a:t>
            </a:r>
          </a:p>
          <a:p>
            <a:pPr marL="457200" indent="-457200" algn="r" rtl="1">
              <a:buFont typeface="Wingdings" panose="05000000000000000000" pitchFamily="2" charset="2"/>
              <a:buChar char="ü"/>
            </a:pPr>
            <a:r>
              <a:rPr lang="ar-MA" sz="3600" b="1" dirty="0" smtClean="0">
                <a:solidFill>
                  <a:srgbClr val="00B050"/>
                </a:solidFill>
              </a:rPr>
              <a:t>الاستفهام: </a:t>
            </a:r>
            <a:r>
              <a:rPr lang="ar-MA" sz="3600" b="1" dirty="0" smtClean="0">
                <a:solidFill>
                  <a:schemeClr val="bg1"/>
                </a:solidFill>
              </a:rPr>
              <a:t>ما عدد المواطنين الصالحين؟- توضيح العلاقة بين رقي الأمة وعدد مواطنيها، بالنظر إلى إدراجها في أول النص تضفي التشويق على الموضوع.</a:t>
            </a:r>
          </a:p>
        </p:txBody>
      </p:sp>
    </p:spTree>
    <p:extLst>
      <p:ext uri="{BB962C8B-B14F-4D97-AF65-F5344CB8AC3E}">
        <p14:creationId xmlns:p14="http://schemas.microsoft.com/office/powerpoint/2010/main" val="31417136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1" y="499402"/>
            <a:ext cx="11844997" cy="4975657"/>
          </a:xfrm>
          <a:prstGeom prst="rect">
            <a:avLst/>
          </a:prstGeom>
          <a:solidFill>
            <a:schemeClr val="accent2">
              <a:lumMod val="40000"/>
              <a:lumOff val="60000"/>
            </a:schemeClr>
          </a:solidFill>
        </p:spPr>
        <p:txBody>
          <a:bodyPr wrap="square" rtlCol="1">
            <a:spAutoFit/>
          </a:bodyPr>
          <a:lstStyle/>
          <a:p>
            <a:pPr marL="457200" lvl="0" indent="-457200" algn="r" rtl="1">
              <a:lnSpc>
                <a:spcPct val="150000"/>
              </a:lnSpc>
              <a:buFont typeface="Wingdings" panose="05000000000000000000" pitchFamily="2" charset="2"/>
              <a:buChar char="ü"/>
            </a:pPr>
            <a:r>
              <a:rPr lang="ar-MA" sz="3600" b="1" dirty="0" smtClean="0">
                <a:solidFill>
                  <a:srgbClr val="00B050"/>
                </a:solidFill>
              </a:rPr>
              <a:t>التأكيد</a:t>
            </a:r>
            <a:r>
              <a:rPr lang="ar-MA" sz="3600" b="1" dirty="0">
                <a:solidFill>
                  <a:srgbClr val="00B050"/>
                </a:solidFill>
              </a:rPr>
              <a:t>: </a:t>
            </a:r>
            <a:r>
              <a:rPr lang="ar-MA" sz="3600" b="1" dirty="0" smtClean="0">
                <a:solidFill>
                  <a:schemeClr val="bg1"/>
                </a:solidFill>
              </a:rPr>
              <a:t>.....................................................</a:t>
            </a:r>
            <a:endParaRPr lang="ar-MA" sz="3600" b="1" dirty="0">
              <a:solidFill>
                <a:schemeClr val="bg1"/>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المقارنة</a:t>
            </a:r>
            <a:r>
              <a:rPr lang="ar-MA" sz="3600" b="1" dirty="0">
                <a:solidFill>
                  <a:srgbClr val="00B050"/>
                </a:solidFill>
              </a:rPr>
              <a:t>:  </a:t>
            </a:r>
            <a:r>
              <a:rPr lang="ar-MA" sz="3600" b="1" dirty="0" smtClean="0">
                <a:solidFill>
                  <a:schemeClr val="bg1"/>
                </a:solidFill>
              </a:rPr>
              <a:t>...............................................</a:t>
            </a:r>
            <a:endParaRPr lang="ar-MA" sz="3600" b="1" dirty="0">
              <a:solidFill>
                <a:schemeClr val="bg1"/>
              </a:solidFill>
            </a:endParaRPr>
          </a:p>
          <a:p>
            <a:pPr marL="457200" lvl="0" indent="-457200" algn="r" rtl="1">
              <a:lnSpc>
                <a:spcPct val="150000"/>
              </a:lnSpc>
              <a:buFont typeface="Wingdings" panose="05000000000000000000" pitchFamily="2" charset="2"/>
              <a:buChar char="ü"/>
            </a:pPr>
            <a:r>
              <a:rPr lang="ar-MA" sz="3600" b="1" dirty="0" smtClean="0">
                <a:solidFill>
                  <a:srgbClr val="00B050"/>
                </a:solidFill>
              </a:rPr>
              <a:t>التحذير</a:t>
            </a:r>
            <a:r>
              <a:rPr lang="ar-MA" sz="3600" b="1" dirty="0">
                <a:solidFill>
                  <a:srgbClr val="00B050"/>
                </a:solidFill>
              </a:rPr>
              <a:t>:  </a:t>
            </a:r>
            <a:r>
              <a:rPr lang="ar-MA" sz="3600" b="1" dirty="0" smtClean="0">
                <a:solidFill>
                  <a:schemeClr val="bg1"/>
                </a:solidFill>
              </a:rPr>
              <a:t>.............................................................</a:t>
            </a:r>
          </a:p>
          <a:p>
            <a:pPr lvl="0" algn="r" rtl="1">
              <a:lnSpc>
                <a:spcPct val="150000"/>
              </a:lnSpc>
            </a:pPr>
            <a:r>
              <a:rPr lang="ar-MA" sz="3600" b="1" dirty="0" smtClean="0">
                <a:solidFill>
                  <a:srgbClr val="FF0000"/>
                </a:solidFill>
                <a:effectLst>
                  <a:outerShdw blurRad="38100" dist="38100" dir="2700000" algn="tl">
                    <a:srgbClr val="000000">
                      <a:alpha val="43137"/>
                    </a:srgbClr>
                  </a:outerShdw>
                </a:effectLst>
              </a:rPr>
              <a:t>3</a:t>
            </a:r>
            <a:r>
              <a:rPr lang="ar-MA" sz="3600" b="1" dirty="0">
                <a:solidFill>
                  <a:srgbClr val="FF0000"/>
                </a:solidFill>
                <a:effectLst>
                  <a:outerShdw blurRad="38100" dist="38100" dir="2700000" algn="tl">
                    <a:srgbClr val="000000">
                      <a:alpha val="43137"/>
                    </a:srgbClr>
                  </a:outerShdw>
                </a:effectLst>
              </a:rPr>
              <a:t>. قيم النص</a:t>
            </a:r>
            <a:r>
              <a:rPr lang="ar-MA" sz="3600" b="1" dirty="0" smtClean="0">
                <a:solidFill>
                  <a:srgbClr val="FF0000"/>
                </a:solidFill>
                <a:effectLst>
                  <a:outerShdw blurRad="38100" dist="38100" dir="2700000" algn="tl">
                    <a:srgbClr val="000000">
                      <a:alpha val="43137"/>
                    </a:srgbClr>
                  </a:outerShdw>
                </a:effectLst>
              </a:rPr>
              <a:t>:</a:t>
            </a:r>
          </a:p>
          <a:p>
            <a:pPr lvl="0" algn="r" rtl="1">
              <a:lnSpc>
                <a:spcPct val="150000"/>
              </a:lnSpc>
            </a:pP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 </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 ..............................</a:t>
            </a:r>
            <a:endParaRPr lang="ar-MA" sz="3600" b="1" dirty="0">
              <a:solidFill>
                <a:schemeClr val="bg1"/>
              </a:solidFill>
              <a:effectLst>
                <a:outerShdw blurRad="38100" dist="38100" dir="2700000" algn="tl">
                  <a:srgbClr val="000000">
                    <a:alpha val="43137"/>
                  </a:srgbClr>
                </a:outerShdw>
              </a:effectLst>
            </a:endParaRPr>
          </a:p>
          <a:p>
            <a:pPr lvl="0" algn="r" rtl="1">
              <a:lnSpc>
                <a:spcPct val="150000"/>
              </a:lnSpc>
            </a:pPr>
            <a:endParaRPr lang="ar-MA" sz="3600" b="1" dirty="0">
              <a:solidFill>
                <a:srgbClr val="00B050"/>
              </a:solidFill>
            </a:endParaRPr>
          </a:p>
        </p:txBody>
      </p:sp>
    </p:spTree>
    <p:extLst>
      <p:ext uri="{BB962C8B-B14F-4D97-AF65-F5344CB8AC3E}">
        <p14:creationId xmlns:p14="http://schemas.microsoft.com/office/powerpoint/2010/main" val="29468937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1" y="499402"/>
            <a:ext cx="11844997" cy="5632311"/>
          </a:xfrm>
          <a:prstGeom prst="rect">
            <a:avLst/>
          </a:prstGeom>
          <a:solidFill>
            <a:schemeClr val="accent2">
              <a:lumMod val="40000"/>
              <a:lumOff val="60000"/>
            </a:schemeClr>
          </a:solidFill>
        </p:spPr>
        <p:txBody>
          <a:bodyPr wrap="square" rtlCol="1">
            <a:spAutoFit/>
          </a:bodyPr>
          <a:lstStyle/>
          <a:p>
            <a:pPr marL="457200" lvl="0" indent="-457200" algn="r" rtl="1">
              <a:buFont typeface="Wingdings" panose="05000000000000000000" pitchFamily="2" charset="2"/>
              <a:buChar char="ü"/>
            </a:pPr>
            <a:r>
              <a:rPr lang="ar-MA" sz="3600" b="1" dirty="0" smtClean="0">
                <a:solidFill>
                  <a:srgbClr val="00B050"/>
                </a:solidFill>
              </a:rPr>
              <a:t>التأكيد</a:t>
            </a:r>
            <a:r>
              <a:rPr lang="ar-MA" sz="3600" b="1" dirty="0">
                <a:solidFill>
                  <a:srgbClr val="00B050"/>
                </a:solidFill>
              </a:rPr>
              <a:t>: </a:t>
            </a:r>
            <a:r>
              <a:rPr lang="ar-MA" sz="3600" b="1" dirty="0">
                <a:solidFill>
                  <a:schemeClr val="bg1"/>
                </a:solidFill>
              </a:rPr>
              <a:t>إن المواطن الصالح- التأكيد على صفة صلاح المواطن وتمثل ذلك في عمله.</a:t>
            </a:r>
          </a:p>
          <a:p>
            <a:pPr marL="457200" lvl="0" indent="-457200" algn="r" rtl="1">
              <a:buFont typeface="Wingdings" panose="05000000000000000000" pitchFamily="2" charset="2"/>
              <a:buChar char="ü"/>
            </a:pPr>
            <a:r>
              <a:rPr lang="ar-MA" sz="3600" b="1" dirty="0" smtClean="0">
                <a:solidFill>
                  <a:srgbClr val="00B050"/>
                </a:solidFill>
              </a:rPr>
              <a:t>المقارنة</a:t>
            </a:r>
            <a:r>
              <a:rPr lang="ar-MA" sz="3600" b="1" dirty="0">
                <a:solidFill>
                  <a:srgbClr val="00B050"/>
                </a:solidFill>
              </a:rPr>
              <a:t>:  </a:t>
            </a:r>
            <a:r>
              <a:rPr lang="ar-MA" sz="3600" b="1" dirty="0">
                <a:solidFill>
                  <a:schemeClr val="bg1"/>
                </a:solidFill>
              </a:rPr>
              <a:t>إن من يعبد الله ليل نهار رجل أناني يخدم ذاته أما الذي يخدم الأمة و يتعبد فهو رجل يؤثر على نفسه -  الترغيب في الجمع بين العبادة وأمور الدنيا التي تخدم الأمة</a:t>
            </a:r>
          </a:p>
          <a:p>
            <a:pPr marL="457200" lvl="0" indent="-457200" algn="r" rtl="1">
              <a:buFont typeface="Wingdings" panose="05000000000000000000" pitchFamily="2" charset="2"/>
              <a:buChar char="ü"/>
            </a:pPr>
            <a:r>
              <a:rPr lang="ar-MA" sz="3600" b="1" dirty="0" smtClean="0">
                <a:solidFill>
                  <a:srgbClr val="00B050"/>
                </a:solidFill>
              </a:rPr>
              <a:t>التحذير</a:t>
            </a:r>
            <a:r>
              <a:rPr lang="ar-MA" sz="3600" b="1" dirty="0">
                <a:solidFill>
                  <a:srgbClr val="00B050"/>
                </a:solidFill>
              </a:rPr>
              <a:t>:  </a:t>
            </a:r>
            <a:r>
              <a:rPr lang="ar-MA" sz="3600" b="1" dirty="0">
                <a:solidFill>
                  <a:schemeClr val="bg1"/>
                </a:solidFill>
              </a:rPr>
              <a:t>حذار أن تفهم -  تصحيح الفهم الخاطئ لمعنى المواطنين الصالحين، والحرص على هيمنتهم في المجتمع</a:t>
            </a:r>
            <a:r>
              <a:rPr lang="ar-MA" sz="3600" b="1" dirty="0" smtClean="0">
                <a:solidFill>
                  <a:schemeClr val="bg1"/>
                </a:solidFill>
              </a:rPr>
              <a:t>.</a:t>
            </a:r>
          </a:p>
          <a:p>
            <a:pPr lvl="0" algn="r" rtl="1"/>
            <a:r>
              <a:rPr lang="ar-MA" sz="3600" b="1" dirty="0" smtClean="0">
                <a:solidFill>
                  <a:srgbClr val="FF0000"/>
                </a:solidFill>
                <a:effectLst>
                  <a:outerShdw blurRad="38100" dist="38100" dir="2700000" algn="tl">
                    <a:srgbClr val="000000">
                      <a:alpha val="43137"/>
                    </a:srgbClr>
                  </a:outerShdw>
                </a:effectLst>
              </a:rPr>
              <a:t>3</a:t>
            </a:r>
            <a:r>
              <a:rPr lang="ar-MA" sz="3600" b="1" dirty="0">
                <a:solidFill>
                  <a:srgbClr val="FF0000"/>
                </a:solidFill>
                <a:effectLst>
                  <a:outerShdw blurRad="38100" dist="38100" dir="2700000" algn="tl">
                    <a:srgbClr val="000000">
                      <a:alpha val="43137"/>
                    </a:srgbClr>
                  </a:outerShdw>
                </a:effectLst>
              </a:rPr>
              <a:t>. قيم النص</a:t>
            </a:r>
            <a:r>
              <a:rPr lang="ar-MA" sz="3600" b="1" dirty="0" smtClean="0">
                <a:solidFill>
                  <a:srgbClr val="FF0000"/>
                </a:solidFill>
                <a:effectLst>
                  <a:outerShdw blurRad="38100" dist="38100" dir="2700000" algn="tl">
                    <a:srgbClr val="000000">
                      <a:alpha val="43137"/>
                    </a:srgbClr>
                  </a:outerShdw>
                </a:effectLst>
              </a:rPr>
              <a:t>:</a:t>
            </a:r>
          </a:p>
          <a:p>
            <a:pPr lvl="0" algn="r" rtl="1"/>
            <a:r>
              <a:rPr lang="ar-MA" sz="3600" b="1" dirty="0">
                <a:solidFill>
                  <a:schemeClr val="bg1"/>
                </a:solidFill>
                <a:effectLst>
                  <a:outerShdw blurRad="38100" dist="38100" dir="2700000" algn="tl">
                    <a:srgbClr val="000000">
                      <a:alpha val="43137"/>
                    </a:srgbClr>
                  </a:outerShdw>
                </a:effectLst>
              </a:rPr>
              <a:t>- المواطنة – حب الوطن – خدمة الصالح العام</a:t>
            </a:r>
          </a:p>
          <a:p>
            <a:pPr lvl="0" algn="r" rtl="1"/>
            <a:endParaRPr lang="ar-MA" sz="3600" b="1" dirty="0">
              <a:solidFill>
                <a:srgbClr val="00B050"/>
              </a:solidFill>
            </a:endParaRPr>
          </a:p>
        </p:txBody>
      </p:sp>
    </p:spTree>
    <p:extLst>
      <p:ext uri="{BB962C8B-B14F-4D97-AF65-F5344CB8AC3E}">
        <p14:creationId xmlns:p14="http://schemas.microsoft.com/office/powerpoint/2010/main" val="336864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7033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5" name="TextBox 4"/>
          <p:cNvSpPr txBox="1"/>
          <p:nvPr/>
        </p:nvSpPr>
        <p:spPr>
          <a:xfrm>
            <a:off x="98474" y="735669"/>
            <a:ext cx="11985674" cy="2554545"/>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يرتبط رقي الأمة وازدهارها بعدد مواطنيها الصالحين، ولا شك أن المواطن الصالح كمفهوم اجتماعي ترتبط أهليته بشروط تحدد معناه على غير ما يدعيه عامة الناس تمييزا له عن المواطن غير الصالح، فنكران الذات وخدمة الصالح العام كفيلان بما يرتبط بهما من سلوكات وصفات أخرى بوضع الأمة على قاطرة التقدم والنهضة، بعيدا عن كل مظاهر التخلف والجاهلية من أنانية مفرطة ودجل وكذب.</a:t>
            </a:r>
            <a:endParaRPr lang="ar-MA" sz="32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40812" y="3863213"/>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خامسا: الاستثمار</a:t>
            </a:r>
            <a:endParaRPr lang="ar-MA" sz="3200" b="1" dirty="0">
              <a:solidFill>
                <a:srgbClr val="FF0000"/>
              </a:solidFill>
            </a:endParaRPr>
          </a:p>
        </p:txBody>
      </p:sp>
      <p:sp>
        <p:nvSpPr>
          <p:cNvPr id="2" name="TextBox 1"/>
          <p:cNvSpPr txBox="1"/>
          <p:nvPr/>
        </p:nvSpPr>
        <p:spPr>
          <a:xfrm>
            <a:off x="98474" y="4536627"/>
            <a:ext cx="11887200" cy="584775"/>
          </a:xfrm>
          <a:prstGeom prst="rect">
            <a:avLst/>
          </a:prstGeom>
          <a:solidFill>
            <a:schemeClr val="accent3">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ابحث عن القانون الداخلي لمؤسستك، وحدد واجباتك وحقوقك.</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additive="base">
                                        <p:cTn id="17" dur="500" fill="hold"/>
                                        <p:tgtEl>
                                          <p:spTgt spid="2"/>
                                        </p:tgtEl>
                                        <p:attrNameLst>
                                          <p:attrName>ppt_x</p:attrName>
                                        </p:attrNameLst>
                                      </p:cBhvr>
                                      <p:tavLst>
                                        <p:tav tm="0">
                                          <p:val>
                                            <p:strVal val="#ppt_x"/>
                                          </p:val>
                                        </p:tav>
                                        <p:tav tm="100000">
                                          <p:val>
                                            <p:strVal val="#ppt_x"/>
                                          </p:val>
                                        </p:tav>
                                      </p:tavLst>
                                    </p:anim>
                                    <p:anim calcmode="lin" valueType="num">
                                      <p:cBhvr additive="base">
                                        <p:cTn id="1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250831" y="1226560"/>
            <a:ext cx="8883747" cy="1323439"/>
          </a:xfrm>
          <a:prstGeom prst="rect">
            <a:avLst/>
          </a:prstGeom>
          <a:solidFill>
            <a:schemeClr val="accent2">
              <a:lumMod val="40000"/>
              <a:lumOff val="60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ما هي القيم المستخلصة من </a:t>
            </a:r>
            <a:r>
              <a:rPr lang="ar-MA" sz="4000" b="1" dirty="0" smtClean="0">
                <a:solidFill>
                  <a:schemeClr val="bg1"/>
                </a:solidFill>
                <a:effectLst>
                  <a:outerShdw blurRad="38100" dist="38100" dir="2700000" algn="tl">
                    <a:srgbClr val="000000">
                      <a:alpha val="43137"/>
                    </a:srgbClr>
                  </a:outerShdw>
                </a:effectLst>
              </a:rPr>
              <a:t>النصوص السابقة؟</a:t>
            </a:r>
            <a:endParaRPr lang="ar-MA" sz="4000" b="1" dirty="0">
              <a:solidFill>
                <a:schemeClr val="bg1"/>
              </a:solidFill>
              <a:effectLst>
                <a:outerShdw blurRad="38100" dist="38100" dir="2700000" algn="tl">
                  <a:srgbClr val="000000">
                    <a:alpha val="43137"/>
                  </a:srgbClr>
                </a:outerShdw>
              </a:effectLst>
            </a:endParaRPr>
          </a:p>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العلاقة التي تربط الإنسان بوطنه؟</a:t>
            </a:r>
            <a:endParaRPr lang="ar-MA" sz="40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40677" y="2725772"/>
            <a:ext cx="11943470" cy="1824025"/>
          </a:xfrm>
          <a:prstGeom prst="rect">
            <a:avLst/>
          </a:prstGeom>
          <a:solidFill>
            <a:schemeClr val="tx1">
              <a:lumMod val="85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التقوى – الإيمان – التقدير – الاحترام – الوفاء...</a:t>
            </a:r>
          </a:p>
          <a:p>
            <a:pPr algn="r" rtl="1">
              <a:lnSpc>
                <a:spcPct val="150000"/>
              </a:lnSpc>
            </a:pPr>
            <a:r>
              <a:rPr lang="ar-MA" sz="4000" b="1" dirty="0">
                <a:solidFill>
                  <a:schemeClr val="bg1"/>
                </a:solidFill>
                <a:effectLst>
                  <a:outerShdw blurRad="38100" dist="38100" dir="2700000" algn="tl">
                    <a:srgbClr val="000000">
                      <a:alpha val="43137"/>
                    </a:srgbClr>
                  </a:outerShdw>
                </a:effectLst>
              </a:rPr>
              <a:t>-	علاقة حب – علاقة تضحية – علاقة واجب ومسؤولية....</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4247317"/>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اقرأ بداية النص وسجل </a:t>
            </a:r>
            <a:r>
              <a:rPr lang="ar-MA" sz="3600" b="1" dirty="0" smtClean="0">
                <a:solidFill>
                  <a:schemeClr val="bg1"/>
                </a:solidFill>
                <a:effectLst>
                  <a:outerShdw blurRad="38100" dist="38100" dir="2700000" algn="tl">
                    <a:srgbClr val="000000">
                      <a:alpha val="43137"/>
                    </a:srgbClr>
                  </a:outerShdw>
                </a:effectLst>
              </a:rPr>
              <a:t>استنتاجك</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8813" y="1223883"/>
            <a:ext cx="11774658" cy="5016758"/>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صاحب </a:t>
            </a:r>
            <a:r>
              <a:rPr lang="ar-MA" sz="3200" b="1" u="sng" dirty="0" smtClean="0">
                <a:solidFill>
                  <a:srgbClr val="00B050"/>
                </a:solidFill>
                <a:effectLst>
                  <a:outerShdw blurRad="38100" dist="38100" dir="2700000" algn="tl">
                    <a:srgbClr val="000000">
                      <a:alpha val="43137"/>
                    </a:srgbClr>
                  </a:outerShdw>
                </a:effectLst>
              </a:rPr>
              <a:t>النص:</a:t>
            </a:r>
            <a:r>
              <a:rPr lang="ar-MA" sz="3200" b="1" dirty="0" smtClean="0">
                <a:solidFill>
                  <a:srgbClr val="00B05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عبد </a:t>
            </a:r>
            <a:r>
              <a:rPr lang="ar-MA" sz="3200" b="1" dirty="0">
                <a:solidFill>
                  <a:schemeClr val="bg1"/>
                </a:solidFill>
                <a:effectLst>
                  <a:outerShdw blurRad="38100" dist="38100" dir="2700000" algn="tl">
                    <a:srgbClr val="000000">
                      <a:alpha val="43137"/>
                    </a:srgbClr>
                  </a:outerShdw>
                </a:effectLst>
              </a:rPr>
              <a:t>الكريم بن ثابت.</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نوعية </a:t>
            </a:r>
            <a:r>
              <a:rPr lang="ar-MA" sz="3200" b="1" u="sng" dirty="0">
                <a:solidFill>
                  <a:srgbClr val="00B05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نص مقالي.</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بداية </a:t>
            </a:r>
            <a:r>
              <a:rPr lang="ar-MA" sz="3200" b="1" u="sng" dirty="0">
                <a:solidFill>
                  <a:srgbClr val="00B050"/>
                </a:solidFill>
                <a:effectLst>
                  <a:outerShdw blurRad="38100" dist="38100" dir="2700000" algn="tl">
                    <a:srgbClr val="000000">
                      <a:alpha val="43137"/>
                    </a:srgbClr>
                  </a:outerShdw>
                </a:effectLst>
              </a:rPr>
              <a:t>النص </a:t>
            </a:r>
            <a:r>
              <a:rPr lang="ar-MA" sz="3200" b="1" u="sng" dirty="0" smtClean="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تقدم معادلة مفادها أن قيمة و درجة رقي الأمة تقاس بعدد مواطنيها </a:t>
            </a:r>
            <a:r>
              <a:rPr lang="ar-MA" sz="3200" b="1" dirty="0" smtClean="0">
                <a:solidFill>
                  <a:schemeClr val="bg1"/>
                </a:solidFill>
                <a:effectLst>
                  <a:outerShdw blurRad="38100" dist="38100" dir="2700000" algn="tl">
                    <a:srgbClr val="000000">
                      <a:alpha val="43137"/>
                    </a:srgbClr>
                  </a:outerShdw>
                </a:effectLst>
              </a:rPr>
              <a:t>الصالحين.</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3200" b="1" u="sng" dirty="0" smtClean="0">
                <a:solidFill>
                  <a:srgbClr val="00B050"/>
                </a:solidFill>
                <a:effectLst>
                  <a:outerShdw blurRad="38100" dist="38100" dir="2700000" algn="tl">
                    <a:srgbClr val="000000">
                      <a:alpha val="43137"/>
                    </a:srgbClr>
                  </a:outerShdw>
                </a:effectLst>
              </a:rPr>
              <a:t>ملاحظة </a:t>
            </a:r>
            <a:r>
              <a:rPr lang="ar-MA" sz="3200" b="1" u="sng" dirty="0">
                <a:solidFill>
                  <a:srgbClr val="00B05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يتركب العنوان من كلمتين، تكونان فيما بينهما مركبا وصفيا.</a:t>
            </a:r>
            <a:endParaRPr lang="ar-MA" sz="3200" b="1" dirty="0" smtClean="0">
              <a:solidFill>
                <a:schemeClr val="bg1"/>
              </a:solidFill>
              <a:effectLst>
                <a:outerShdw blurRad="38100" dist="38100" dir="2700000" algn="tl">
                  <a:srgbClr val="000000">
                    <a:alpha val="43137"/>
                  </a:srgbClr>
                </a:outerShdw>
              </a:effectLst>
            </a:endParaRPr>
          </a:p>
          <a:p>
            <a:pPr marL="342900" indent="-342900" algn="r" rtl="1">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يدل العنوان على أن المواطن يتصف بالصلاح والاستقامة، فبقدر ما يتمتع بحقوق فهو ملزم بمسؤوليات وواجبات تجاه وطنه.</a:t>
            </a:r>
            <a:endParaRPr lang="ar-MA" sz="3200" b="1" dirty="0" smtClean="0">
              <a:solidFill>
                <a:schemeClr val="bg1"/>
              </a:solidFill>
              <a:effectLst>
                <a:outerShdw blurRad="38100" dist="38100" dir="2700000" algn="tl">
                  <a:srgbClr val="000000">
                    <a:alpha val="43137"/>
                  </a:srgbClr>
                </a:outerShdw>
              </a:effectLst>
            </a:endParaRPr>
          </a:p>
          <a:p>
            <a:pPr algn="r" rtl="1"/>
            <a:r>
              <a:rPr lang="ar-MA" sz="3200" b="1" dirty="0" smtClean="0">
                <a:solidFill>
                  <a:srgbClr val="00B050"/>
                </a:solidFill>
                <a:effectLst>
                  <a:outerShdw blurRad="38100" dist="38100" dir="2700000" algn="tl">
                    <a:srgbClr val="000000">
                      <a:alpha val="43137"/>
                    </a:srgbClr>
                  </a:outerShdw>
                </a:effectLst>
              </a:rPr>
              <a:t>5.  </a:t>
            </a:r>
            <a:r>
              <a:rPr lang="ar-MA" sz="3200" b="1" u="sng" dirty="0" smtClean="0">
                <a:solidFill>
                  <a:srgbClr val="00B050"/>
                </a:solidFill>
                <a:effectLst>
                  <a:outerShdw blurRad="38100" dist="38100" dir="2700000" algn="tl">
                    <a:srgbClr val="000000">
                      <a:alpha val="43137"/>
                    </a:srgbClr>
                  </a:outerShdw>
                </a:effectLst>
              </a:rPr>
              <a:t>الفرضية</a:t>
            </a:r>
            <a:r>
              <a:rPr lang="ar-MA" sz="3200" b="1" u="sng" dirty="0">
                <a:solidFill>
                  <a:srgbClr val="00B050"/>
                </a:solidFill>
                <a:effectLst>
                  <a:outerShdw blurRad="38100" dist="38100" dir="2700000" algn="tl">
                    <a:srgbClr val="000000">
                      <a:alpha val="43137"/>
                    </a:srgbClr>
                  </a:outerShdw>
                </a:effectLst>
              </a:rPr>
              <a:t>:</a:t>
            </a:r>
            <a:r>
              <a:rPr lang="ar-MA" sz="3200" b="1" dirty="0">
                <a:solidFill>
                  <a:srgbClr val="00B05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أنشطة الملاحظة يفترض أن النص قد يتناول موضوع ارتباط رقي الأمم بعدد مواطنيها الصالحين.</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797083" y="351692"/>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2797943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5083" y="717452"/>
            <a:ext cx="11760591"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Wingdings" panose="05000000000000000000" pitchFamily="2" charset="2"/>
              <a:buChar char="ü"/>
            </a:pPr>
            <a:r>
              <a:rPr lang="ar-MA" sz="3200" b="1" dirty="0">
                <a:solidFill>
                  <a:schemeClr val="bg1"/>
                </a:solidFill>
                <a:effectLst>
                  <a:outerShdw blurRad="38100" dist="38100" dir="2700000" algn="tl">
                    <a:srgbClr val="000000">
                      <a:alpha val="43137"/>
                    </a:srgbClr>
                  </a:outerShdw>
                </a:effectLst>
              </a:rPr>
              <a:t>بم تقاس درجة رقي الأمم</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لماذا يعد المواطنون الصالحون ركائز ازدهار الوطن؟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ماذا </a:t>
            </a:r>
            <a:r>
              <a:rPr lang="ar-MA" sz="3200" b="1" dirty="0">
                <a:solidFill>
                  <a:schemeClr val="bg1"/>
                </a:solidFill>
                <a:effectLst>
                  <a:outerShdw blurRad="38100" dist="38100" dir="2700000" algn="tl">
                    <a:srgbClr val="000000">
                      <a:alpha val="43137"/>
                    </a:srgbClr>
                  </a:outerShdw>
                </a:effectLst>
              </a:rPr>
              <a:t>ينتج عن كثرة عدد المواطنين الصالحين في بلد من البلدان؟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مفهوم المواطن الصالح لدى العامة؟ </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متى </a:t>
            </a:r>
            <a:r>
              <a:rPr lang="ar-MA" sz="3200" b="1" dirty="0">
                <a:solidFill>
                  <a:schemeClr val="bg1"/>
                </a:solidFill>
                <a:effectLst>
                  <a:outerShdw blurRad="38100" dist="38100" dir="2700000" algn="tl">
                    <a:srgbClr val="000000">
                      <a:alpha val="43137"/>
                    </a:srgbClr>
                  </a:outerShdw>
                </a:effectLst>
              </a:rPr>
              <a:t>يكون العابد مواطنا صالحا؟ .</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1203228609"/>
              </p:ext>
            </p:extLst>
          </p:nvPr>
        </p:nvGraphicFramePr>
        <p:xfrm>
          <a:off x="323557" y="2208629"/>
          <a:ext cx="11690251" cy="2103120"/>
        </p:xfrm>
        <a:graphic>
          <a:graphicData uri="http://schemas.openxmlformats.org/drawingml/2006/table">
            <a:tbl>
              <a:tblPr rtl="1" firstRow="1" firstCol="1" bandRow="1"/>
              <a:tblGrid>
                <a:gridCol w="2075432">
                  <a:extLst>
                    <a:ext uri="{9D8B030D-6E8A-4147-A177-3AD203B41FA5}">
                      <a16:colId xmlns:a16="http://schemas.microsoft.com/office/drawing/2014/main" val="815453222"/>
                    </a:ext>
                  </a:extLst>
                </a:gridCol>
                <a:gridCol w="9614819">
                  <a:extLst>
                    <a:ext uri="{9D8B030D-6E8A-4147-A177-3AD203B41FA5}">
                      <a16:colId xmlns:a16="http://schemas.microsoft.com/office/drawing/2014/main" val="3677224981"/>
                    </a:ext>
                  </a:extLst>
                </a:gridCol>
              </a:tblGrid>
              <a:tr h="375585">
                <a:tc>
                  <a:txBody>
                    <a:bodyPr/>
                    <a:lstStyle/>
                    <a:p>
                      <a:pPr algn="ctr" rtl="1">
                        <a:lnSpc>
                          <a:spcPct val="115000"/>
                        </a:lnSpc>
                        <a:spcAft>
                          <a:spcPts val="0"/>
                        </a:spcAft>
                      </a:pPr>
                      <a:r>
                        <a:rPr lang="ar-EG" sz="4000" b="1" dirty="0">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المقدمة</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235715766"/>
                  </a:ext>
                </a:extLst>
              </a:tr>
              <a:tr h="485733">
                <a:tc>
                  <a:txBody>
                    <a:bodyPr/>
                    <a:lstStyle/>
                    <a:p>
                      <a:pPr algn="ctr" rtl="1">
                        <a:lnSpc>
                          <a:spcPct val="115000"/>
                        </a:lnSpc>
                        <a:spcAft>
                          <a:spcPts val="0"/>
                        </a:spcAft>
                      </a:pPr>
                      <a:r>
                        <a:rPr lang="ar-EG" sz="4000" b="1">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التفسير</a:t>
                      </a:r>
                      <a:endParaRPr lang="en-US" sz="40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endParaRPr lang="ar-MA"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186952551"/>
                  </a:ext>
                </a:extLst>
              </a:tr>
              <a:tr h="546224">
                <a:tc>
                  <a:txBody>
                    <a:bodyPr/>
                    <a:lstStyle/>
                    <a:p>
                      <a:pPr algn="ctr" rtl="1">
                        <a:lnSpc>
                          <a:spcPct val="115000"/>
                        </a:lnSpc>
                        <a:spcAft>
                          <a:spcPts val="0"/>
                        </a:spcAft>
                      </a:pPr>
                      <a:r>
                        <a:rPr lang="ar-EG" sz="4000" b="1" dirty="0">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الخلاصة</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endParaRPr lang="ar-MA"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016463705"/>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5" name="TextBox 4"/>
          <p:cNvSpPr txBox="1"/>
          <p:nvPr/>
        </p:nvSpPr>
        <p:spPr>
          <a:xfrm>
            <a:off x="9186203" y="1364566"/>
            <a:ext cx="2729131" cy="646331"/>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buFont typeface="Wingdings" panose="05000000000000000000" pitchFamily="2" charset="2"/>
              <a:buChar char="Ø"/>
            </a:pPr>
            <a:r>
              <a:rPr lang="ar-MA" sz="3600" b="1" u="sng" dirty="0" smtClean="0">
                <a:solidFill>
                  <a:schemeClr val="bg1"/>
                </a:solidFill>
                <a:effectLst>
                  <a:outerShdw blurRad="38100" dist="38100" dir="2700000" algn="tl">
                    <a:srgbClr val="000000">
                      <a:alpha val="43137"/>
                    </a:srgbClr>
                  </a:outerShdw>
                </a:effectLst>
              </a:rPr>
              <a:t>بنية النص:</a:t>
            </a:r>
          </a:p>
        </p:txBody>
      </p:sp>
      <p:graphicFrame>
        <p:nvGraphicFramePr>
          <p:cNvPr id="3" name="Table 2"/>
          <p:cNvGraphicFramePr>
            <a:graphicFrameLocks noGrp="1"/>
          </p:cNvGraphicFramePr>
          <p:nvPr>
            <p:extLst>
              <p:ext uri="{D42A27DB-BD31-4B8C-83A1-F6EECF244321}">
                <p14:modId xmlns:p14="http://schemas.microsoft.com/office/powerpoint/2010/main" val="3173850355"/>
              </p:ext>
            </p:extLst>
          </p:nvPr>
        </p:nvGraphicFramePr>
        <p:xfrm>
          <a:off x="323557" y="2208629"/>
          <a:ext cx="11690251" cy="2499360"/>
        </p:xfrm>
        <a:graphic>
          <a:graphicData uri="http://schemas.openxmlformats.org/drawingml/2006/table">
            <a:tbl>
              <a:tblPr rtl="1" firstRow="1" firstCol="1" bandRow="1"/>
              <a:tblGrid>
                <a:gridCol w="2075432">
                  <a:extLst>
                    <a:ext uri="{9D8B030D-6E8A-4147-A177-3AD203B41FA5}">
                      <a16:colId xmlns:a16="http://schemas.microsoft.com/office/drawing/2014/main" val="815453222"/>
                    </a:ext>
                  </a:extLst>
                </a:gridCol>
                <a:gridCol w="9614819">
                  <a:extLst>
                    <a:ext uri="{9D8B030D-6E8A-4147-A177-3AD203B41FA5}">
                      <a16:colId xmlns:a16="http://schemas.microsoft.com/office/drawing/2014/main" val="3677224981"/>
                    </a:ext>
                  </a:extLst>
                </a:gridCol>
              </a:tblGrid>
              <a:tr h="375585">
                <a:tc>
                  <a:txBody>
                    <a:bodyPr/>
                    <a:lstStyle/>
                    <a:p>
                      <a:pPr algn="ctr" rtl="1">
                        <a:lnSpc>
                          <a:spcPct val="115000"/>
                        </a:lnSpc>
                        <a:spcAft>
                          <a:spcPts val="0"/>
                        </a:spcAft>
                      </a:pPr>
                      <a:r>
                        <a:rPr lang="ar-EG" sz="4000" b="1">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المقدمة</a:t>
                      </a:r>
                      <a:endParaRPr lang="en-US" sz="40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a:t>
                      </a:r>
                      <a:r>
                        <a:rPr lang="ar-SA" sz="3600" b="1" dirty="0" smtClean="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علاقة رقي الأمة وازدهارها بعدد مواطنيها الصالحين.</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235715766"/>
                  </a:ext>
                </a:extLst>
              </a:tr>
              <a:tr h="485733">
                <a:tc>
                  <a:txBody>
                    <a:bodyPr/>
                    <a:lstStyle/>
                    <a:p>
                      <a:pPr algn="ctr" rtl="1">
                        <a:lnSpc>
                          <a:spcPct val="115000"/>
                        </a:lnSpc>
                        <a:spcAft>
                          <a:spcPts val="0"/>
                        </a:spcAft>
                      </a:pPr>
                      <a:r>
                        <a:rPr lang="ar-EG" sz="4000" b="1">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التفسير</a:t>
                      </a:r>
                      <a:endParaRPr lang="en-US" sz="40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a:t>
                      </a:r>
                      <a:r>
                        <a:rPr lang="ar-SA" sz="3600" b="1" dirty="0" smtClean="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التحذير من الفهم الخاطئ لمفهوم المواطن الصالح.</a:t>
                      </a:r>
                    </a:p>
                    <a:p>
                      <a:pPr algn="justLow" rtl="1">
                        <a:spcAft>
                          <a:spcPts val="0"/>
                        </a:spcAft>
                      </a:pPr>
                      <a:r>
                        <a:rPr lang="ar-SA" sz="3600" b="1" dirty="0" smtClean="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المعنى الحقيقي للمواطن الصالح و شروط أهليته.</a:t>
                      </a:r>
                      <a:endPar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186952551"/>
                  </a:ext>
                </a:extLst>
              </a:tr>
              <a:tr h="546224">
                <a:tc>
                  <a:txBody>
                    <a:bodyPr/>
                    <a:lstStyle/>
                    <a:p>
                      <a:pPr algn="ctr" rtl="1">
                        <a:lnSpc>
                          <a:spcPct val="115000"/>
                        </a:lnSpc>
                        <a:spcAft>
                          <a:spcPts val="0"/>
                        </a:spcAft>
                      </a:pPr>
                      <a:r>
                        <a:rPr lang="ar-EG" sz="4000" b="1" dirty="0">
                          <a:solidFill>
                            <a:schemeClr val="bg1"/>
                          </a:solidFill>
                          <a:effectLst/>
                          <a:latin typeface="Calibri" panose="020F0502020204030204" pitchFamily="34" charset="0"/>
                          <a:ea typeface="Calibri" panose="020F0502020204030204" pitchFamily="34" charset="0"/>
                          <a:cs typeface="Traditional Arabic" panose="02020603050405020304" pitchFamily="18" charset="-78"/>
                        </a:rPr>
                        <a:t>الخلاصة</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40000"/>
                        <a:lumOff val="60000"/>
                      </a:schemeClr>
                    </a:solidFill>
                  </a:tcPr>
                </a:tc>
                <a:tc>
                  <a:txBody>
                    <a:bodyPr/>
                    <a:lstStyle/>
                    <a:p>
                      <a:pPr algn="justLow" rtl="1">
                        <a:spcAft>
                          <a:spcPts val="0"/>
                        </a:spcAft>
                      </a:pPr>
                      <a:r>
                        <a:rPr lang="ar-SA" sz="3600" b="1" dirty="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 </a:t>
                      </a:r>
                      <a:r>
                        <a:rPr lang="ar-SA" sz="3600" b="1" dirty="0" smtClean="0">
                          <a:solidFill>
                            <a:schemeClr val="bg1"/>
                          </a:solidFill>
                          <a:effectLst/>
                          <a:latin typeface="Calibri" panose="020F0502020204030204" pitchFamily="34" charset="0"/>
                          <a:ea typeface="Calibri" panose="020F0502020204030204" pitchFamily="34" charset="0"/>
                          <a:cs typeface="Arabic Transparent" panose="020B0604020202020204" pitchFamily="34" charset="0"/>
                        </a:rPr>
                        <a:t>التحذير من هلاك الأمة بتفشي الدجل والكذب.</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4016463705"/>
                  </a:ext>
                </a:extLst>
              </a:tr>
            </a:tbl>
          </a:graphicData>
        </a:graphic>
      </p:graphicFrame>
    </p:spTree>
    <p:extLst>
      <p:ext uri="{BB962C8B-B14F-4D97-AF65-F5344CB8AC3E}">
        <p14:creationId xmlns:p14="http://schemas.microsoft.com/office/powerpoint/2010/main" val="8218229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89312"/>
            <a:ext cx="12192000"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463710869"/>
              </p:ext>
            </p:extLst>
          </p:nvPr>
        </p:nvGraphicFramePr>
        <p:xfrm>
          <a:off x="147715" y="1316573"/>
          <a:ext cx="11957538" cy="4106330"/>
        </p:xfrm>
        <a:graphic>
          <a:graphicData uri="http://schemas.openxmlformats.org/drawingml/2006/table">
            <a:tbl>
              <a:tblPr rtl="1" firstRow="1" firstCol="1" bandRow="1"/>
              <a:tblGrid>
                <a:gridCol w="5283230">
                  <a:extLst>
                    <a:ext uri="{9D8B030D-6E8A-4147-A177-3AD203B41FA5}">
                      <a16:colId xmlns:a16="http://schemas.microsoft.com/office/drawing/2014/main" val="3264709692"/>
                    </a:ext>
                  </a:extLst>
                </a:gridCol>
                <a:gridCol w="6674308">
                  <a:extLst>
                    <a:ext uri="{9D8B030D-6E8A-4147-A177-3AD203B41FA5}">
                      <a16:colId xmlns:a16="http://schemas.microsoft.com/office/drawing/2014/main" val="1082268398"/>
                    </a:ext>
                  </a:extLst>
                </a:gridCol>
              </a:tblGrid>
              <a:tr h="525855">
                <a:tc>
                  <a:txBody>
                    <a:bodyPr/>
                    <a:lstStyle/>
                    <a:p>
                      <a:pPr algn="ctr" rtl="1">
                        <a:lnSpc>
                          <a:spcPct val="115000"/>
                        </a:lnSpc>
                        <a:spcAft>
                          <a:spcPts val="0"/>
                        </a:spcAft>
                      </a:pPr>
                      <a:r>
                        <a:rPr lang="ar-SA" sz="3200" b="1">
                          <a:solidFill>
                            <a:srgbClr val="000000"/>
                          </a:solidFill>
                          <a:effectLst/>
                          <a:latin typeface="Calibri" panose="020F0502020204030204" pitchFamily="34" charset="0"/>
                          <a:ea typeface="Times New Roman" panose="02020603050405020304" pitchFamily="18" charset="0"/>
                          <a:cs typeface="+mn-cs"/>
                        </a:rPr>
                        <a:t>المواطن الصالح</a:t>
                      </a:r>
                      <a:endParaRPr lang="en-US" sz="320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200" b="1" dirty="0">
                          <a:solidFill>
                            <a:srgbClr val="000000"/>
                          </a:solidFill>
                          <a:effectLst/>
                          <a:latin typeface="Calibri" panose="020F0502020204030204" pitchFamily="34" charset="0"/>
                          <a:ea typeface="Times New Roman" panose="02020603050405020304" pitchFamily="18" charset="0"/>
                          <a:cs typeface="+mn-cs"/>
                        </a:rPr>
                        <a:t>المواطن </a:t>
                      </a:r>
                      <a:r>
                        <a:rPr lang="ar-MA" sz="3200" b="1" dirty="0" smtClean="0">
                          <a:solidFill>
                            <a:srgbClr val="000000"/>
                          </a:solidFill>
                          <a:effectLst/>
                          <a:latin typeface="Calibri" panose="020F0502020204030204" pitchFamily="34" charset="0"/>
                          <a:ea typeface="Times New Roman" panose="02020603050405020304" pitchFamily="18" charset="0"/>
                          <a:cs typeface="+mn-cs"/>
                        </a:rPr>
                        <a:t>الفاسد</a:t>
                      </a: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3545498">
                <a:tc>
                  <a:txBody>
                    <a:bodyPr/>
                    <a:lstStyle/>
                    <a:p>
                      <a:pPr algn="justLow" rtl="1">
                        <a:lnSpc>
                          <a:spcPct val="115000"/>
                        </a:lnSpc>
                        <a:spcAft>
                          <a:spcPts val="0"/>
                        </a:spcAft>
                      </a:pP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75852740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5626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ثالثا</a:t>
            </a:r>
            <a:r>
              <a:rPr lang="ar-MA" sz="3200" b="1" dirty="0">
                <a:solidFill>
                  <a:srgbClr val="FF0000"/>
                </a:solidFill>
              </a:rPr>
              <a:t>: تحليل النص</a:t>
            </a:r>
          </a:p>
        </p:txBody>
      </p:sp>
      <p:sp>
        <p:nvSpPr>
          <p:cNvPr id="5" name="TextBox 4"/>
          <p:cNvSpPr txBox="1"/>
          <p:nvPr/>
        </p:nvSpPr>
        <p:spPr>
          <a:xfrm>
            <a:off x="0" y="689312"/>
            <a:ext cx="12192000" cy="6186309"/>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dirty="0" smtClean="0">
                <a:solidFill>
                  <a:srgbClr val="FF0000"/>
                </a:solidFill>
                <a:effectLst>
                  <a:outerShdw blurRad="38100" dist="38100" dir="2700000" algn="tl">
                    <a:srgbClr val="000000">
                      <a:alpha val="43137"/>
                    </a:srgbClr>
                  </a:outerShdw>
                </a:effectLst>
              </a:rPr>
              <a:t>الحقول الدلالية:</a:t>
            </a:r>
          </a:p>
          <a:p>
            <a:pPr marL="514350" indent="-514350" algn="r" rtl="1">
              <a:buAutoNum type="arabicPeriod"/>
            </a:pPr>
            <a:endParaRPr lang="ar-MA" sz="3600" b="1"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ينسجم </a:t>
            </a:r>
            <a:r>
              <a:rPr lang="ar-MA" sz="3600" b="1" dirty="0">
                <a:solidFill>
                  <a:schemeClr val="bg1"/>
                </a:solidFill>
                <a:effectLst>
                  <a:outerShdw blurRad="38100" dist="38100" dir="2700000" algn="tl">
                    <a:srgbClr val="000000">
                      <a:alpha val="43137"/>
                    </a:srgbClr>
                  </a:outerShdw>
                </a:effectLst>
              </a:rPr>
              <a:t>هذا الحضور مع تأكيد الكاتب على ضرورة تغليب مبدأ الإنسانية عن التعصب للوطن والدين والجنس</a:t>
            </a:r>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672169206"/>
              </p:ext>
            </p:extLst>
          </p:nvPr>
        </p:nvGraphicFramePr>
        <p:xfrm>
          <a:off x="147715" y="1316573"/>
          <a:ext cx="11957538" cy="4106330"/>
        </p:xfrm>
        <a:graphic>
          <a:graphicData uri="http://schemas.openxmlformats.org/drawingml/2006/table">
            <a:tbl>
              <a:tblPr rtl="1" firstRow="1" firstCol="1" bandRow="1"/>
              <a:tblGrid>
                <a:gridCol w="5283230">
                  <a:extLst>
                    <a:ext uri="{9D8B030D-6E8A-4147-A177-3AD203B41FA5}">
                      <a16:colId xmlns:a16="http://schemas.microsoft.com/office/drawing/2014/main" val="3264709692"/>
                    </a:ext>
                  </a:extLst>
                </a:gridCol>
                <a:gridCol w="6674308">
                  <a:extLst>
                    <a:ext uri="{9D8B030D-6E8A-4147-A177-3AD203B41FA5}">
                      <a16:colId xmlns:a16="http://schemas.microsoft.com/office/drawing/2014/main" val="1082268398"/>
                    </a:ext>
                  </a:extLst>
                </a:gridCol>
              </a:tblGrid>
              <a:tr h="525855">
                <a:tc>
                  <a:txBody>
                    <a:bodyPr/>
                    <a:lstStyle/>
                    <a:p>
                      <a:pPr algn="ctr" rtl="1">
                        <a:lnSpc>
                          <a:spcPct val="115000"/>
                        </a:lnSpc>
                        <a:spcAft>
                          <a:spcPts val="0"/>
                        </a:spcAft>
                      </a:pPr>
                      <a:r>
                        <a:rPr lang="ar-SA" sz="3200" b="1">
                          <a:solidFill>
                            <a:srgbClr val="000000"/>
                          </a:solidFill>
                          <a:effectLst/>
                          <a:latin typeface="Calibri" panose="020F0502020204030204" pitchFamily="34" charset="0"/>
                          <a:ea typeface="Times New Roman" panose="02020603050405020304" pitchFamily="18" charset="0"/>
                          <a:cs typeface="+mn-cs"/>
                        </a:rPr>
                        <a:t>المواطن الصالح</a:t>
                      </a:r>
                      <a:endParaRPr lang="en-US" sz="320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ctr" rtl="1">
                        <a:lnSpc>
                          <a:spcPct val="115000"/>
                        </a:lnSpc>
                        <a:spcAft>
                          <a:spcPts val="0"/>
                        </a:spcAft>
                      </a:pPr>
                      <a:r>
                        <a:rPr lang="ar-SA" sz="3200" b="1" dirty="0">
                          <a:solidFill>
                            <a:srgbClr val="000000"/>
                          </a:solidFill>
                          <a:effectLst/>
                          <a:latin typeface="Calibri" panose="020F0502020204030204" pitchFamily="34" charset="0"/>
                          <a:ea typeface="Times New Roman" panose="02020603050405020304" pitchFamily="18" charset="0"/>
                          <a:cs typeface="+mn-cs"/>
                        </a:rPr>
                        <a:t>المواطن </a:t>
                      </a:r>
                      <a:r>
                        <a:rPr lang="ar-MA" sz="3200" b="1" dirty="0" smtClean="0">
                          <a:solidFill>
                            <a:srgbClr val="000000"/>
                          </a:solidFill>
                          <a:effectLst/>
                          <a:latin typeface="Calibri" panose="020F0502020204030204" pitchFamily="34" charset="0"/>
                          <a:ea typeface="Times New Roman" panose="02020603050405020304" pitchFamily="18" charset="0"/>
                          <a:cs typeface="+mn-cs"/>
                        </a:rPr>
                        <a:t>الفاسد</a:t>
                      </a: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3423760140"/>
                  </a:ext>
                </a:extLst>
              </a:tr>
              <a:tr h="3545498">
                <a:tc>
                  <a:txBody>
                    <a:bodyPr/>
                    <a:lstStyle/>
                    <a:p>
                      <a:pPr algn="justLow" rtl="1">
                        <a:lnSpc>
                          <a:spcPct val="115000"/>
                        </a:lnSpc>
                        <a:spcAft>
                          <a:spcPts val="0"/>
                        </a:spcAft>
                      </a:pPr>
                      <a:r>
                        <a:rPr lang="ar-SA" sz="3200" b="1" dirty="0">
                          <a:solidFill>
                            <a:srgbClr val="000000"/>
                          </a:solidFill>
                          <a:effectLst/>
                          <a:latin typeface="Calibri" panose="020F0502020204030204" pitchFamily="34" charset="0"/>
                          <a:ea typeface="Times New Roman" panose="02020603050405020304" pitchFamily="18" charset="0"/>
                          <a:cs typeface="+mn-cs"/>
                        </a:rPr>
                        <a:t>أعمدة الأمة - يخدم مصالح الناس - يفضلها على مصالحه - ينظر إلى مصلحة الأكثرية قبل أن ينظر إلى مصلحة الأقلية - يعتبر ذاته و مصالح ذاته لا يجب الاهتمام بها قبل اعتبار مصلحة الأمة </a:t>
                      </a:r>
                      <a:r>
                        <a:rPr lang="ar-MA" sz="3200" b="1" dirty="0" smtClean="0">
                          <a:solidFill>
                            <a:srgbClr val="000000"/>
                          </a:solidFill>
                          <a:effectLst/>
                          <a:latin typeface="Calibri" panose="020F0502020204030204" pitchFamily="34" charset="0"/>
                          <a:ea typeface="Times New Roman" panose="02020603050405020304" pitchFamily="18" charset="0"/>
                          <a:cs typeface="+mn-cs"/>
                        </a:rPr>
                        <a:t>..........</a:t>
                      </a: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tc>
                  <a:txBody>
                    <a:bodyPr/>
                    <a:lstStyle/>
                    <a:p>
                      <a:pPr algn="justLow" rtl="1">
                        <a:lnSpc>
                          <a:spcPct val="115000"/>
                        </a:lnSpc>
                        <a:spcAft>
                          <a:spcPts val="0"/>
                        </a:spcAft>
                      </a:pPr>
                      <a:r>
                        <a:rPr lang="ar-SA" sz="3200" b="1" dirty="0">
                          <a:solidFill>
                            <a:srgbClr val="000000"/>
                          </a:solidFill>
                          <a:effectLst/>
                          <a:latin typeface="Calibri" panose="020F0502020204030204" pitchFamily="34" charset="0"/>
                          <a:ea typeface="Times New Roman" panose="02020603050405020304" pitchFamily="18" charset="0"/>
                          <a:cs typeface="+mn-cs"/>
                        </a:rPr>
                        <a:t>يقتصر على شؤون نفسه - لا يهتم بشؤون الآخرين - لا يضر ولا ينفع أحدا - يستأسد - يستنسر إن خلا له الميدان - يرمي دموع التماسيح- تاجر تستغرقه تجارته - فلاح لا يهتم إلا بأرضه و زرعه -  عالم لا يهتم إلا بنفسه - نسي الأمر بالمعروف </a:t>
                      </a:r>
                      <a:r>
                        <a:rPr lang="ar-MA" sz="3200" b="1" dirty="0" smtClean="0">
                          <a:solidFill>
                            <a:srgbClr val="000000"/>
                          </a:solidFill>
                          <a:effectLst/>
                          <a:latin typeface="Calibri" panose="020F0502020204030204" pitchFamily="34" charset="0"/>
                          <a:ea typeface="Times New Roman" panose="02020603050405020304" pitchFamily="18" charset="0"/>
                          <a:cs typeface="+mn-cs"/>
                        </a:rPr>
                        <a:t>.....</a:t>
                      </a:r>
                      <a:endParaRPr lang="en-US" sz="3200" dirty="0">
                        <a:effectLst/>
                        <a:latin typeface="Calibri" panose="020F0502020204030204" pitchFamily="34" charset="0"/>
                        <a:ea typeface="Calibri" panose="020F0502020204030204" pitchFamily="34" charset="0"/>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85000"/>
                      </a:schemeClr>
                    </a:solidFill>
                  </a:tcPr>
                </a:tc>
                <a:extLst>
                  <a:ext uri="{0D108BD9-81ED-4DB2-BD59-A6C34878D82A}">
                    <a16:rowId xmlns:a16="http://schemas.microsoft.com/office/drawing/2014/main" val="2540369027"/>
                  </a:ext>
                </a:extLst>
              </a:tr>
            </a:tbl>
          </a:graphicData>
        </a:graphic>
      </p:graphicFrame>
    </p:spTree>
    <p:extLst>
      <p:ext uri="{BB962C8B-B14F-4D97-AF65-F5344CB8AC3E}">
        <p14:creationId xmlns:p14="http://schemas.microsoft.com/office/powerpoint/2010/main" val="187886559"/>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517</TotalTime>
  <Words>689</Words>
  <Application>Microsoft Office PowerPoint</Application>
  <PresentationFormat>Widescreen</PresentationFormat>
  <Paragraphs>90</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Arabic Transparent</vt:lpstr>
      <vt:lpstr>Arial</vt:lpstr>
      <vt:lpstr>Calibri</vt:lpstr>
      <vt:lpstr>Century Gothic</vt:lpstr>
      <vt:lpstr>Times New Roman</vt:lpstr>
      <vt:lpstr>Traditional Arabic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44</cp:revision>
  <dcterms:created xsi:type="dcterms:W3CDTF">2022-09-26T12:22:46Z</dcterms:created>
  <dcterms:modified xsi:type="dcterms:W3CDTF">2022-11-11T16:47:58Z</dcterms:modified>
</cp:coreProperties>
</file>