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2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05-03-1444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‹N°›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456352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05-03-1444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‹N°›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8232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05-03-1444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‹N°›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6003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05-03-1444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‹N°›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43117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05-03-1444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‹N°›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7266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05-03-1444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‹N°›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418574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05-03-1444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‹N°›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464781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05-03-1444</a:t>
            </a:fld>
            <a:endParaRPr lang="ar-M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‹N°›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756602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05-03-1444</a:t>
            </a:fld>
            <a:endParaRPr lang="ar-M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‹N°›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71963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05-03-1444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‹N°›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250444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05-03-1444</a:t>
            </a:fld>
            <a:endParaRPr lang="ar-MA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‹N°›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6767711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05-03-1444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227EE234-2FB0-41D5-A75F-C7DB9A81B17A}" type="slidenum">
              <a:rPr lang="ar-MA" smtClean="0"/>
              <a:t>‹N°›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804605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r" defTabSz="914400" rtl="1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49305" y="1491175"/>
            <a:ext cx="7737231" cy="923330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المـــــــــــــــكـون : الدرس </a:t>
            </a:r>
            <a:r>
              <a:rPr lang="ar-MA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اللغوي</a:t>
            </a:r>
            <a:endParaRPr lang="ar-MA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29994" y="3106615"/>
            <a:ext cx="10241279" cy="923330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الموضوع </a:t>
            </a:r>
            <a:r>
              <a:rPr lang="ar-M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الميزان الصرفي والمجرد والمزيد</a:t>
            </a:r>
          </a:p>
        </p:txBody>
      </p:sp>
    </p:spTree>
    <p:extLst>
      <p:ext uri="{BB962C8B-B14F-4D97-AF65-F5344CB8AC3E}">
        <p14:creationId xmlns:p14="http://schemas.microsoft.com/office/powerpoint/2010/main" val="2987819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86661" y="126609"/>
            <a:ext cx="3727939" cy="923330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5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تقويم تشخيصي</a:t>
            </a:r>
            <a:endParaRPr lang="ar-MA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8470" y="1173194"/>
            <a:ext cx="11704319" cy="5499582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685800" indent="-685800" algn="r" rt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ar-MA" sz="4800" b="1" dirty="0"/>
              <a:t>عرّف المجرد والمزيد، ومثّل لكل منهما</a:t>
            </a:r>
            <a:r>
              <a:rPr lang="ar-MA" sz="4800" b="1" dirty="0" smtClean="0"/>
              <a:t>.</a:t>
            </a:r>
          </a:p>
          <a:p>
            <a:pPr marL="685800" indent="-685800" algn="r" rt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ar-MA" sz="4800" b="1" dirty="0"/>
              <a:t>حدد حروف الزيادة في الأفعال الآتية: نظّم – اعترف – تساءل – استعمل – تقدّم – انهزم</a:t>
            </a:r>
            <a:r>
              <a:rPr lang="ar-MA" sz="4800" b="1" dirty="0" smtClean="0"/>
              <a:t>.</a:t>
            </a:r>
          </a:p>
          <a:p>
            <a:pPr marL="685800" indent="-685800" algn="r" rt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ar-MA" sz="4800" b="1" dirty="0"/>
              <a:t>اذكر وزن الأفعال: تفرّج – استقبل – اندرس – تعاون – صرّف - عاد</a:t>
            </a:r>
          </a:p>
        </p:txBody>
      </p:sp>
    </p:spTree>
    <p:extLst>
      <p:ext uri="{BB962C8B-B14F-4D97-AF65-F5344CB8AC3E}">
        <p14:creationId xmlns:p14="http://schemas.microsoft.com/office/powerpoint/2010/main" val="1521574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86661" y="126609"/>
            <a:ext cx="3727939" cy="523220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أولا: الملاحظة</a:t>
            </a:r>
            <a:endParaRPr lang="ar-MA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8067978"/>
              </p:ext>
            </p:extLst>
          </p:nvPr>
        </p:nvGraphicFramePr>
        <p:xfrm>
          <a:off x="341139" y="688462"/>
          <a:ext cx="11218982" cy="5974080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048280">
                  <a:extLst>
                    <a:ext uri="{9D8B030D-6E8A-4147-A177-3AD203B41FA5}">
                      <a16:colId xmlns:a16="http://schemas.microsoft.com/office/drawing/2014/main" val="1930873040"/>
                    </a:ext>
                  </a:extLst>
                </a:gridCol>
                <a:gridCol w="1221967">
                  <a:extLst>
                    <a:ext uri="{9D8B030D-6E8A-4147-A177-3AD203B41FA5}">
                      <a16:colId xmlns:a16="http://schemas.microsoft.com/office/drawing/2014/main" val="3948993756"/>
                    </a:ext>
                  </a:extLst>
                </a:gridCol>
                <a:gridCol w="1047048">
                  <a:extLst>
                    <a:ext uri="{9D8B030D-6E8A-4147-A177-3AD203B41FA5}">
                      <a16:colId xmlns:a16="http://schemas.microsoft.com/office/drawing/2014/main" val="2146911758"/>
                    </a:ext>
                  </a:extLst>
                </a:gridCol>
                <a:gridCol w="2155196">
                  <a:extLst>
                    <a:ext uri="{9D8B030D-6E8A-4147-A177-3AD203B41FA5}">
                      <a16:colId xmlns:a16="http://schemas.microsoft.com/office/drawing/2014/main" val="1290006482"/>
                    </a:ext>
                  </a:extLst>
                </a:gridCol>
                <a:gridCol w="1920077">
                  <a:extLst>
                    <a:ext uri="{9D8B030D-6E8A-4147-A177-3AD203B41FA5}">
                      <a16:colId xmlns:a16="http://schemas.microsoft.com/office/drawing/2014/main" val="1479238982"/>
                    </a:ext>
                  </a:extLst>
                </a:gridCol>
                <a:gridCol w="1899139">
                  <a:extLst>
                    <a:ext uri="{9D8B030D-6E8A-4147-A177-3AD203B41FA5}">
                      <a16:colId xmlns:a16="http://schemas.microsoft.com/office/drawing/2014/main" val="1845131903"/>
                    </a:ext>
                  </a:extLst>
                </a:gridCol>
                <a:gridCol w="1927275">
                  <a:extLst>
                    <a:ext uri="{9D8B030D-6E8A-4147-A177-3AD203B41FA5}">
                      <a16:colId xmlns:a16="http://schemas.microsoft.com/office/drawing/2014/main" val="2927468678"/>
                    </a:ext>
                  </a:extLst>
                </a:gridCol>
              </a:tblGrid>
              <a:tr h="412741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MA" sz="2800">
                          <a:solidFill>
                            <a:schemeClr val="tx1"/>
                          </a:solidFill>
                          <a:effectLst/>
                        </a:rPr>
                        <a:t>الكلمة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358" marR="65358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800">
                          <a:solidFill>
                            <a:schemeClr val="tx1"/>
                          </a:solidFill>
                          <a:effectLst/>
                        </a:rPr>
                        <a:t>نوعها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358" marR="65358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800">
                          <a:solidFill>
                            <a:schemeClr val="tx1"/>
                          </a:solidFill>
                          <a:effectLst/>
                        </a:rPr>
                        <a:t>وزنها 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358" marR="65358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800" dirty="0" smtClean="0">
                          <a:solidFill>
                            <a:schemeClr val="tx1"/>
                          </a:solidFill>
                          <a:effectLst/>
                        </a:rPr>
                        <a:t>حروفها</a:t>
                      </a:r>
                      <a:endParaRPr lang="ar-SA" sz="28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8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ar-MA" sz="2800" dirty="0">
                          <a:solidFill>
                            <a:schemeClr val="tx1"/>
                          </a:solidFill>
                          <a:effectLst/>
                        </a:rPr>
                        <a:t>الأصلية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358" marR="65358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800" dirty="0">
                          <a:solidFill>
                            <a:schemeClr val="tx1"/>
                          </a:solidFill>
                          <a:effectLst/>
                        </a:rPr>
                        <a:t>أحرف </a:t>
                      </a:r>
                      <a:endParaRPr lang="ar-SA" sz="28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800" dirty="0" smtClean="0">
                          <a:solidFill>
                            <a:schemeClr val="tx1"/>
                          </a:solidFill>
                          <a:effectLst/>
                        </a:rPr>
                        <a:t>الزيادة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358" marR="65358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800" dirty="0">
                          <a:solidFill>
                            <a:schemeClr val="tx1"/>
                          </a:solidFill>
                          <a:effectLst/>
                        </a:rPr>
                        <a:t>مضارع </a:t>
                      </a:r>
                      <a:endParaRPr lang="ar-SA" sz="28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800" dirty="0" smtClean="0">
                          <a:solidFill>
                            <a:schemeClr val="tx1"/>
                          </a:solidFill>
                          <a:effectLst/>
                        </a:rPr>
                        <a:t>الأفعال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358" marR="65358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800" dirty="0" smtClean="0">
                          <a:solidFill>
                            <a:schemeClr val="tx1"/>
                          </a:solidFill>
                          <a:effectLst/>
                        </a:rPr>
                        <a:t>وزن </a:t>
                      </a:r>
                      <a:endParaRPr lang="ar-SA" sz="28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800" dirty="0" smtClean="0">
                          <a:solidFill>
                            <a:schemeClr val="tx1"/>
                          </a:solidFill>
                          <a:effectLst/>
                        </a:rPr>
                        <a:t>المضارع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358" marR="65358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496325"/>
                  </a:ext>
                </a:extLst>
              </a:tr>
              <a:tr h="4595675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800" dirty="0" smtClean="0">
                          <a:solidFill>
                            <a:schemeClr val="tx1"/>
                          </a:solidFill>
                          <a:effectLst/>
                        </a:rPr>
                        <a:t>قسط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800" dirty="0" smtClean="0">
                          <a:solidFill>
                            <a:schemeClr val="tx1"/>
                          </a:solidFill>
                          <a:effectLst/>
                        </a:rPr>
                        <a:t>صبر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800" dirty="0">
                          <a:solidFill>
                            <a:schemeClr val="tx1"/>
                          </a:solidFill>
                          <a:effectLst/>
                        </a:rPr>
                        <a:t>ورث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800" dirty="0">
                          <a:solidFill>
                            <a:schemeClr val="tx1"/>
                          </a:solidFill>
                          <a:effectLst/>
                        </a:rPr>
                        <a:t>أشرك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800" dirty="0" smtClean="0">
                          <a:solidFill>
                            <a:schemeClr val="tx1"/>
                          </a:solidFill>
                          <a:effectLst/>
                        </a:rPr>
                        <a:t>بعثر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800" dirty="0">
                          <a:solidFill>
                            <a:schemeClr val="tx1"/>
                          </a:solidFill>
                          <a:effectLst/>
                        </a:rPr>
                        <a:t>تشارك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800" dirty="0">
                          <a:solidFill>
                            <a:schemeClr val="tx1"/>
                          </a:solidFill>
                          <a:effectLst/>
                        </a:rPr>
                        <a:t>تدحرج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800" dirty="0">
                          <a:solidFill>
                            <a:schemeClr val="tx1"/>
                          </a:solidFill>
                          <a:effectLst/>
                        </a:rPr>
                        <a:t>انتظر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800" dirty="0">
                          <a:solidFill>
                            <a:schemeClr val="tx1"/>
                          </a:solidFill>
                          <a:effectLst/>
                        </a:rPr>
                        <a:t>منتظر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800" dirty="0">
                          <a:solidFill>
                            <a:schemeClr val="tx1"/>
                          </a:solidFill>
                          <a:effectLst/>
                        </a:rPr>
                        <a:t>قال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800" dirty="0">
                          <a:solidFill>
                            <a:schemeClr val="tx1"/>
                          </a:solidFill>
                          <a:effectLst/>
                        </a:rPr>
                        <a:t>باع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800" dirty="0" smtClean="0">
                          <a:solidFill>
                            <a:schemeClr val="tx1"/>
                          </a:solidFill>
                          <a:effectLst/>
                        </a:rPr>
                        <a:t>بع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5358" marR="65358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28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5358" marR="65358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28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5358" marR="65358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28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5358" marR="65358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358" marR="65358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358" marR="65358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358" marR="65358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16030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9097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86661" y="126609"/>
            <a:ext cx="3727939" cy="523220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أولا: الملاحظة</a:t>
            </a:r>
            <a:endParaRPr lang="ar-MA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1295218"/>
              </p:ext>
            </p:extLst>
          </p:nvPr>
        </p:nvGraphicFramePr>
        <p:xfrm>
          <a:off x="341139" y="702317"/>
          <a:ext cx="11218982" cy="5974080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048280">
                  <a:extLst>
                    <a:ext uri="{9D8B030D-6E8A-4147-A177-3AD203B41FA5}">
                      <a16:colId xmlns:a16="http://schemas.microsoft.com/office/drawing/2014/main" val="1930873040"/>
                    </a:ext>
                  </a:extLst>
                </a:gridCol>
                <a:gridCol w="1221967">
                  <a:extLst>
                    <a:ext uri="{9D8B030D-6E8A-4147-A177-3AD203B41FA5}">
                      <a16:colId xmlns:a16="http://schemas.microsoft.com/office/drawing/2014/main" val="3948993756"/>
                    </a:ext>
                  </a:extLst>
                </a:gridCol>
                <a:gridCol w="1047048">
                  <a:extLst>
                    <a:ext uri="{9D8B030D-6E8A-4147-A177-3AD203B41FA5}">
                      <a16:colId xmlns:a16="http://schemas.microsoft.com/office/drawing/2014/main" val="2146911758"/>
                    </a:ext>
                  </a:extLst>
                </a:gridCol>
                <a:gridCol w="2155196">
                  <a:extLst>
                    <a:ext uri="{9D8B030D-6E8A-4147-A177-3AD203B41FA5}">
                      <a16:colId xmlns:a16="http://schemas.microsoft.com/office/drawing/2014/main" val="1290006482"/>
                    </a:ext>
                  </a:extLst>
                </a:gridCol>
                <a:gridCol w="1920077">
                  <a:extLst>
                    <a:ext uri="{9D8B030D-6E8A-4147-A177-3AD203B41FA5}">
                      <a16:colId xmlns:a16="http://schemas.microsoft.com/office/drawing/2014/main" val="1479238982"/>
                    </a:ext>
                  </a:extLst>
                </a:gridCol>
                <a:gridCol w="1899139">
                  <a:extLst>
                    <a:ext uri="{9D8B030D-6E8A-4147-A177-3AD203B41FA5}">
                      <a16:colId xmlns:a16="http://schemas.microsoft.com/office/drawing/2014/main" val="1845131903"/>
                    </a:ext>
                  </a:extLst>
                </a:gridCol>
                <a:gridCol w="1927275">
                  <a:extLst>
                    <a:ext uri="{9D8B030D-6E8A-4147-A177-3AD203B41FA5}">
                      <a16:colId xmlns:a16="http://schemas.microsoft.com/office/drawing/2014/main" val="2927468678"/>
                    </a:ext>
                  </a:extLst>
                </a:gridCol>
              </a:tblGrid>
              <a:tr h="412741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MA" sz="2800">
                          <a:solidFill>
                            <a:schemeClr val="tx1"/>
                          </a:solidFill>
                          <a:effectLst/>
                        </a:rPr>
                        <a:t>الكلمة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358" marR="65358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800">
                          <a:solidFill>
                            <a:schemeClr val="tx1"/>
                          </a:solidFill>
                          <a:effectLst/>
                        </a:rPr>
                        <a:t>نوعها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358" marR="65358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800">
                          <a:solidFill>
                            <a:schemeClr val="tx1"/>
                          </a:solidFill>
                          <a:effectLst/>
                        </a:rPr>
                        <a:t>وزنها 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358" marR="65358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800" dirty="0" smtClean="0">
                          <a:solidFill>
                            <a:schemeClr val="tx1"/>
                          </a:solidFill>
                          <a:effectLst/>
                        </a:rPr>
                        <a:t>حروفها</a:t>
                      </a:r>
                      <a:endParaRPr lang="ar-SA" sz="28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8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ar-MA" sz="2800" dirty="0">
                          <a:solidFill>
                            <a:schemeClr val="tx1"/>
                          </a:solidFill>
                          <a:effectLst/>
                        </a:rPr>
                        <a:t>الأصلية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358" marR="65358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800" dirty="0">
                          <a:solidFill>
                            <a:schemeClr val="tx1"/>
                          </a:solidFill>
                          <a:effectLst/>
                        </a:rPr>
                        <a:t>أحرف </a:t>
                      </a:r>
                      <a:endParaRPr lang="ar-SA" sz="28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800" dirty="0" smtClean="0">
                          <a:solidFill>
                            <a:schemeClr val="tx1"/>
                          </a:solidFill>
                          <a:effectLst/>
                        </a:rPr>
                        <a:t>الزيادة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358" marR="65358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800" dirty="0">
                          <a:solidFill>
                            <a:schemeClr val="tx1"/>
                          </a:solidFill>
                          <a:effectLst/>
                        </a:rPr>
                        <a:t>مضارع </a:t>
                      </a:r>
                      <a:endParaRPr lang="ar-SA" sz="28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800" dirty="0" smtClean="0">
                          <a:solidFill>
                            <a:schemeClr val="tx1"/>
                          </a:solidFill>
                          <a:effectLst/>
                        </a:rPr>
                        <a:t>الأفعال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358" marR="65358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800" dirty="0" smtClean="0">
                          <a:solidFill>
                            <a:schemeClr val="tx1"/>
                          </a:solidFill>
                          <a:effectLst/>
                        </a:rPr>
                        <a:t>وزن</a:t>
                      </a:r>
                      <a:endParaRPr lang="ar-SA" sz="28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8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ar-MA" sz="2800" dirty="0">
                          <a:solidFill>
                            <a:schemeClr val="tx1"/>
                          </a:solidFill>
                          <a:effectLst/>
                        </a:rPr>
                        <a:t>المضارع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358" marR="65358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496325"/>
                  </a:ext>
                </a:extLst>
              </a:tr>
              <a:tr h="4595675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800" dirty="0" smtClean="0">
                          <a:solidFill>
                            <a:schemeClr val="tx1"/>
                          </a:solidFill>
                          <a:effectLst/>
                        </a:rPr>
                        <a:t>قسط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800" dirty="0" smtClean="0">
                          <a:solidFill>
                            <a:schemeClr val="tx1"/>
                          </a:solidFill>
                          <a:effectLst/>
                        </a:rPr>
                        <a:t>صبر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800" dirty="0">
                          <a:solidFill>
                            <a:schemeClr val="tx1"/>
                          </a:solidFill>
                          <a:effectLst/>
                        </a:rPr>
                        <a:t>ورث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800" dirty="0">
                          <a:solidFill>
                            <a:schemeClr val="tx1"/>
                          </a:solidFill>
                          <a:effectLst/>
                        </a:rPr>
                        <a:t>أشرك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800" dirty="0" smtClean="0">
                          <a:solidFill>
                            <a:schemeClr val="tx1"/>
                          </a:solidFill>
                          <a:effectLst/>
                        </a:rPr>
                        <a:t>بعثر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800" dirty="0">
                          <a:solidFill>
                            <a:schemeClr val="tx1"/>
                          </a:solidFill>
                          <a:effectLst/>
                        </a:rPr>
                        <a:t>تشارك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800" dirty="0">
                          <a:solidFill>
                            <a:schemeClr val="tx1"/>
                          </a:solidFill>
                          <a:effectLst/>
                        </a:rPr>
                        <a:t>تدحرج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800" dirty="0">
                          <a:solidFill>
                            <a:schemeClr val="tx1"/>
                          </a:solidFill>
                          <a:effectLst/>
                        </a:rPr>
                        <a:t>انتظر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800" dirty="0">
                          <a:solidFill>
                            <a:schemeClr val="tx1"/>
                          </a:solidFill>
                          <a:effectLst/>
                        </a:rPr>
                        <a:t>منتظر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800" dirty="0">
                          <a:solidFill>
                            <a:schemeClr val="tx1"/>
                          </a:solidFill>
                          <a:effectLst/>
                        </a:rPr>
                        <a:t>قال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800" dirty="0">
                          <a:solidFill>
                            <a:schemeClr val="tx1"/>
                          </a:solidFill>
                          <a:effectLst/>
                        </a:rPr>
                        <a:t>باع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800" dirty="0" smtClean="0">
                          <a:solidFill>
                            <a:schemeClr val="tx1"/>
                          </a:solidFill>
                          <a:effectLst/>
                        </a:rPr>
                        <a:t>بع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5358" marR="65358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800" dirty="0" smtClean="0">
                          <a:solidFill>
                            <a:schemeClr val="tx1"/>
                          </a:solidFill>
                          <a:effectLst/>
                        </a:rPr>
                        <a:t>اسم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800" dirty="0" smtClean="0">
                          <a:solidFill>
                            <a:schemeClr val="tx1"/>
                          </a:solidFill>
                          <a:effectLst/>
                        </a:rPr>
                        <a:t>فعل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800" dirty="0">
                          <a:solidFill>
                            <a:schemeClr val="tx1"/>
                          </a:solidFill>
                          <a:effectLst/>
                        </a:rPr>
                        <a:t>"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800" dirty="0">
                          <a:solidFill>
                            <a:schemeClr val="tx1"/>
                          </a:solidFill>
                          <a:effectLst/>
                        </a:rPr>
                        <a:t>"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800" dirty="0" smtClean="0">
                          <a:solidFill>
                            <a:schemeClr val="tx1"/>
                          </a:solidFill>
                          <a:effectLst/>
                        </a:rPr>
                        <a:t>"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800" dirty="0">
                          <a:solidFill>
                            <a:schemeClr val="tx1"/>
                          </a:solidFill>
                          <a:effectLst/>
                        </a:rPr>
                        <a:t>"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800" dirty="0">
                          <a:solidFill>
                            <a:schemeClr val="tx1"/>
                          </a:solidFill>
                          <a:effectLst/>
                        </a:rPr>
                        <a:t>"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800" dirty="0">
                          <a:solidFill>
                            <a:schemeClr val="tx1"/>
                          </a:solidFill>
                          <a:effectLst/>
                        </a:rPr>
                        <a:t>"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800" dirty="0">
                          <a:solidFill>
                            <a:schemeClr val="tx1"/>
                          </a:solidFill>
                          <a:effectLst/>
                        </a:rPr>
                        <a:t>اسم 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800" dirty="0">
                          <a:solidFill>
                            <a:schemeClr val="tx1"/>
                          </a:solidFill>
                          <a:effectLst/>
                        </a:rPr>
                        <a:t>فعل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800" dirty="0">
                          <a:solidFill>
                            <a:schemeClr val="tx1"/>
                          </a:solidFill>
                          <a:effectLst/>
                        </a:rPr>
                        <a:t>فعل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800" dirty="0" smtClean="0">
                          <a:solidFill>
                            <a:schemeClr val="tx1"/>
                          </a:solidFill>
                          <a:effectLst/>
                        </a:rPr>
                        <a:t>فعل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5358" marR="65358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800" dirty="0" smtClean="0">
                          <a:solidFill>
                            <a:schemeClr val="tx1"/>
                          </a:solidFill>
                          <a:effectLst/>
                        </a:rPr>
                        <a:t>فعل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800" dirty="0" smtClean="0">
                          <a:solidFill>
                            <a:schemeClr val="tx1"/>
                          </a:solidFill>
                          <a:effectLst/>
                        </a:rPr>
                        <a:t>فعل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800" dirty="0">
                          <a:solidFill>
                            <a:schemeClr val="tx1"/>
                          </a:solidFill>
                          <a:effectLst/>
                        </a:rPr>
                        <a:t>فعل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800" dirty="0">
                          <a:solidFill>
                            <a:schemeClr val="tx1"/>
                          </a:solidFill>
                          <a:effectLst/>
                        </a:rPr>
                        <a:t>أفعل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800" dirty="0" smtClean="0">
                          <a:solidFill>
                            <a:schemeClr val="tx1"/>
                          </a:solidFill>
                          <a:effectLst/>
                        </a:rPr>
                        <a:t>فعلل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800" dirty="0">
                          <a:solidFill>
                            <a:schemeClr val="tx1"/>
                          </a:solidFill>
                          <a:effectLst/>
                        </a:rPr>
                        <a:t>تفاعل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800" dirty="0">
                          <a:solidFill>
                            <a:schemeClr val="tx1"/>
                          </a:solidFill>
                          <a:effectLst/>
                        </a:rPr>
                        <a:t>تفعلل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800" dirty="0">
                          <a:solidFill>
                            <a:schemeClr val="tx1"/>
                          </a:solidFill>
                          <a:effectLst/>
                        </a:rPr>
                        <a:t>افتعل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800" dirty="0">
                          <a:solidFill>
                            <a:schemeClr val="tx1"/>
                          </a:solidFill>
                          <a:effectLst/>
                        </a:rPr>
                        <a:t>مفتعل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800" dirty="0">
                          <a:solidFill>
                            <a:schemeClr val="tx1"/>
                          </a:solidFill>
                          <a:effectLst/>
                        </a:rPr>
                        <a:t>فعل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800" dirty="0">
                          <a:solidFill>
                            <a:schemeClr val="tx1"/>
                          </a:solidFill>
                          <a:effectLst/>
                        </a:rPr>
                        <a:t>فعل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800" dirty="0" smtClean="0">
                          <a:solidFill>
                            <a:schemeClr val="tx1"/>
                          </a:solidFill>
                          <a:effectLst/>
                        </a:rPr>
                        <a:t>فل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5358" marR="65358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800" dirty="0" smtClean="0">
                          <a:solidFill>
                            <a:schemeClr val="tx1"/>
                          </a:solidFill>
                          <a:effectLst/>
                        </a:rPr>
                        <a:t>ق.س.ط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800" dirty="0" smtClean="0">
                          <a:solidFill>
                            <a:schemeClr val="tx1"/>
                          </a:solidFill>
                          <a:effectLst/>
                        </a:rPr>
                        <a:t>ص,ب.ر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800" dirty="0">
                          <a:solidFill>
                            <a:schemeClr val="tx1"/>
                          </a:solidFill>
                          <a:effectLst/>
                        </a:rPr>
                        <a:t>و.ر.ث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800" dirty="0">
                          <a:solidFill>
                            <a:schemeClr val="tx1"/>
                          </a:solidFill>
                          <a:effectLst/>
                        </a:rPr>
                        <a:t>ش.ر.ك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800" dirty="0">
                          <a:solidFill>
                            <a:schemeClr val="tx1"/>
                          </a:solidFill>
                          <a:effectLst/>
                        </a:rPr>
                        <a:t>ب.ع.ث.ر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800" dirty="0" smtClean="0">
                          <a:solidFill>
                            <a:schemeClr val="tx1"/>
                          </a:solidFill>
                          <a:effectLst/>
                        </a:rPr>
                        <a:t>ش.ر.ك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800" dirty="0">
                          <a:solidFill>
                            <a:schemeClr val="tx1"/>
                          </a:solidFill>
                          <a:effectLst/>
                        </a:rPr>
                        <a:t>د.ح.ر.ج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800" dirty="0">
                          <a:solidFill>
                            <a:schemeClr val="tx1"/>
                          </a:solidFill>
                          <a:effectLst/>
                        </a:rPr>
                        <a:t>ن.ظ.ر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800" dirty="0">
                          <a:solidFill>
                            <a:schemeClr val="tx1"/>
                          </a:solidFill>
                          <a:effectLst/>
                        </a:rPr>
                        <a:t>ن.ظ.ر 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800" dirty="0">
                          <a:solidFill>
                            <a:schemeClr val="tx1"/>
                          </a:solidFill>
                          <a:effectLst/>
                        </a:rPr>
                        <a:t>ق. و.ل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2800" dirty="0">
                          <a:solidFill>
                            <a:schemeClr val="tx1"/>
                          </a:solidFill>
                          <a:effectLst/>
                        </a:rPr>
                        <a:t>ب ي ع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2800" dirty="0">
                          <a:solidFill>
                            <a:schemeClr val="tx1"/>
                          </a:solidFill>
                          <a:effectLst/>
                        </a:rPr>
                        <a:t>ب، </a:t>
                      </a:r>
                      <a:r>
                        <a:rPr lang="ar-SA" sz="2800" dirty="0" smtClean="0">
                          <a:solidFill>
                            <a:schemeClr val="tx1"/>
                          </a:solidFill>
                          <a:effectLst/>
                        </a:rPr>
                        <a:t>ع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5358" marR="65358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800" dirty="0">
                          <a:solidFill>
                            <a:schemeClr val="tx1"/>
                          </a:solidFill>
                          <a:effectLst/>
                        </a:rPr>
                        <a:t>لا </a:t>
                      </a:r>
                      <a:r>
                        <a:rPr lang="ar-SA" sz="2800" dirty="0" smtClean="0">
                          <a:solidFill>
                            <a:schemeClr val="tx1"/>
                          </a:solidFill>
                          <a:effectLst/>
                        </a:rPr>
                        <a:t>شيء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800" dirty="0">
                          <a:solidFill>
                            <a:schemeClr val="tx1"/>
                          </a:solidFill>
                          <a:effectLst/>
                        </a:rPr>
                        <a:t>لا شيء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800" dirty="0" smtClean="0">
                          <a:solidFill>
                            <a:schemeClr val="tx1"/>
                          </a:solidFill>
                          <a:effectLst/>
                        </a:rPr>
                        <a:t>لا </a:t>
                      </a:r>
                      <a:r>
                        <a:rPr lang="ar-SA" sz="2800" dirty="0">
                          <a:solidFill>
                            <a:schemeClr val="tx1"/>
                          </a:solidFill>
                          <a:effectLst/>
                        </a:rPr>
                        <a:t>شيء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800" dirty="0">
                          <a:solidFill>
                            <a:schemeClr val="tx1"/>
                          </a:solidFill>
                          <a:effectLst/>
                        </a:rPr>
                        <a:t>أ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800" dirty="0">
                          <a:solidFill>
                            <a:schemeClr val="tx1"/>
                          </a:solidFill>
                          <a:effectLst/>
                        </a:rPr>
                        <a:t>لا </a:t>
                      </a:r>
                      <a:r>
                        <a:rPr lang="ar-SA" sz="2800" dirty="0" smtClean="0">
                          <a:solidFill>
                            <a:schemeClr val="tx1"/>
                          </a:solidFill>
                          <a:effectLst/>
                        </a:rPr>
                        <a:t>شيء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800" dirty="0">
                          <a:solidFill>
                            <a:schemeClr val="tx1"/>
                          </a:solidFill>
                          <a:effectLst/>
                        </a:rPr>
                        <a:t>ت.ا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800" dirty="0">
                          <a:solidFill>
                            <a:schemeClr val="tx1"/>
                          </a:solidFill>
                          <a:effectLst/>
                        </a:rPr>
                        <a:t>ت.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800" dirty="0">
                          <a:solidFill>
                            <a:schemeClr val="tx1"/>
                          </a:solidFill>
                          <a:effectLst/>
                        </a:rPr>
                        <a:t>ا.ت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2800" dirty="0">
                          <a:solidFill>
                            <a:schemeClr val="tx1"/>
                          </a:solidFill>
                          <a:effectLst/>
                        </a:rPr>
                        <a:t>م.ت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2800" dirty="0" smtClean="0">
                          <a:solidFill>
                            <a:schemeClr val="tx1"/>
                          </a:solidFill>
                          <a:effectLst/>
                        </a:rPr>
                        <a:t>لا شيء </a:t>
                      </a: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2800" dirty="0" smtClean="0">
                          <a:solidFill>
                            <a:schemeClr val="tx1"/>
                          </a:solidFill>
                          <a:effectLst/>
                        </a:rPr>
                        <a:t>لا شيء</a:t>
                      </a: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2800" dirty="0" smtClean="0">
                          <a:solidFill>
                            <a:schemeClr val="tx1"/>
                          </a:solidFill>
                          <a:effectLst/>
                        </a:rPr>
                        <a:t>لا شيء</a:t>
                      </a:r>
                    </a:p>
                  </a:txBody>
                  <a:tcPr marL="65358" marR="65358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800" dirty="0" smtClean="0">
                          <a:solidFill>
                            <a:schemeClr val="tx1"/>
                          </a:solidFill>
                          <a:effectLst/>
                        </a:rPr>
                        <a:t>ـــــــــــــ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800" dirty="0" smtClean="0">
                          <a:solidFill>
                            <a:schemeClr val="tx1"/>
                          </a:solidFill>
                          <a:effectLst/>
                        </a:rPr>
                        <a:t>يصبر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800" dirty="0">
                          <a:solidFill>
                            <a:schemeClr val="tx1"/>
                          </a:solidFill>
                          <a:effectLst/>
                        </a:rPr>
                        <a:t>يرث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800" dirty="0">
                          <a:solidFill>
                            <a:schemeClr val="tx1"/>
                          </a:solidFill>
                          <a:effectLst/>
                        </a:rPr>
                        <a:t>يشرك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800" dirty="0" smtClean="0">
                          <a:solidFill>
                            <a:schemeClr val="tx1"/>
                          </a:solidFill>
                          <a:effectLst/>
                        </a:rPr>
                        <a:t>يبعثر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800" dirty="0">
                          <a:solidFill>
                            <a:schemeClr val="tx1"/>
                          </a:solidFill>
                          <a:effectLst/>
                        </a:rPr>
                        <a:t>يتشارك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800" dirty="0">
                          <a:solidFill>
                            <a:schemeClr val="tx1"/>
                          </a:solidFill>
                          <a:effectLst/>
                        </a:rPr>
                        <a:t>يتدحرج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800" dirty="0">
                          <a:solidFill>
                            <a:schemeClr val="tx1"/>
                          </a:solidFill>
                          <a:effectLst/>
                        </a:rPr>
                        <a:t>ينتظر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2800" dirty="0" smtClean="0">
                          <a:solidFill>
                            <a:schemeClr val="tx1"/>
                          </a:solidFill>
                          <a:effectLst/>
                        </a:rPr>
                        <a:t>ــــــــــــ</a:t>
                      </a:r>
                      <a:endParaRPr lang="fr-FR" sz="28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2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يقول</a:t>
                      </a: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2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يبيع</a:t>
                      </a: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2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.....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358" marR="65358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800" dirty="0" smtClean="0">
                          <a:solidFill>
                            <a:schemeClr val="tx1"/>
                          </a:solidFill>
                          <a:effectLst/>
                        </a:rPr>
                        <a:t>ـــــــــــــ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800" dirty="0" smtClean="0">
                          <a:solidFill>
                            <a:schemeClr val="tx1"/>
                          </a:solidFill>
                          <a:effectLst/>
                        </a:rPr>
                        <a:t>يفعل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800" dirty="0">
                          <a:solidFill>
                            <a:schemeClr val="tx1"/>
                          </a:solidFill>
                          <a:effectLst/>
                        </a:rPr>
                        <a:t>يعل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800" dirty="0">
                          <a:solidFill>
                            <a:schemeClr val="tx1"/>
                          </a:solidFill>
                          <a:effectLst/>
                        </a:rPr>
                        <a:t>يفعل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800" dirty="0" smtClean="0">
                          <a:solidFill>
                            <a:schemeClr val="tx1"/>
                          </a:solidFill>
                          <a:effectLst/>
                        </a:rPr>
                        <a:t>يفعلل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800" dirty="0">
                          <a:solidFill>
                            <a:schemeClr val="tx1"/>
                          </a:solidFill>
                          <a:effectLst/>
                        </a:rPr>
                        <a:t>يتفاعل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800" dirty="0">
                          <a:solidFill>
                            <a:schemeClr val="tx1"/>
                          </a:solidFill>
                          <a:effectLst/>
                        </a:rPr>
                        <a:t>يتفعلل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800" dirty="0">
                          <a:solidFill>
                            <a:schemeClr val="tx1"/>
                          </a:solidFill>
                          <a:effectLst/>
                        </a:rPr>
                        <a:t>يفتعل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2800" dirty="0" smtClean="0">
                          <a:solidFill>
                            <a:schemeClr val="tx1"/>
                          </a:solidFill>
                          <a:effectLst/>
                        </a:rPr>
                        <a:t>ــــــــــــــ</a:t>
                      </a: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2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يفعل</a:t>
                      </a: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2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يفعل</a:t>
                      </a: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2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.....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358" marR="65358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16030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7604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100729" y="0"/>
            <a:ext cx="3727939" cy="523220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ثانيا الفهم والتحليل</a:t>
            </a:r>
            <a:endParaRPr lang="ar-MA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8475" y="633046"/>
            <a:ext cx="11971606" cy="5927777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1">
            <a:spAutoFit/>
          </a:bodyPr>
          <a:lstStyle/>
          <a:p>
            <a:pPr algn="r" rtl="1">
              <a:lnSpc>
                <a:spcPct val="115000"/>
              </a:lnSpc>
              <a:spcAft>
                <a:spcPts val="0"/>
              </a:spcAft>
              <a:tabLst>
                <a:tab pos="7666355" algn="l"/>
              </a:tabLst>
            </a:pPr>
            <a:r>
              <a:rPr lang="ar-SA" sz="24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استنتاج 1: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  <a:tabLst>
                <a:tab pos="7666355" algn="l"/>
              </a:tabLst>
            </a:pPr>
            <a:r>
              <a:rPr lang="ar-SA" sz="2400" b="1" dirty="0" smtClean="0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</a:t>
            </a:r>
            <a:r>
              <a:rPr lang="ar-MA" sz="2400" b="1" dirty="0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المجرد الثلاثي  ما كانت أحرفه الأصلية ثلاثة وليس به أحرف زيادة، وفي  ماضيه ومضارعه يكون وسطه مفتوحا أو مضموما أو مكسورا.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  <a:tabLst>
                <a:tab pos="7666355" algn="l"/>
              </a:tabLst>
            </a:pPr>
            <a:r>
              <a:rPr lang="ar-MA" sz="2400" b="1" dirty="0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المجرد الرباعي  ما كانت أحرفه الأصلية أربعة. 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</a:pPr>
            <a:r>
              <a:rPr lang="ar-MA" sz="2400" b="1" dirty="0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</a:t>
            </a:r>
            <a:r>
              <a:rPr lang="ar-SA" sz="2400" b="1" dirty="0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الفعل المزيد ما زيد على أحرفه الأصلية حرف أو حرفان أو ثلاثة أحرف.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</a:pPr>
            <a:r>
              <a:rPr lang="ar-SA" sz="24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استنتاج 2: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</a:pPr>
            <a:r>
              <a:rPr lang="ar-MA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</a:t>
            </a:r>
            <a:r>
              <a:rPr lang="ar-SA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ar-SA" sz="24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لوزن الأفعال نقابل الأحرف الأصلية بأحرف الميزان الصرفي (فعل)، ونضيف أحرف الزيادة بعينها ،ثم نضبط أحرف الميزان بنفس شكل أحرف الفعل الموزون.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</a:pPr>
            <a:r>
              <a:rPr lang="ar-SA" sz="24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استنتاج 3:</a:t>
            </a:r>
            <a:r>
              <a:rPr lang="ar-SA" sz="24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</a:pPr>
            <a:r>
              <a:rPr lang="ar-MA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</a:t>
            </a:r>
            <a:r>
              <a:rPr lang="ar-SA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الميزان </a:t>
            </a:r>
            <a:r>
              <a:rPr lang="ar-SA" sz="24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الصرفي  أداة نقيس بها الأفعال والأسماء فقط، وتتكون من ثلاثة أحرف أصلية هي : (ف،ع،ل)؛ الحرف الأول من الكلمة يقابل الفاء، والحرف الثاني يقابل العين، والحرف الثالث يقابل اللام</a:t>
            </a:r>
            <a:r>
              <a:rPr lang="ar-MA" sz="24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15000"/>
              </a:lnSpc>
            </a:pPr>
            <a:r>
              <a:rPr lang="ar-SA" sz="24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إذا بقي  حرف أصلي  أو حرفان من الكلمة الموزونة تضاف لام أو لامان في الميزان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/>
            <a:r>
              <a:rPr lang="ar-SA" sz="2400" b="1" dirty="0">
                <a:ea typeface="Calibri" panose="020F0502020204030204" pitchFamily="34" charset="0"/>
                <a:cs typeface="Arial" panose="020B0604020202020204" pitchFamily="34" charset="0"/>
              </a:rPr>
              <a:t>- إذا كرر حرف من أحرف الكلمة الموزونة يكرر ما يقابله في الميزان، وإذا حذف من الكلمة حرف أصلي  حذف ما يقابله في  الميزان الصرفي.</a:t>
            </a:r>
            <a:endParaRPr lang="ar-MA" sz="2400" b="1" dirty="0"/>
          </a:p>
        </p:txBody>
      </p:sp>
    </p:spTree>
    <p:extLst>
      <p:ext uri="{BB962C8B-B14F-4D97-AF65-F5344CB8AC3E}">
        <p14:creationId xmlns:p14="http://schemas.microsoft.com/office/powerpoint/2010/main" val="2847168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100729" y="0"/>
            <a:ext cx="3727939" cy="523220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ثالثا: الاستنتاج</a:t>
            </a:r>
            <a:endParaRPr lang="ar-MA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8475" y="633046"/>
            <a:ext cx="11971606" cy="504753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1">
            <a:spAutoFit/>
          </a:bodyPr>
          <a:lstStyle/>
          <a:p>
            <a:pPr algn="r" rtl="1">
              <a:lnSpc>
                <a:spcPct val="115000"/>
              </a:lnSpc>
              <a:spcAft>
                <a:spcPts val="0"/>
              </a:spcAft>
              <a:tabLst>
                <a:tab pos="7666355" algn="l"/>
              </a:tabLst>
            </a:pPr>
            <a:r>
              <a:rPr lang="ar-SA" sz="28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ــ الميزان </a:t>
            </a:r>
            <a:r>
              <a:rPr lang="ar-SA" sz="28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</a:t>
            </a:r>
            <a:r>
              <a:rPr lang="ar-MA" sz="28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ل</a:t>
            </a:r>
            <a:r>
              <a:rPr lang="ar-SA" sz="28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صرفي</a:t>
            </a:r>
            <a:r>
              <a:rPr lang="ar-SA" sz="28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؛ مقياس توزن به الكلمات العربية، ويتكون من ثلاثة أحرف(ف.ع.ل)، ويقيس الأسماء والأفعال فقط.</a:t>
            </a:r>
          </a:p>
          <a:p>
            <a:pPr algn="r" rtl="1">
              <a:lnSpc>
                <a:spcPct val="115000"/>
              </a:lnSpc>
              <a:spcAft>
                <a:spcPts val="0"/>
              </a:spcAft>
              <a:tabLst>
                <a:tab pos="7666355" algn="l"/>
              </a:tabLst>
            </a:pPr>
            <a:r>
              <a:rPr lang="ar-SA" sz="28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ــ لوزن الكلمة نقابل الأحرف الأصلية بأحرف الميزان الصرفي (ف.ع.ل)، فالحرف الأول يقابل الفاء والثاني يقابل العين والثالث يقابل اللام.</a:t>
            </a:r>
          </a:p>
          <a:p>
            <a:pPr algn="r" rtl="1">
              <a:lnSpc>
                <a:spcPct val="115000"/>
              </a:lnSpc>
              <a:spcAft>
                <a:spcPts val="0"/>
              </a:spcAft>
              <a:tabLst>
                <a:tab pos="7666355" algn="l"/>
              </a:tabLst>
            </a:pPr>
            <a:r>
              <a:rPr lang="ar-SA" sz="28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ــ إذا بقي حرف أصلي أو حرفان من الكلمة الموزونة، يزاد لام أو لامان في الميزان الصرفي. وإذا حذف من الكلمة حرف أًصلي، حذف ما يقابله في الميزان الصرفي(يرث/يعل، قل/فل).</a:t>
            </a:r>
          </a:p>
          <a:p>
            <a:pPr algn="r" rtl="1">
              <a:lnSpc>
                <a:spcPct val="115000"/>
              </a:lnSpc>
              <a:spcAft>
                <a:spcPts val="0"/>
              </a:spcAft>
              <a:tabLst>
                <a:tab pos="7666355" algn="l"/>
              </a:tabLst>
            </a:pPr>
            <a:r>
              <a:rPr lang="ar-SA" sz="28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ــ المجرد الثلاثي ما كانت حروفه الأصلية ثلاثة وليس به أحرف زيادة.ويكون وسط المجرد الثلاثي في الماضي والمضارع إما مفتوحا أو مكسورا أو مضموما.</a:t>
            </a:r>
          </a:p>
          <a:p>
            <a:pPr algn="r" rtl="1">
              <a:lnSpc>
                <a:spcPct val="115000"/>
              </a:lnSpc>
              <a:spcAft>
                <a:spcPts val="0"/>
              </a:spcAft>
              <a:tabLst>
                <a:tab pos="7666355" algn="l"/>
              </a:tabLst>
            </a:pPr>
            <a:r>
              <a:rPr lang="ar-SA" sz="28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ــ المجرد الرباعي ما كانت أحرفه الأصلية أربعة وليس به أحرف زيادة.</a:t>
            </a:r>
          </a:p>
          <a:p>
            <a:pPr algn="r" rtl="1">
              <a:lnSpc>
                <a:spcPct val="115000"/>
              </a:lnSpc>
              <a:spcAft>
                <a:spcPts val="0"/>
              </a:spcAft>
              <a:tabLst>
                <a:tab pos="7666355" algn="l"/>
              </a:tabLst>
            </a:pPr>
            <a:r>
              <a:rPr lang="ar-SA" sz="28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ــ المزيد الثلاثي ما زيد على أحرفه الأصلية الثلاثة حرف أو حرفان أثلاثة أحرف.</a:t>
            </a:r>
          </a:p>
        </p:txBody>
      </p:sp>
    </p:spTree>
    <p:extLst>
      <p:ext uri="{BB962C8B-B14F-4D97-AF65-F5344CB8AC3E}">
        <p14:creationId xmlns:p14="http://schemas.microsoft.com/office/powerpoint/2010/main" val="848600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79630" y="211015"/>
            <a:ext cx="3727939" cy="646331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رابعا: التطبيق</a:t>
            </a:r>
            <a:endParaRPr lang="ar-M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33378" y="1434905"/>
            <a:ext cx="8820445" cy="1176797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1">
            <a:spAutoFit/>
          </a:bodyPr>
          <a:lstStyle/>
          <a:p>
            <a:pPr algn="r" rtl="1">
              <a:lnSpc>
                <a:spcPct val="115000"/>
              </a:lnSpc>
              <a:spcAft>
                <a:spcPts val="0"/>
              </a:spcAft>
              <a:tabLst>
                <a:tab pos="7666355" algn="l"/>
              </a:tabLst>
            </a:pPr>
            <a:r>
              <a:rPr lang="ar-SA" sz="32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ــ إنجـــــــــاز التمـــــــــــارين الموجـــــــــــــــــــــودة </a:t>
            </a:r>
            <a:r>
              <a:rPr lang="ar-S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ب</a:t>
            </a:r>
            <a:r>
              <a:rPr lang="ar-M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</a:t>
            </a:r>
            <a:r>
              <a:rPr lang="ar-S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كتــــــــــــــــــــــاب ص</a:t>
            </a:r>
            <a:r>
              <a:rPr lang="ar-M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فحة</a:t>
            </a:r>
            <a:r>
              <a:rPr lang="ar-S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:14/15</a:t>
            </a:r>
            <a:r>
              <a:rPr lang="ar-SA" sz="32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79301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Metropolitan</Template>
  <TotalTime>167</TotalTime>
  <Words>512</Words>
  <Application>Microsoft Office PowerPoint</Application>
  <PresentationFormat>Grand écran</PresentationFormat>
  <Paragraphs>146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Wingdings</vt:lpstr>
      <vt:lpstr>Metropolitan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zakaria arajouan</dc:creator>
  <cp:lastModifiedBy>acer</cp:lastModifiedBy>
  <cp:revision>10</cp:revision>
  <dcterms:created xsi:type="dcterms:W3CDTF">2022-09-27T21:07:30Z</dcterms:created>
  <dcterms:modified xsi:type="dcterms:W3CDTF">2022-09-30T09:42:32Z</dcterms:modified>
</cp:coreProperties>
</file>