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98" r:id="rId5"/>
    <p:sldId id="292" r:id="rId6"/>
    <p:sldId id="299" r:id="rId7"/>
    <p:sldId id="293" r:id="rId8"/>
    <p:sldId id="300" r:id="rId9"/>
    <p:sldId id="294" r:id="rId10"/>
    <p:sldId id="301" r:id="rId11"/>
    <p:sldId id="295" r:id="rId12"/>
    <p:sldId id="302" r:id="rId13"/>
    <p:sldId id="296" r:id="rId14"/>
    <p:sldId id="303" r:id="rId15"/>
    <p:sldId id="304" r:id="rId16"/>
    <p:sldId id="29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9304" y="2670516"/>
            <a:ext cx="773723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الموضـــــوع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النسبة –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93674" y="213073"/>
            <a:ext cx="4294765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 النسبة إلى الاسم المنقوص: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0" y="4523905"/>
            <a:ext cx="11619627" cy="179126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ينسب إلى الاسم المنقوص بحسب رتبة يائه : إذا كانت ياؤه ثالثة : تقلب واوا، وإذا كانت ياؤه رابعة : يجوز حذفها أو قلبها واوا، وإذا كانت ياؤه خامسة فما فوق : يجب حذفها.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171048"/>
              </p:ext>
            </p:extLst>
          </p:nvPr>
        </p:nvGraphicFramePr>
        <p:xfrm>
          <a:off x="168811" y="1026528"/>
          <a:ext cx="11619627" cy="34350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01361">
                  <a:extLst>
                    <a:ext uri="{9D8B030D-6E8A-4147-A177-3AD203B41FA5}">
                      <a16:colId xmlns:a16="http://schemas.microsoft.com/office/drawing/2014/main" val="3801145524"/>
                    </a:ext>
                  </a:extLst>
                </a:gridCol>
                <a:gridCol w="1516017">
                  <a:extLst>
                    <a:ext uri="{9D8B030D-6E8A-4147-A177-3AD203B41FA5}">
                      <a16:colId xmlns:a16="http://schemas.microsoft.com/office/drawing/2014/main" val="2743356524"/>
                    </a:ext>
                  </a:extLst>
                </a:gridCol>
                <a:gridCol w="1852249">
                  <a:extLst>
                    <a:ext uri="{9D8B030D-6E8A-4147-A177-3AD203B41FA5}">
                      <a16:colId xmlns:a16="http://schemas.microsoft.com/office/drawing/2014/main" val="473537232"/>
                    </a:ext>
                  </a:extLst>
                </a:gridCol>
                <a:gridCol w="6550000">
                  <a:extLst>
                    <a:ext uri="{9D8B030D-6E8A-4147-A177-3AD203B41FA5}">
                      <a16:colId xmlns:a16="http://schemas.microsoft.com/office/drawing/2014/main" val="1248450681"/>
                    </a:ext>
                  </a:extLst>
                </a:gridCol>
              </a:tblGrid>
              <a:tr h="501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 المنقوص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رتبـــة يائـــه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تغييـــر الحاصـــــل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515970"/>
                  </a:ext>
                </a:extLst>
              </a:tr>
              <a:tr h="825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شجٍ(شجي)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ثالثة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شجَويٌّ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 تقلب الياء واوا مكسورة مسبوقة بفتحة، ثم تضاف ياء النسب 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995670"/>
                  </a:ext>
                </a:extLst>
              </a:tr>
              <a:tr h="368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ساعٍ(ساعي)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رابعة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ساعيٌّ/ساعويّ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تحذف الياء أو تقلب واوا مسبوقة  بفتحة،  ثم تضاف ياء النسب.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408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مهتد(مهتدي)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فوق رابعة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مهتديٌّ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تحذف الياء، ثم تضاف ياء النسب. 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699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60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60754" y="199005"/>
            <a:ext cx="8627683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5- النسبة إلى الثلاثي مكسور العين وما كان على وزن "فَعيلَةٌ":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1" y="2652170"/>
            <a:ext cx="11619627" cy="6222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</a:t>
            </a:r>
            <a:r>
              <a:rPr lang="ar-S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05831"/>
              </p:ext>
            </p:extLst>
          </p:nvPr>
        </p:nvGraphicFramePr>
        <p:xfrm>
          <a:off x="168811" y="1047279"/>
          <a:ext cx="11619626" cy="147218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25288">
                  <a:extLst>
                    <a:ext uri="{9D8B030D-6E8A-4147-A177-3AD203B41FA5}">
                      <a16:colId xmlns:a16="http://schemas.microsoft.com/office/drawing/2014/main" val="2140605435"/>
                    </a:ext>
                  </a:extLst>
                </a:gridCol>
                <a:gridCol w="2935284">
                  <a:extLst>
                    <a:ext uri="{9D8B030D-6E8A-4147-A177-3AD203B41FA5}">
                      <a16:colId xmlns:a16="http://schemas.microsoft.com/office/drawing/2014/main" val="3571886723"/>
                    </a:ext>
                  </a:extLst>
                </a:gridCol>
                <a:gridCol w="1400931">
                  <a:extLst>
                    <a:ext uri="{9D8B030D-6E8A-4147-A177-3AD203B41FA5}">
                      <a16:colId xmlns:a16="http://schemas.microsoft.com/office/drawing/2014/main" val="3462198491"/>
                    </a:ext>
                  </a:extLst>
                </a:gridCol>
                <a:gridCol w="5058123">
                  <a:extLst>
                    <a:ext uri="{9D8B030D-6E8A-4147-A177-3AD203B41FA5}">
                      <a16:colId xmlns:a16="http://schemas.microsoft.com/office/drawing/2014/main" val="3161501193"/>
                    </a:ext>
                  </a:extLst>
                </a:gridCol>
              </a:tblGrid>
              <a:tr h="457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التغيير الحاصل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125343"/>
                  </a:ext>
                </a:extLst>
              </a:tr>
              <a:tr h="533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ملِك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327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قبيلة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501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80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60754" y="199005"/>
            <a:ext cx="8627683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5- النسبة إلى الثلاثي مكسور العين وما كان على وزن "فَعيلَةٌ":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1" y="2652170"/>
            <a:ext cx="11619627" cy="1224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ينسب إلى الاسم الذي وزنه (فعيلة)على وزن(فَعَلي)،  وينسب إلى الاسم الثلاثي المكسور العين بفتح عينه.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428825"/>
              </p:ext>
            </p:extLst>
          </p:nvPr>
        </p:nvGraphicFramePr>
        <p:xfrm>
          <a:off x="168811" y="1047279"/>
          <a:ext cx="11619626" cy="147218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25288">
                  <a:extLst>
                    <a:ext uri="{9D8B030D-6E8A-4147-A177-3AD203B41FA5}">
                      <a16:colId xmlns:a16="http://schemas.microsoft.com/office/drawing/2014/main" val="2140605435"/>
                    </a:ext>
                  </a:extLst>
                </a:gridCol>
                <a:gridCol w="2935284">
                  <a:extLst>
                    <a:ext uri="{9D8B030D-6E8A-4147-A177-3AD203B41FA5}">
                      <a16:colId xmlns:a16="http://schemas.microsoft.com/office/drawing/2014/main" val="3571886723"/>
                    </a:ext>
                  </a:extLst>
                </a:gridCol>
                <a:gridCol w="1400931">
                  <a:extLst>
                    <a:ext uri="{9D8B030D-6E8A-4147-A177-3AD203B41FA5}">
                      <a16:colId xmlns:a16="http://schemas.microsoft.com/office/drawing/2014/main" val="3462198491"/>
                    </a:ext>
                  </a:extLst>
                </a:gridCol>
                <a:gridCol w="5058123">
                  <a:extLst>
                    <a:ext uri="{9D8B030D-6E8A-4147-A177-3AD203B41FA5}">
                      <a16:colId xmlns:a16="http://schemas.microsoft.com/office/drawing/2014/main" val="3161501193"/>
                    </a:ext>
                  </a:extLst>
                </a:gridCol>
              </a:tblGrid>
              <a:tr h="457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التغيير الحاصل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125343"/>
                  </a:ext>
                </a:extLst>
              </a:tr>
              <a:tr h="533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ملِك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ثلاثي مكسور العين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مَلَكِيٌّ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يُفتَح ثانيه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327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قبيلة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على وزن "فَعيلَةٌ"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قَبَلِيٌّ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يُنسَب على وزن "فَعَلِيٌّ"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501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39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07237" y="292350"/>
            <a:ext cx="4881200" cy="65864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6- النسبة إلى الاسم الممدود: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1" y="3693180"/>
            <a:ext cx="11619627" cy="6222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</a:t>
            </a:r>
            <a:r>
              <a:rPr lang="ar-S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416936"/>
              </p:ext>
            </p:extLst>
          </p:nvPr>
        </p:nvGraphicFramePr>
        <p:xfrm>
          <a:off x="168810" y="1174591"/>
          <a:ext cx="11619627" cy="24536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18969">
                  <a:extLst>
                    <a:ext uri="{9D8B030D-6E8A-4147-A177-3AD203B41FA5}">
                      <a16:colId xmlns:a16="http://schemas.microsoft.com/office/drawing/2014/main" val="2502592945"/>
                    </a:ext>
                  </a:extLst>
                </a:gridCol>
                <a:gridCol w="1852042">
                  <a:extLst>
                    <a:ext uri="{9D8B030D-6E8A-4147-A177-3AD203B41FA5}">
                      <a16:colId xmlns:a16="http://schemas.microsoft.com/office/drawing/2014/main" val="4116137344"/>
                    </a:ext>
                  </a:extLst>
                </a:gridCol>
                <a:gridCol w="1999729">
                  <a:extLst>
                    <a:ext uri="{9D8B030D-6E8A-4147-A177-3AD203B41FA5}">
                      <a16:colId xmlns:a16="http://schemas.microsoft.com/office/drawing/2014/main" val="3465319685"/>
                    </a:ext>
                  </a:extLst>
                </a:gridCol>
                <a:gridCol w="5348887">
                  <a:extLst>
                    <a:ext uri="{9D8B030D-6E8A-4147-A177-3AD203B41FA5}">
                      <a16:colId xmlns:a16="http://schemas.microsoft.com/office/drawing/2014/main" val="3177650571"/>
                    </a:ext>
                  </a:extLst>
                </a:gridCol>
              </a:tblGrid>
              <a:tr h="603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 الممدود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طبيعة همزته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تغييـــر الحاصـــــل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279322"/>
                  </a:ext>
                </a:extLst>
              </a:tr>
              <a:tr h="704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وضّاء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885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حمراء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201820"/>
                  </a:ext>
                </a:extLst>
              </a:tr>
              <a:tr h="908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كساء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56792"/>
                  </a:ext>
                </a:extLst>
              </a:tr>
              <a:tr h="1181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بناء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736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4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07237" y="292350"/>
            <a:ext cx="4881200" cy="65864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6- النسبة إلى الاسم الممدود: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1" y="3693180"/>
            <a:ext cx="11619627" cy="179126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ينسب إلى الاسم الممدود بحسب نوع همزته : إذا كانت همزته للتأنيث : تقلب واوا، وإذا كانت همزته أصلية : بقيت على حالها، وإذا كانت همزته أصلها حرف علة : يجوز الإبقاء عليها أو قلبها واوا.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418966"/>
              </p:ext>
            </p:extLst>
          </p:nvPr>
        </p:nvGraphicFramePr>
        <p:xfrm>
          <a:off x="168810" y="1174591"/>
          <a:ext cx="11619627" cy="24536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18969">
                  <a:extLst>
                    <a:ext uri="{9D8B030D-6E8A-4147-A177-3AD203B41FA5}">
                      <a16:colId xmlns:a16="http://schemas.microsoft.com/office/drawing/2014/main" val="2502592945"/>
                    </a:ext>
                  </a:extLst>
                </a:gridCol>
                <a:gridCol w="1852042">
                  <a:extLst>
                    <a:ext uri="{9D8B030D-6E8A-4147-A177-3AD203B41FA5}">
                      <a16:colId xmlns:a16="http://schemas.microsoft.com/office/drawing/2014/main" val="4116137344"/>
                    </a:ext>
                  </a:extLst>
                </a:gridCol>
                <a:gridCol w="1999729">
                  <a:extLst>
                    <a:ext uri="{9D8B030D-6E8A-4147-A177-3AD203B41FA5}">
                      <a16:colId xmlns:a16="http://schemas.microsoft.com/office/drawing/2014/main" val="3465319685"/>
                    </a:ext>
                  </a:extLst>
                </a:gridCol>
                <a:gridCol w="5348887">
                  <a:extLst>
                    <a:ext uri="{9D8B030D-6E8A-4147-A177-3AD203B41FA5}">
                      <a16:colId xmlns:a16="http://schemas.microsoft.com/office/drawing/2014/main" val="3177650571"/>
                    </a:ext>
                  </a:extLst>
                </a:gridCol>
              </a:tblGrid>
              <a:tr h="603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 الممدود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طبيعة همزته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تغييـــر الحاصـــــل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279322"/>
                  </a:ext>
                </a:extLst>
              </a:tr>
              <a:tr h="704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وضّاء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أصلية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وضّائيٌّ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تبقى الهمزة على حالها مع كسرها.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885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حمراء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مزيدة للتأنيث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حمراويٌّ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تقلب الهمزة واوا مكسورة.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201820"/>
                  </a:ext>
                </a:extLst>
              </a:tr>
              <a:tr h="908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كساء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أصلها واو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كسائيٌّ/كساويٌّ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تبقى الهمزة على حالها أو تقلب واوا مكسورة.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56792"/>
                  </a:ext>
                </a:extLst>
              </a:tr>
              <a:tr h="1181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بناء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أصلها ياء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بنائيٌّ/بِناوي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تبقى الهمزة على حالها أو تقلب واوا مكسورة.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736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4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07237" y="292350"/>
            <a:ext cx="4881200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7- النسبة إلى العلم المركّب: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2" y="2932249"/>
            <a:ext cx="11619627" cy="6222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578211"/>
              </p:ext>
            </p:extLst>
          </p:nvPr>
        </p:nvGraphicFramePr>
        <p:xfrm>
          <a:off x="168812" y="1131684"/>
          <a:ext cx="11619626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28574">
                  <a:extLst>
                    <a:ext uri="{9D8B030D-6E8A-4147-A177-3AD203B41FA5}">
                      <a16:colId xmlns:a16="http://schemas.microsoft.com/office/drawing/2014/main" val="3039318249"/>
                    </a:ext>
                  </a:extLst>
                </a:gridCol>
                <a:gridCol w="4496120">
                  <a:extLst>
                    <a:ext uri="{9D8B030D-6E8A-4147-A177-3AD203B41FA5}">
                      <a16:colId xmlns:a16="http://schemas.microsoft.com/office/drawing/2014/main" val="2183460321"/>
                    </a:ext>
                  </a:extLst>
                </a:gridCol>
                <a:gridCol w="1685896">
                  <a:extLst>
                    <a:ext uri="{9D8B030D-6E8A-4147-A177-3AD203B41FA5}">
                      <a16:colId xmlns:a16="http://schemas.microsoft.com/office/drawing/2014/main" val="3097568860"/>
                    </a:ext>
                  </a:extLst>
                </a:gridCol>
                <a:gridCol w="2809036">
                  <a:extLst>
                    <a:ext uri="{9D8B030D-6E8A-4147-A177-3AD203B41FA5}">
                      <a16:colId xmlns:a16="http://schemas.microsoft.com/office/drawing/2014/main" val="2784167641"/>
                    </a:ext>
                  </a:extLst>
                </a:gridCol>
              </a:tblGrid>
              <a:tr h="514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الاسم المركّب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نوعــــــــــــــــــــــــــــــــه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نسبتــــه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ـ</a:t>
                      </a: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تغييــر الحاصــل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509130"/>
                  </a:ext>
                </a:extLst>
              </a:tr>
              <a:tr h="46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سيف الدين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303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أبو بكر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82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88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07237" y="292350"/>
            <a:ext cx="4881200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7- النسبة إلى العلم المركّب: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2" y="2932249"/>
            <a:ext cx="11619627" cy="1224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الاسم المركّب تركيبا إضافيا غير كنية، ينسب إلى صدره. والاسم الكنية المركّب تركيبا إضافيا، ينسب إلى عجزه.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034278"/>
              </p:ext>
            </p:extLst>
          </p:nvPr>
        </p:nvGraphicFramePr>
        <p:xfrm>
          <a:off x="168812" y="1131684"/>
          <a:ext cx="11619626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28574">
                  <a:extLst>
                    <a:ext uri="{9D8B030D-6E8A-4147-A177-3AD203B41FA5}">
                      <a16:colId xmlns:a16="http://schemas.microsoft.com/office/drawing/2014/main" val="3039318249"/>
                    </a:ext>
                  </a:extLst>
                </a:gridCol>
                <a:gridCol w="4496120">
                  <a:extLst>
                    <a:ext uri="{9D8B030D-6E8A-4147-A177-3AD203B41FA5}">
                      <a16:colId xmlns:a16="http://schemas.microsoft.com/office/drawing/2014/main" val="2183460321"/>
                    </a:ext>
                  </a:extLst>
                </a:gridCol>
                <a:gridCol w="1685896">
                  <a:extLst>
                    <a:ext uri="{9D8B030D-6E8A-4147-A177-3AD203B41FA5}">
                      <a16:colId xmlns:a16="http://schemas.microsoft.com/office/drawing/2014/main" val="3097568860"/>
                    </a:ext>
                  </a:extLst>
                </a:gridCol>
                <a:gridCol w="2809036">
                  <a:extLst>
                    <a:ext uri="{9D8B030D-6E8A-4147-A177-3AD203B41FA5}">
                      <a16:colId xmlns:a16="http://schemas.microsoft.com/office/drawing/2014/main" val="2784167641"/>
                    </a:ext>
                  </a:extLst>
                </a:gridCol>
              </a:tblGrid>
              <a:tr h="514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الاسم المركّب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نوعــــــــــــــــــــــــــــــــه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نسبتــــه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ـ</a:t>
                      </a: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تغييــر الحاصــل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509130"/>
                  </a:ext>
                </a:extLst>
              </a:tr>
              <a:tr h="46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سيف الدين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مركّب تركيبا إضافيا وغير كنية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سيفيٌّ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يٌنسب إلى صدره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303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أبو بكر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مركّب تركيبا إضافيا و كنية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بكريٌّ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ينسب إلى عجزه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82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41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rgbClr val="FF0000"/>
                </a:solidFill>
              </a:rPr>
              <a:t>علام </a:t>
            </a:r>
            <a:r>
              <a:rPr lang="ar-MA" sz="4000" b="1" dirty="0">
                <a:solidFill>
                  <a:srgbClr val="FF0000"/>
                </a:solidFill>
              </a:rPr>
              <a:t>يدل اسم الآلة</a:t>
            </a:r>
            <a:r>
              <a:rPr lang="ar-MA" sz="4000" b="1" dirty="0" smtClean="0">
                <a:solidFill>
                  <a:srgbClr val="FF0000"/>
                </a:solidFill>
              </a:rPr>
              <a:t>؟</a:t>
            </a: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rgbClr val="FF0000"/>
              </a:solidFill>
            </a:endParaRPr>
          </a:p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rgbClr val="FF0000"/>
                </a:solidFill>
              </a:rPr>
              <a:t>إيت </a:t>
            </a:r>
            <a:r>
              <a:rPr lang="ar-MA" sz="4000" b="1" dirty="0">
                <a:solidFill>
                  <a:srgbClr val="FF0000"/>
                </a:solidFill>
              </a:rPr>
              <a:t>باسم الآلة من الأفعال: عرج – قاد </a:t>
            </a:r>
            <a:r>
              <a:rPr lang="ar-MA" sz="4000" b="1" dirty="0" smtClean="0">
                <a:solidFill>
                  <a:srgbClr val="FF0000"/>
                </a:solidFill>
              </a:rPr>
              <a:t> - ثلج </a:t>
            </a:r>
            <a:endParaRPr lang="ar-MA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72460" y="213073"/>
            <a:ext cx="4737194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تعريف الظاهرة اللغوية: النسبة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362288"/>
              </p:ext>
            </p:extLst>
          </p:nvPr>
        </p:nvGraphicFramePr>
        <p:xfrm>
          <a:off x="196948" y="956424"/>
          <a:ext cx="11812706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53177">
                  <a:extLst>
                    <a:ext uri="{9D8B030D-6E8A-4147-A177-3AD203B41FA5}">
                      <a16:colId xmlns:a16="http://schemas.microsoft.com/office/drawing/2014/main" val="4224833953"/>
                    </a:ext>
                  </a:extLst>
                </a:gridCol>
                <a:gridCol w="1377987">
                  <a:extLst>
                    <a:ext uri="{9D8B030D-6E8A-4147-A177-3AD203B41FA5}">
                      <a16:colId xmlns:a16="http://schemas.microsoft.com/office/drawing/2014/main" val="3807157573"/>
                    </a:ext>
                  </a:extLst>
                </a:gridCol>
                <a:gridCol w="1898992">
                  <a:extLst>
                    <a:ext uri="{9D8B030D-6E8A-4147-A177-3AD203B41FA5}">
                      <a16:colId xmlns:a16="http://schemas.microsoft.com/office/drawing/2014/main" val="162121175"/>
                    </a:ext>
                  </a:extLst>
                </a:gridCol>
                <a:gridCol w="5582550">
                  <a:extLst>
                    <a:ext uri="{9D8B030D-6E8A-4147-A177-3AD203B41FA5}">
                      <a16:colId xmlns:a16="http://schemas.microsoft.com/office/drawing/2014/main" val="2278604195"/>
                    </a:ext>
                  </a:extLst>
                </a:gridCol>
              </a:tblGrid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التركيب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المنسوب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المنسوب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التغيير الحاصل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849732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غلاف الكرة الأرضية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358368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القنوات الفضائية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931020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الألياف الضوئية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4358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96948" y="3412348"/>
            <a:ext cx="11812706" cy="6222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</a:t>
            </a:r>
            <a:r>
              <a:rPr lang="ar-S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72460" y="213073"/>
            <a:ext cx="4737194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تعريف الظاهرة اللغوية: النسبة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963267"/>
              </p:ext>
            </p:extLst>
          </p:nvPr>
        </p:nvGraphicFramePr>
        <p:xfrm>
          <a:off x="196948" y="956424"/>
          <a:ext cx="11812706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53177">
                  <a:extLst>
                    <a:ext uri="{9D8B030D-6E8A-4147-A177-3AD203B41FA5}">
                      <a16:colId xmlns:a16="http://schemas.microsoft.com/office/drawing/2014/main" val="4224833953"/>
                    </a:ext>
                  </a:extLst>
                </a:gridCol>
                <a:gridCol w="1377987">
                  <a:extLst>
                    <a:ext uri="{9D8B030D-6E8A-4147-A177-3AD203B41FA5}">
                      <a16:colId xmlns:a16="http://schemas.microsoft.com/office/drawing/2014/main" val="3807157573"/>
                    </a:ext>
                  </a:extLst>
                </a:gridCol>
                <a:gridCol w="1898992">
                  <a:extLst>
                    <a:ext uri="{9D8B030D-6E8A-4147-A177-3AD203B41FA5}">
                      <a16:colId xmlns:a16="http://schemas.microsoft.com/office/drawing/2014/main" val="162121175"/>
                    </a:ext>
                  </a:extLst>
                </a:gridCol>
                <a:gridCol w="5582550">
                  <a:extLst>
                    <a:ext uri="{9D8B030D-6E8A-4147-A177-3AD203B41FA5}">
                      <a16:colId xmlns:a16="http://schemas.microsoft.com/office/drawing/2014/main" val="2278604195"/>
                    </a:ext>
                  </a:extLst>
                </a:gridCol>
              </a:tblGrid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التركيب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المنسوب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المنسوب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التغيير الحاصل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849732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غلاف الكرة الأرضية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الأرضية 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الأرض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أضيفت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ياء مشددة، وكسر ما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قبلها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358368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القنوات الفضائية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الفضائية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الفضاء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931020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الألياف الضوئية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الضوئية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الضوء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4358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96948" y="3412348"/>
            <a:ext cx="11812706" cy="1224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النسبة هي إلحاق ياء مشددة مكسور ما قبلها على آخر الاسم للدلالة على نسبة شيء إلى شيء آخر.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37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72460" y="213073"/>
            <a:ext cx="4737194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النسبة إلى المختوم بتاء التأنيث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6948" y="2907520"/>
            <a:ext cx="11812706" cy="6222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..............................................................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459154"/>
              </p:ext>
            </p:extLst>
          </p:nvPr>
        </p:nvGraphicFramePr>
        <p:xfrm>
          <a:off x="196947" y="1033208"/>
          <a:ext cx="11812707" cy="149897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18208">
                  <a:extLst>
                    <a:ext uri="{9D8B030D-6E8A-4147-A177-3AD203B41FA5}">
                      <a16:colId xmlns:a16="http://schemas.microsoft.com/office/drawing/2014/main" val="4078639456"/>
                    </a:ext>
                  </a:extLst>
                </a:gridCol>
                <a:gridCol w="2620659">
                  <a:extLst>
                    <a:ext uri="{9D8B030D-6E8A-4147-A177-3AD203B41FA5}">
                      <a16:colId xmlns:a16="http://schemas.microsoft.com/office/drawing/2014/main" val="1127167089"/>
                    </a:ext>
                  </a:extLst>
                </a:gridCol>
                <a:gridCol w="1473039">
                  <a:extLst>
                    <a:ext uri="{9D8B030D-6E8A-4147-A177-3AD203B41FA5}">
                      <a16:colId xmlns:a16="http://schemas.microsoft.com/office/drawing/2014/main" val="3386353045"/>
                    </a:ext>
                  </a:extLst>
                </a:gridCol>
                <a:gridCol w="6400801">
                  <a:extLst>
                    <a:ext uri="{9D8B030D-6E8A-4147-A177-3AD203B41FA5}">
                      <a16:colId xmlns:a16="http://schemas.microsoft.com/office/drawing/2014/main" val="4020077198"/>
                    </a:ext>
                  </a:extLst>
                </a:gridCol>
              </a:tblGrid>
              <a:tr h="7494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الاسم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التغيير الحاصل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618953"/>
                  </a:ext>
                </a:extLst>
              </a:tr>
              <a:tr h="7494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طاقة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82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1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72460" y="213073"/>
            <a:ext cx="4737194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النسبة إلى المختوم بتاء التأنيث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6948" y="2907520"/>
            <a:ext cx="11812706" cy="122495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ينسب إلى الاسم المؤنث المختوم بتاء التأنيث المربوطة بحذف تائه، وإضافة ياء مشددة في آخره، مع كسر ما قبلها.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752405"/>
              </p:ext>
            </p:extLst>
          </p:nvPr>
        </p:nvGraphicFramePr>
        <p:xfrm>
          <a:off x="196947" y="1033210"/>
          <a:ext cx="11812707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18208">
                  <a:extLst>
                    <a:ext uri="{9D8B030D-6E8A-4147-A177-3AD203B41FA5}">
                      <a16:colId xmlns:a16="http://schemas.microsoft.com/office/drawing/2014/main" val="4078639456"/>
                    </a:ext>
                  </a:extLst>
                </a:gridCol>
                <a:gridCol w="2620659">
                  <a:extLst>
                    <a:ext uri="{9D8B030D-6E8A-4147-A177-3AD203B41FA5}">
                      <a16:colId xmlns:a16="http://schemas.microsoft.com/office/drawing/2014/main" val="1127167089"/>
                    </a:ext>
                  </a:extLst>
                </a:gridCol>
                <a:gridCol w="1473039">
                  <a:extLst>
                    <a:ext uri="{9D8B030D-6E8A-4147-A177-3AD203B41FA5}">
                      <a16:colId xmlns:a16="http://schemas.microsoft.com/office/drawing/2014/main" val="3386353045"/>
                    </a:ext>
                  </a:extLst>
                </a:gridCol>
                <a:gridCol w="6400801">
                  <a:extLst>
                    <a:ext uri="{9D8B030D-6E8A-4147-A177-3AD203B41FA5}">
                      <a16:colId xmlns:a16="http://schemas.microsoft.com/office/drawing/2014/main" val="4020077198"/>
                    </a:ext>
                  </a:extLst>
                </a:gridCol>
              </a:tblGrid>
              <a:tr h="12034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الاسم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التغيير الحاصل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618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طاقة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مختوم بتاء التأنيث المربوطة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طاقِيٌّ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تحذف تاء التأنيث المربوطة، وتضاف ياء مشددة في الآخر، مع كسر ما قبلها.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82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8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76049" y="58326"/>
            <a:ext cx="4742848" cy="65864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النسبة إلى  الاسم المقصور: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6947" y="5242756"/>
            <a:ext cx="11621949" cy="555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8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28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2800" b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609422"/>
              </p:ext>
            </p:extLst>
          </p:nvPr>
        </p:nvGraphicFramePr>
        <p:xfrm>
          <a:off x="196947" y="779679"/>
          <a:ext cx="11621949" cy="3767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73038">
                  <a:extLst>
                    <a:ext uri="{9D8B030D-6E8A-4147-A177-3AD203B41FA5}">
                      <a16:colId xmlns:a16="http://schemas.microsoft.com/office/drawing/2014/main" val="199855188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855310660"/>
                    </a:ext>
                  </a:extLst>
                </a:gridCol>
                <a:gridCol w="1674055">
                  <a:extLst>
                    <a:ext uri="{9D8B030D-6E8A-4147-A177-3AD203B41FA5}">
                      <a16:colId xmlns:a16="http://schemas.microsoft.com/office/drawing/2014/main" val="300379162"/>
                    </a:ext>
                  </a:extLst>
                </a:gridCol>
                <a:gridCol w="6428936">
                  <a:extLst>
                    <a:ext uri="{9D8B030D-6E8A-4147-A177-3AD203B41FA5}">
                      <a16:colId xmlns:a16="http://schemas.microsoft.com/office/drawing/2014/main" val="1145235120"/>
                    </a:ext>
                  </a:extLst>
                </a:gridCol>
              </a:tblGrid>
              <a:tr h="298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 المقصور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رتبـــة ألفـــه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تغييـــر الحاصـــــل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52327"/>
                  </a:ext>
                </a:extLst>
              </a:tr>
              <a:tr h="1028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فتى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997784"/>
                  </a:ext>
                </a:extLst>
              </a:tr>
              <a:tr h="863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برَدى (ثانيه  مفتوح)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249589"/>
                  </a:ext>
                </a:extLst>
              </a:tr>
              <a:tr h="260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حبْلى (ثانيه ساكن)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391723"/>
                  </a:ext>
                </a:extLst>
              </a:tr>
              <a:tr h="116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مصطفى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369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8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76049" y="58326"/>
            <a:ext cx="4742848" cy="65864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النسبة إلى  الاسم المقصور: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6947" y="5242756"/>
            <a:ext cx="11621949" cy="154702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8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28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2800" b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ينسب إلى الاسم المقصور بحسب رتبة ألفه : إذا كانت ألفه ثالثة : تقلب واوا، وإذا كانت ألفه رابعة وثاني الاسم ساكنا : يجوز حذفها أو قلبها واوا، وإذا كانت رابعة وثاني الاسم متحركا أو كانت خامسة : يجب حذفها.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994180"/>
              </p:ext>
            </p:extLst>
          </p:nvPr>
        </p:nvGraphicFramePr>
        <p:xfrm>
          <a:off x="196947" y="779679"/>
          <a:ext cx="11621949" cy="441655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73038">
                  <a:extLst>
                    <a:ext uri="{9D8B030D-6E8A-4147-A177-3AD203B41FA5}">
                      <a16:colId xmlns:a16="http://schemas.microsoft.com/office/drawing/2014/main" val="199855188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855310660"/>
                    </a:ext>
                  </a:extLst>
                </a:gridCol>
                <a:gridCol w="1674055">
                  <a:extLst>
                    <a:ext uri="{9D8B030D-6E8A-4147-A177-3AD203B41FA5}">
                      <a16:colId xmlns:a16="http://schemas.microsoft.com/office/drawing/2014/main" val="300379162"/>
                    </a:ext>
                  </a:extLst>
                </a:gridCol>
                <a:gridCol w="6428936">
                  <a:extLst>
                    <a:ext uri="{9D8B030D-6E8A-4147-A177-3AD203B41FA5}">
                      <a16:colId xmlns:a16="http://schemas.microsoft.com/office/drawing/2014/main" val="1145235120"/>
                    </a:ext>
                  </a:extLst>
                </a:gridCol>
              </a:tblGrid>
              <a:tr h="298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 المقصور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رتبـــة ألفـــه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تغييـــر الحاصـــــل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52327"/>
                  </a:ext>
                </a:extLst>
              </a:tr>
              <a:tr h="1028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فتى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ثالثة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فتوي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 تقلب الألف واوا، ثم تضاف ياء النسب في الآخر مع  كسر ما قبلها.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997784"/>
                  </a:ext>
                </a:extLst>
              </a:tr>
              <a:tr h="863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برَدى (ثانيه  مفتوح)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رابعة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بردي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تحذف الألف،  ثم تضاف ياء النسب في الآخر مع كسر ما قبلها.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249589"/>
                  </a:ext>
                </a:extLst>
              </a:tr>
              <a:tr h="260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حبْلى (ثانيه ساكن)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رابعة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حبْليّ/حبلَوِيُّ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تحذف الياء أو تقلب واوا، ثم تضاف ياء النسب في الآخر مع كسر ما قبلها.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391723"/>
                  </a:ext>
                </a:extLst>
              </a:tr>
              <a:tr h="116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مصطفى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خامسة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مصطفِيٌّ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تحذف الألف، ثم تضاف ياء النسب في الآخر  مع كسر ما قبلها.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369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37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93674" y="213073"/>
            <a:ext cx="4294765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 النسبة إلى الاسم المنقوص: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10" y="4523905"/>
            <a:ext cx="11619627" cy="6222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i="1" u="sng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</a:t>
            </a:r>
            <a:r>
              <a:rPr lang="ar-SA" sz="3200" b="1" i="1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156561"/>
              </p:ext>
            </p:extLst>
          </p:nvPr>
        </p:nvGraphicFramePr>
        <p:xfrm>
          <a:off x="168811" y="1026528"/>
          <a:ext cx="11619627" cy="31760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01361">
                  <a:extLst>
                    <a:ext uri="{9D8B030D-6E8A-4147-A177-3AD203B41FA5}">
                      <a16:colId xmlns:a16="http://schemas.microsoft.com/office/drawing/2014/main" val="3801145524"/>
                    </a:ext>
                  </a:extLst>
                </a:gridCol>
                <a:gridCol w="1516017">
                  <a:extLst>
                    <a:ext uri="{9D8B030D-6E8A-4147-A177-3AD203B41FA5}">
                      <a16:colId xmlns:a16="http://schemas.microsoft.com/office/drawing/2014/main" val="2743356524"/>
                    </a:ext>
                  </a:extLst>
                </a:gridCol>
                <a:gridCol w="1852249">
                  <a:extLst>
                    <a:ext uri="{9D8B030D-6E8A-4147-A177-3AD203B41FA5}">
                      <a16:colId xmlns:a16="http://schemas.microsoft.com/office/drawing/2014/main" val="473537232"/>
                    </a:ext>
                  </a:extLst>
                </a:gridCol>
                <a:gridCol w="6550000">
                  <a:extLst>
                    <a:ext uri="{9D8B030D-6E8A-4147-A177-3AD203B41FA5}">
                      <a16:colId xmlns:a16="http://schemas.microsoft.com/office/drawing/2014/main" val="1248450681"/>
                    </a:ext>
                  </a:extLst>
                </a:gridCol>
              </a:tblGrid>
              <a:tr h="501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الاسم المنقوص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رتبـــة يائـــه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نسبته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ال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r>
                        <a:rPr lang="ar-SA" sz="2800" b="1" dirty="0">
                          <a:solidFill>
                            <a:schemeClr val="tx1"/>
                          </a:solidFill>
                          <a:effectLst/>
                        </a:rPr>
                        <a:t>تغييـــر الحاصـــــل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515970"/>
                  </a:ext>
                </a:extLst>
              </a:tr>
              <a:tr h="825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شجٍ(شجي)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995670"/>
                  </a:ext>
                </a:extLst>
              </a:tr>
              <a:tr h="368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ساعٍ(ساعي)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408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800" b="1">
                          <a:solidFill>
                            <a:schemeClr val="tx1"/>
                          </a:solidFill>
                          <a:effectLst/>
                        </a:rPr>
                        <a:t>مهتد(مهتدي)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 smtClean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699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92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242</TotalTime>
  <Words>777</Words>
  <Application>Microsoft Office PowerPoint</Application>
  <PresentationFormat>Widescreen</PresentationFormat>
  <Paragraphs>191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37</cp:revision>
  <dcterms:created xsi:type="dcterms:W3CDTF">2022-09-27T21:07:30Z</dcterms:created>
  <dcterms:modified xsi:type="dcterms:W3CDTF">2024-01-16T19:54:09Z</dcterms:modified>
</cp:coreProperties>
</file>