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4" r:id="rId2"/>
    <p:sldId id="275" r:id="rId3"/>
    <p:sldId id="257" r:id="rId4"/>
    <p:sldId id="266" r:id="rId5"/>
    <p:sldId id="260" r:id="rId6"/>
    <p:sldId id="259" r:id="rId7"/>
    <p:sldId id="261" r:id="rId8"/>
    <p:sldId id="280" r:id="rId9"/>
    <p:sldId id="269" r:id="rId10"/>
    <p:sldId id="281" r:id="rId11"/>
    <p:sldId id="279" r:id="rId12"/>
    <p:sldId id="282" r:id="rId13"/>
    <p:sldId id="26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64"/>
            <p14:sldId id="275"/>
            <p14:sldId id="257"/>
            <p14:sldId id="266"/>
            <p14:sldId id="260"/>
            <p14:sldId id="259"/>
          </p14:sldIdLst>
        </p14:section>
        <p14:section name="الحصة الثانية" id="{2A91C92C-40D6-4917-917C-47E3B2CEE21D}">
          <p14:sldIdLst>
            <p14:sldId id="261"/>
            <p14:sldId id="280"/>
            <p14:sldId id="269"/>
            <p14:sldId id="281"/>
            <p14:sldId id="279"/>
            <p14:sldId id="282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02-03-1445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02-03-1445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02-03-1445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02-03-1445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02-03-1445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02-03-1445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02-03-1445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02-03-1445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02-03-1445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02-03-1445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02-03-1445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02-03-1445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02-03-1445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02-03-1445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02-03-1445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02-03-1445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02-03-1445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02-03-1445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36098" y="1681086"/>
            <a:ext cx="11605845" cy="383181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مــــــــــــــــجال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القيم الإسلامية</a:t>
            </a:r>
            <a:endParaRPr lang="ar-MA" sz="5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مـــــــــــــــكـون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القـــــــــــــراءة</a:t>
            </a:r>
          </a:p>
          <a:p>
            <a:pPr algn="r" rtl="1">
              <a:lnSpc>
                <a:spcPct val="150000"/>
              </a:lnSpc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المــــــوضــــوع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قيم الإسلام ص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endParaRPr lang="ar-MA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659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609" y="724486"/>
            <a:ext cx="11844997" cy="546040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200000"/>
              </a:lnSpc>
              <a:buAutoNum type="arabicPeriod" startAt="2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شخصيات القصة:</a:t>
            </a:r>
          </a:p>
          <a:p>
            <a:pPr marL="514350" indent="-514350" algn="r" rtl="1">
              <a:lnSpc>
                <a:spcPct val="200000"/>
              </a:lnSpc>
              <a:buAutoNum type="arabicPeriod" startAt="2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lnSpc>
                <a:spcPct val="200000"/>
              </a:lnSpc>
              <a:buAutoNum type="arabicPeriod" startAt="2"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lnSpc>
                <a:spcPct val="200000"/>
              </a:lnSpc>
              <a:buAutoNum type="arabicPeriod" startAt="2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lnSpc>
                <a:spcPct val="200000"/>
              </a:lnSpc>
              <a:buAutoNum type="arabicPeriod" startAt="2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5245485"/>
              </p:ext>
            </p:extLst>
          </p:nvPr>
        </p:nvGraphicFramePr>
        <p:xfrm>
          <a:off x="466516" y="1910734"/>
          <a:ext cx="11165181" cy="288036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019988">
                  <a:extLst>
                    <a:ext uri="{9D8B030D-6E8A-4147-A177-3AD203B41FA5}">
                      <a16:colId xmlns:a16="http://schemas.microsoft.com/office/drawing/2014/main" val="2267044598"/>
                    </a:ext>
                  </a:extLst>
                </a:gridCol>
                <a:gridCol w="8145193">
                  <a:extLst>
                    <a:ext uri="{9D8B030D-6E8A-4147-A177-3AD203B41FA5}">
                      <a16:colId xmlns:a16="http://schemas.microsoft.com/office/drawing/2014/main" val="626086335"/>
                    </a:ext>
                  </a:extLst>
                </a:gridCol>
              </a:tblGrid>
              <a:tr h="10223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rgbClr val="FF0000"/>
                          </a:solidFill>
                          <a:effectLst/>
                        </a:rPr>
                        <a:t>الشخصيات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rgbClr val="FF0000"/>
                          </a:solidFill>
                          <a:effectLst/>
                        </a:rPr>
                        <a:t>أوصافها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149941"/>
                  </a:ext>
                </a:extLst>
              </a:tr>
              <a:tr h="1066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موسى عليه السلام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>
                          <a:solidFill>
                            <a:schemeClr val="bg1"/>
                          </a:solidFill>
                          <a:effectLst/>
                        </a:rPr>
                        <a:t>- </a:t>
                      </a: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 متوكل على الله – ذو مروءة – قوي أمين</a:t>
                      </a:r>
                      <a:r>
                        <a:rPr lang="fr-FR" sz="3200" b="1">
                          <a:solidFill>
                            <a:schemeClr val="bg1"/>
                          </a:solidFill>
                          <a:effectLst/>
                        </a:rPr>
                        <a:t> -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384967"/>
                  </a:ext>
                </a:extLst>
              </a:tr>
              <a:tr h="1066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المرأتان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>
                          <a:solidFill>
                            <a:schemeClr val="bg1"/>
                          </a:solidFill>
                          <a:effectLst/>
                        </a:rPr>
                        <a:t>- </a:t>
                      </a: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 راعيتان – عفيفتان 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9160058"/>
                  </a:ext>
                </a:extLst>
              </a:tr>
              <a:tr h="10668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أب المرأتين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solidFill>
                            <a:schemeClr val="bg1"/>
                          </a:solidFill>
                          <a:effectLst/>
                        </a:rPr>
                        <a:t> - </a:t>
                      </a: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 شيخ كبير – مواسٍ لموسى – من الصالحين – مبادل للإحسان بالإحسان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2897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7525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3384" y="710416"/>
            <a:ext cx="11000935" cy="50783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0" algn="r" rtl="1">
              <a:lnSpc>
                <a:spcPct val="150000"/>
              </a:lnSpc>
            </a:pP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القيم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الإسلامية المحمولة في النص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lvl="0" algn="r" rtl="1">
              <a:lnSpc>
                <a:spcPct val="150000"/>
              </a:lnSpc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>
              <a:lnSpc>
                <a:spcPct val="150000"/>
              </a:lnSpc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>
              <a:lnSpc>
                <a:spcPct val="150000"/>
              </a:lnSpc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>
              <a:lnSpc>
                <a:spcPct val="150000"/>
              </a:lnSpc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437037"/>
              </p:ext>
            </p:extLst>
          </p:nvPr>
        </p:nvGraphicFramePr>
        <p:xfrm>
          <a:off x="956603" y="1715399"/>
          <a:ext cx="10506247" cy="347929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944196">
                  <a:extLst>
                    <a:ext uri="{9D8B030D-6E8A-4147-A177-3AD203B41FA5}">
                      <a16:colId xmlns:a16="http://schemas.microsoft.com/office/drawing/2014/main" val="21549459"/>
                    </a:ext>
                  </a:extLst>
                </a:gridCol>
                <a:gridCol w="6562051">
                  <a:extLst>
                    <a:ext uri="{9D8B030D-6E8A-4147-A177-3AD203B41FA5}">
                      <a16:colId xmlns:a16="http://schemas.microsoft.com/office/drawing/2014/main" val="1385945095"/>
                    </a:ext>
                  </a:extLst>
                </a:gridCol>
              </a:tblGrid>
              <a:tr h="12954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rgbClr val="FF0000"/>
                          </a:solidFill>
                          <a:effectLst/>
                        </a:rPr>
                        <a:t>القيم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rgbClr val="FF0000"/>
                          </a:solidFill>
                          <a:effectLst/>
                        </a:rPr>
                        <a:t>الآيات التي تناسبها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761461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>
                          <a:solidFill>
                            <a:schemeClr val="bg1"/>
                          </a:solidFill>
                          <a:effectLst/>
                        </a:rPr>
                        <a:t>- </a:t>
                      </a: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المروءة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827869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>
                          <a:solidFill>
                            <a:schemeClr val="bg1"/>
                          </a:solidFill>
                          <a:effectLst/>
                        </a:rPr>
                        <a:t>- </a:t>
                      </a: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الاستسلام لله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347622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>
                          <a:solidFill>
                            <a:schemeClr val="bg1"/>
                          </a:solidFill>
                          <a:effectLst/>
                        </a:rPr>
                        <a:t>- </a:t>
                      </a: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الحياء والعفة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531197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>
                          <a:solidFill>
                            <a:schemeClr val="bg1"/>
                          </a:solidFill>
                          <a:effectLst/>
                        </a:rPr>
                        <a:t>- </a:t>
                      </a: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مبادلة الإحسان بالإحسان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764098"/>
                  </a:ext>
                </a:extLst>
              </a:tr>
              <a:tr h="12382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>
                          <a:solidFill>
                            <a:schemeClr val="bg1"/>
                          </a:solidFill>
                          <a:effectLst/>
                        </a:rPr>
                        <a:t>- </a:t>
                      </a: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الأمانة والقوة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6643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6893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03384" y="710416"/>
            <a:ext cx="11000935" cy="507831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0" algn="r" rtl="1">
              <a:lnSpc>
                <a:spcPct val="150000"/>
              </a:lnSpc>
            </a:pP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القيم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الإسلامية المحمولة في النص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pPr lvl="0" algn="r" rtl="1">
              <a:lnSpc>
                <a:spcPct val="150000"/>
              </a:lnSpc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>
              <a:lnSpc>
                <a:spcPct val="150000"/>
              </a:lnSpc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>
              <a:lnSpc>
                <a:spcPct val="150000"/>
              </a:lnSpc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>
              <a:lnSpc>
                <a:spcPct val="150000"/>
              </a:lnSpc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r" rtl="1">
              <a:lnSpc>
                <a:spcPct val="150000"/>
              </a:lnSpc>
            </a:pPr>
            <a:endParaRPr lang="ar-MA" sz="3600" b="1" dirty="0" smtClean="0">
              <a:solidFill>
                <a:srgbClr val="00B05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505592"/>
              </p:ext>
            </p:extLst>
          </p:nvPr>
        </p:nvGraphicFramePr>
        <p:xfrm>
          <a:off x="956603" y="1715399"/>
          <a:ext cx="10506247" cy="347929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944196">
                  <a:extLst>
                    <a:ext uri="{9D8B030D-6E8A-4147-A177-3AD203B41FA5}">
                      <a16:colId xmlns:a16="http://schemas.microsoft.com/office/drawing/2014/main" val="21549459"/>
                    </a:ext>
                  </a:extLst>
                </a:gridCol>
                <a:gridCol w="6562051">
                  <a:extLst>
                    <a:ext uri="{9D8B030D-6E8A-4147-A177-3AD203B41FA5}">
                      <a16:colId xmlns:a16="http://schemas.microsoft.com/office/drawing/2014/main" val="1385945095"/>
                    </a:ext>
                  </a:extLst>
                </a:gridCol>
              </a:tblGrid>
              <a:tr h="12954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rgbClr val="FF0000"/>
                          </a:solidFill>
                          <a:effectLst/>
                        </a:rPr>
                        <a:t>القيم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rgbClr val="FF0000"/>
                          </a:solidFill>
                          <a:effectLst/>
                        </a:rPr>
                        <a:t>الآيات التي تناسبها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4761461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>
                          <a:solidFill>
                            <a:schemeClr val="bg1"/>
                          </a:solidFill>
                          <a:effectLst/>
                        </a:rPr>
                        <a:t>- </a:t>
                      </a: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المروءة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"فسقى لهما"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827869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>
                          <a:solidFill>
                            <a:schemeClr val="bg1"/>
                          </a:solidFill>
                          <a:effectLst/>
                        </a:rPr>
                        <a:t>- </a:t>
                      </a: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الاستسلام لله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"فقال رب إني لما أنزلت إلي من خير فقير"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347622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>
                          <a:solidFill>
                            <a:schemeClr val="bg1"/>
                          </a:solidFill>
                          <a:effectLst/>
                        </a:rPr>
                        <a:t>- </a:t>
                      </a: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الحياء والعفة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"تمشي على استحياء"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6531197"/>
                  </a:ext>
                </a:extLst>
              </a:tr>
              <a:tr h="12954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>
                          <a:solidFill>
                            <a:schemeClr val="bg1"/>
                          </a:solidFill>
                          <a:effectLst/>
                        </a:rPr>
                        <a:t>- </a:t>
                      </a: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مبادلة الإحسان بالإحسان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"إن أبي يدعوك ليجزيك أجر ما سقيت لنا"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764098"/>
                  </a:ext>
                </a:extLst>
              </a:tr>
              <a:tr h="12382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>
                          <a:solidFill>
                            <a:schemeClr val="bg1"/>
                          </a:solidFill>
                          <a:effectLst/>
                        </a:rPr>
                        <a:t>- </a:t>
                      </a:r>
                      <a:r>
                        <a:rPr lang="ar-MA" sz="3200" b="1">
                          <a:solidFill>
                            <a:schemeClr val="bg1"/>
                          </a:solidFill>
                          <a:effectLst/>
                        </a:rPr>
                        <a:t>الأمانة والقوة</a:t>
                      </a:r>
                      <a:endParaRPr lang="en-US" sz="32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chemeClr val="bg1"/>
                          </a:solidFill>
                          <a:effectLst/>
                        </a:rPr>
                        <a:t>"خير من استأجرت القوي الأمين"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6643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579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40812" y="98474"/>
            <a:ext cx="2602523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رابعا</a:t>
            </a:r>
            <a:r>
              <a:rPr lang="ar-MA" sz="3200" b="1" dirty="0">
                <a:solidFill>
                  <a:srgbClr val="FF0000"/>
                </a:solidFill>
              </a:rPr>
              <a:t>: التركيب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8474" y="763805"/>
            <a:ext cx="11985674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إن الغاية من القصص القرآنية هي تثبيث فؤاد الرسول محمد صلى الله عليه وسلم ، وأخذ العبرة والموعظة، و التشبع بمجموعة من القيم الإسلامية  كالصبر، والعفة، والحياء، والمروءة، والتوكل على الله… 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40811" y="2917580"/>
            <a:ext cx="2602523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خامسا: الاستثمار</a:t>
            </a:r>
            <a:endParaRPr lang="ar-MA" sz="3200" b="1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8472" y="3776972"/>
            <a:ext cx="11887200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أنشطة الاستثمار بالصفحة 11 من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الكتاب المدرسي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239218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86069" y="295422"/>
            <a:ext cx="2743200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2278966" y="1479819"/>
            <a:ext cx="8883747" cy="70788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هو القرآن الكريم؟ اُذكر بعض أسمائه الأخرى؟</a:t>
            </a: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677" y="2725772"/>
            <a:ext cx="11943470" cy="1938992"/>
          </a:xfrm>
          <a:prstGeom prst="rect">
            <a:avLst/>
          </a:prstGeom>
          <a:solidFill>
            <a:schemeClr val="tx1">
              <a:lumMod val="85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</a:t>
            </a: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القرآن كلام الله الذي نزل به جبريل على الرسول صلى الله عليه وسلم </a:t>
            </a:r>
          </a:p>
          <a:p>
            <a:pPr algn="r" rtl="1">
              <a:lnSpc>
                <a:spcPct val="150000"/>
              </a:lnSpc>
            </a:pPr>
            <a:r>
              <a:rPr lang="ar-MA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	أسماء القرآن: الموعظة، الكتاب، الذكر، النور الفرقان .....</a:t>
            </a:r>
          </a:p>
        </p:txBody>
      </p:sp>
    </p:spTree>
    <p:extLst>
      <p:ext uri="{BB962C8B-B14F-4D97-AF65-F5344CB8AC3E}">
        <p14:creationId xmlns:p14="http://schemas.microsoft.com/office/powerpoint/2010/main" val="3053678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95421" y="1197552"/>
            <a:ext cx="11633981" cy="424731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صاحب النص؟ وما مصدره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نوعية النص؟</a:t>
            </a: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مما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يتركب عنوان النص؟ وما الدلالات التي يتضمنها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اقرأ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بداية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ونهايته وسجل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استنتاجك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 algn="r" rtl="1">
              <a:lnSpc>
                <a:spcPct val="150000"/>
              </a:lnSpc>
              <a:buFontTx/>
              <a:buChar char="-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افترض مما سبق نوع النص، وموضوعه، أو القضية التي يعالجها.</a:t>
            </a:r>
          </a:p>
        </p:txBody>
      </p:sp>
    </p:spTree>
    <p:extLst>
      <p:ext uri="{BB962C8B-B14F-4D97-AF65-F5344CB8AC3E}">
        <p14:creationId xmlns:p14="http://schemas.microsoft.com/office/powerpoint/2010/main" val="349812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0323" y="1209815"/>
            <a:ext cx="11631636" cy="45243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النص </a:t>
            </a: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الله سبحانه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وتعالى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مصدر 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القرآن الكريم، سورة القصص، الآيات(22 - 28) 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بداية 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ونهايته: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تشترك الآية (22) مع الآية (28) في معنى واحد هو : تفويض الأمر إلى الله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تعالى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ملاحظة 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العنوان:</a:t>
            </a:r>
          </a:p>
          <a:p>
            <a:pPr marL="342900" indent="-342900" algn="r" rtl="1">
              <a:buFont typeface="Wingdings" panose="05000000000000000000" pitchFamily="2" charset="2"/>
              <a:buChar char="q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دلاليا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يشير العنوان إلى أن هذه القصة القرآنية تتضمّن جملة من القيم الإسلامية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النبيلة.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r>
              <a:rPr lang="ar-MA" sz="32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 </a:t>
            </a:r>
            <a:r>
              <a:rPr lang="ar-MA" sz="3200" b="1" u="sng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MA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انطلاقا من المؤشرات السابقة، يفترض أن يتحدث النص عن 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97083" y="351692"/>
            <a:ext cx="2518117" cy="584775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أولا: تأطير </a:t>
            </a:r>
            <a:r>
              <a:rPr lang="ar-MA" sz="3200" b="1" dirty="0">
                <a:solidFill>
                  <a:srgbClr val="FF0000"/>
                </a:solidFill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797943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5083" y="1294227"/>
            <a:ext cx="11760591" cy="9244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هو المضمون العام للنص؟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23569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01663" y="168813"/>
            <a:ext cx="3038620" cy="646331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ثانيا: فهم </a:t>
            </a:r>
            <a:r>
              <a:rPr lang="ar-MA" sz="3600" b="1" dirty="0">
                <a:solidFill>
                  <a:srgbClr val="FF0000"/>
                </a:solidFill>
              </a:rPr>
              <a:t>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707903" y="1364566"/>
            <a:ext cx="3207432" cy="64633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1">
            <a:spAutoFit/>
          </a:bodyPr>
          <a:lstStyle/>
          <a:p>
            <a:pPr marL="342900" indent="-342900" algn="r" rtl="1">
              <a:buFont typeface="Wingdings" panose="05000000000000000000" pitchFamily="2" charset="2"/>
              <a:buChar char="Ø"/>
            </a:pPr>
            <a:r>
              <a:rPr lang="ar-SA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المضمون العام</a:t>
            </a:r>
            <a:r>
              <a:rPr lang="ar-MA" sz="3600" b="1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r-MA" sz="3600" b="1" u="sng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81354" y="2247707"/>
            <a:ext cx="11633981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MA" sz="36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Arabic Transparent" panose="020B0604020202020204" pitchFamily="34" charset="0"/>
              </a:rPr>
              <a:t>سرد قصة موسى عليه السلام منذ توجهه إلى مدين ومساعدته لامرأتين في سقي غنمهما إلى غاية مكافأته على مروءته وأخلاقه الفاضلة.</a:t>
            </a:r>
            <a:endParaRPr lang="ar-M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709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31323" y="309486"/>
            <a:ext cx="2895599" cy="646331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ثالثا</a:t>
            </a:r>
            <a:r>
              <a:rPr lang="ar-MA" sz="36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6948" y="1237952"/>
            <a:ext cx="11854375" cy="324441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200000"/>
              </a:lnSpc>
              <a:buAutoNum type="arabicPeriod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أحداث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قصة موسى عليه السلام 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الآية 22 إلى الآية 24 ]: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الآية 25 لإلى الآية 28 ]: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58527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31323" y="309486"/>
            <a:ext cx="2895599" cy="646331"/>
          </a:xfrm>
          <a:prstGeom prst="rect">
            <a:avLst/>
          </a:prstGeom>
          <a:solidFill>
            <a:schemeClr val="tx1">
              <a:lumMod val="8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ثالثا</a:t>
            </a:r>
            <a:r>
              <a:rPr lang="ar-MA" sz="36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6948" y="1237952"/>
            <a:ext cx="11854375" cy="28623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أحداث </a:t>
            </a:r>
            <a:r>
              <a:rPr lang="ar-MA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قصة موسى عليه السلام </a:t>
            </a: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 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الآية 22 إلى الآية 24 ]: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اتجه موسى عليه السلام إلى مدين، ولما وصلها وجد امرأتين عاجزتين عن سقي غنمهما فرقّ لحالهما وسقى لهما.</a:t>
            </a:r>
          </a:p>
          <a:p>
            <a:pPr marL="571500" indent="-571500" algn="r" rtl="1">
              <a:buFont typeface="Wingdings" panose="05000000000000000000" pitchFamily="2" charset="2"/>
              <a:buChar char="ü"/>
            </a:pPr>
            <a:r>
              <a:rPr lang="ar-MA" sz="36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</a:t>
            </a:r>
            <a:r>
              <a:rPr lang="ar-MA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من الآية 25 لإلى الآية 28 ]: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استدعى الأب موسى عليه السلام لمكافأته على صنيعه باستئجاره راعيا لغنمه وتزويجه إحدى ابنتيه.</a:t>
            </a:r>
          </a:p>
        </p:txBody>
      </p:sp>
    </p:spTree>
    <p:extLst>
      <p:ext uri="{BB962C8B-B14F-4D97-AF65-F5344CB8AC3E}">
        <p14:creationId xmlns:p14="http://schemas.microsoft.com/office/powerpoint/2010/main" val="671292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609" y="724486"/>
            <a:ext cx="11844997" cy="546040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200000"/>
              </a:lnSpc>
              <a:buAutoNum type="arabicPeriod" startAt="2"/>
            </a:pPr>
            <a:r>
              <a:rPr lang="ar-MA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شخصيات القصة:</a:t>
            </a:r>
          </a:p>
          <a:p>
            <a:pPr marL="514350" indent="-514350" algn="r" rtl="1">
              <a:lnSpc>
                <a:spcPct val="200000"/>
              </a:lnSpc>
              <a:buAutoNum type="arabicPeriod" startAt="2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lnSpc>
                <a:spcPct val="200000"/>
              </a:lnSpc>
              <a:buAutoNum type="arabicPeriod" startAt="2"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lnSpc>
                <a:spcPct val="200000"/>
              </a:lnSpc>
              <a:buAutoNum type="arabicPeriod" startAt="2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lnSpc>
                <a:spcPct val="200000"/>
              </a:lnSpc>
              <a:buAutoNum type="arabicPeriod" startAt="2"/>
            </a:pPr>
            <a:endParaRPr lang="ar-M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311396"/>
              </p:ext>
            </p:extLst>
          </p:nvPr>
        </p:nvGraphicFramePr>
        <p:xfrm>
          <a:off x="466516" y="1910733"/>
          <a:ext cx="11165181" cy="2703469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019988">
                  <a:extLst>
                    <a:ext uri="{9D8B030D-6E8A-4147-A177-3AD203B41FA5}">
                      <a16:colId xmlns:a16="http://schemas.microsoft.com/office/drawing/2014/main" val="2267044598"/>
                    </a:ext>
                  </a:extLst>
                </a:gridCol>
                <a:gridCol w="8145193">
                  <a:extLst>
                    <a:ext uri="{9D8B030D-6E8A-4147-A177-3AD203B41FA5}">
                      <a16:colId xmlns:a16="http://schemas.microsoft.com/office/drawing/2014/main" val="626086335"/>
                    </a:ext>
                  </a:extLst>
                </a:gridCol>
              </a:tblGrid>
              <a:tr h="70690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>
                          <a:solidFill>
                            <a:srgbClr val="FF0000"/>
                          </a:solidFill>
                          <a:effectLst/>
                        </a:rPr>
                        <a:t>الشخصيات</a:t>
                      </a:r>
                      <a:endParaRPr lang="en-US" sz="3200" b="1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>
                          <a:solidFill>
                            <a:srgbClr val="FF0000"/>
                          </a:solidFill>
                          <a:effectLst/>
                        </a:rPr>
                        <a:t>أوصافها</a:t>
                      </a:r>
                      <a:endParaRPr lang="en-US" sz="32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149941"/>
                  </a:ext>
                </a:extLst>
              </a:tr>
              <a:tr h="666810"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384967"/>
                  </a:ext>
                </a:extLst>
              </a:tr>
              <a:tr h="666810"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9160058"/>
                  </a:ext>
                </a:extLst>
              </a:tr>
              <a:tr h="66294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9525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828976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3162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553</TotalTime>
  <Words>495</Words>
  <Application>Microsoft Office PowerPoint</Application>
  <PresentationFormat>Widescreen</PresentationFormat>
  <Paragraphs>81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Arabic Transparent</vt:lpstr>
      <vt:lpstr>Arial</vt:lpstr>
      <vt:lpstr>Calibri</vt:lpstr>
      <vt:lpstr>Century Gothic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52</cp:revision>
  <dcterms:created xsi:type="dcterms:W3CDTF">2022-09-26T12:22:46Z</dcterms:created>
  <dcterms:modified xsi:type="dcterms:W3CDTF">2023-09-16T22:52:21Z</dcterms:modified>
</cp:coreProperties>
</file>