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85" r:id="rId5"/>
    <p:sldId id="280" r:id="rId6"/>
    <p:sldId id="265" r:id="rId7"/>
    <p:sldId id="286" r:id="rId8"/>
    <p:sldId id="287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3A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19-10-1444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19-10-1444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19-10-1444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19-10-1444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19-10-1444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19-10-1444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الدرس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9994" y="3106615"/>
            <a:ext cx="10733649" cy="923330"/>
          </a:xfrm>
          <a:prstGeom prst="rect">
            <a:avLst/>
          </a:prstGeom>
          <a:solidFill>
            <a:srgbClr val="92D05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اَلنَّعْتُ 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173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0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047" y="849637"/>
            <a:ext cx="11887194" cy="193899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/>
            <a:r>
              <a:rPr lang="ar-MA" sz="4000" b="1" dirty="0">
                <a:solidFill>
                  <a:srgbClr val="FF0000"/>
                </a:solidFill>
              </a:rPr>
              <a:t>- </a:t>
            </a:r>
            <a:r>
              <a:rPr lang="ar-MA" sz="4000" b="1" dirty="0">
                <a:solidFill>
                  <a:srgbClr val="FF0000"/>
                </a:solidFill>
              </a:rPr>
              <a:t>حدد المميز والتمييز فيما يلي واذكر </a:t>
            </a:r>
            <a:r>
              <a:rPr lang="ar-MA" sz="4000" b="1" dirty="0" smtClean="0">
                <a:solidFill>
                  <a:srgbClr val="FF0000"/>
                </a:solidFill>
              </a:rPr>
              <a:t>حكمه: </a:t>
            </a:r>
            <a:endParaRPr lang="ar-MA" sz="4000" b="1" dirty="0">
              <a:solidFill>
                <a:srgbClr val="FF0000"/>
              </a:solidFill>
            </a:endParaRPr>
          </a:p>
          <a:p>
            <a:pPr marL="1943100" lvl="3" indent="-571500" algn="r" rtl="1">
              <a:buFont typeface="Wingdings" panose="05000000000000000000" pitchFamily="2" charset="2"/>
              <a:buChar char="v"/>
            </a:pPr>
            <a:r>
              <a:rPr lang="ar-MA" sz="4000" b="1" dirty="0"/>
              <a:t>كانت الشمس أكثر </a:t>
            </a:r>
            <a:r>
              <a:rPr lang="ar-MA" sz="4000" b="1" dirty="0" smtClean="0"/>
              <a:t>إشراقا.</a:t>
            </a:r>
          </a:p>
          <a:p>
            <a:pPr marL="1943100" lvl="3" indent="-571500" algn="r" rtl="1">
              <a:buFont typeface="Wingdings" panose="05000000000000000000" pitchFamily="2" charset="2"/>
              <a:buChar char="v"/>
            </a:pPr>
            <a:r>
              <a:rPr lang="ar-MA" sz="4000" b="1" dirty="0" smtClean="0"/>
              <a:t>قرأت </a:t>
            </a:r>
            <a:r>
              <a:rPr lang="ar-MA" sz="4000" b="1" dirty="0"/>
              <a:t>العام الماضي عشر قصص.</a:t>
            </a:r>
            <a:endParaRPr lang="ar-MA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18047" y="3076653"/>
            <a:ext cx="11887195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3600" b="1" dirty="0" smtClean="0"/>
              <a:t>[</a:t>
            </a:r>
            <a:r>
              <a:rPr lang="ar-MA" sz="3600" b="1" dirty="0"/>
              <a:t>كانت الشمس أكثر: المميز/ إشراقا: التمييز / النصب</a:t>
            </a:r>
            <a:r>
              <a:rPr lang="ar-MA" sz="3600" b="1" dirty="0" smtClean="0"/>
              <a:t>]</a:t>
            </a:r>
          </a:p>
          <a:p>
            <a:pPr marL="571500" indent="-571500" algn="r" rtl="1">
              <a:buFontTx/>
              <a:buChar char="-"/>
            </a:pPr>
            <a:r>
              <a:rPr lang="ar-MA" sz="3600" b="1" dirty="0" smtClean="0"/>
              <a:t>[</a:t>
            </a:r>
            <a:r>
              <a:rPr lang="ar-MA" sz="3600" b="1" dirty="0"/>
              <a:t>عشر: المميز / قصص: التمييز / الجر بالإضافة].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65034" y="88907"/>
            <a:ext cx="5155801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3200" b="1" dirty="0" smtClean="0"/>
              <a:t>النعت </a:t>
            </a:r>
            <a:r>
              <a:rPr lang="ar-MA" sz="3200" b="1" dirty="0"/>
              <a:t>وأنواعه من حيث المعنى:</a:t>
            </a:r>
            <a:endParaRPr lang="ar-MA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267286" y="3565494"/>
            <a:ext cx="11753548" cy="68845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إستنتاج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.............................................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165592"/>
              </p:ext>
            </p:extLst>
          </p:nvPr>
        </p:nvGraphicFramePr>
        <p:xfrm>
          <a:off x="267286" y="857716"/>
          <a:ext cx="11753549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024176">
                  <a:extLst>
                    <a:ext uri="{9D8B030D-6E8A-4147-A177-3AD203B41FA5}">
                      <a16:colId xmlns:a16="http://schemas.microsoft.com/office/drawing/2014/main" val="3283237782"/>
                    </a:ext>
                  </a:extLst>
                </a:gridCol>
                <a:gridCol w="1745629">
                  <a:extLst>
                    <a:ext uri="{9D8B030D-6E8A-4147-A177-3AD203B41FA5}">
                      <a16:colId xmlns:a16="http://schemas.microsoft.com/office/drawing/2014/main" val="2252161918"/>
                    </a:ext>
                  </a:extLst>
                </a:gridCol>
                <a:gridCol w="2490993">
                  <a:extLst>
                    <a:ext uri="{9D8B030D-6E8A-4147-A177-3AD203B41FA5}">
                      <a16:colId xmlns:a16="http://schemas.microsoft.com/office/drawing/2014/main" val="1687022813"/>
                    </a:ext>
                  </a:extLst>
                </a:gridCol>
                <a:gridCol w="2492751">
                  <a:extLst>
                    <a:ext uri="{9D8B030D-6E8A-4147-A177-3AD203B41FA5}">
                      <a16:colId xmlns:a16="http://schemas.microsoft.com/office/drawing/2014/main" val="3291665835"/>
                    </a:ext>
                  </a:extLst>
                </a:gridCol>
              </a:tblGrid>
              <a:tr h="1485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المنعوت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النعت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15385"/>
                  </a:ext>
                </a:extLst>
              </a:tr>
              <a:tr h="20129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1- نَجَحَ البَاحِثُ نَجَاحاً بَاهِراً.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170904"/>
                  </a:ext>
                </a:extLst>
              </a:tr>
              <a:tr h="14859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2- سَمِعْتُ هَدِيرَ الطَّائِرَةِ النَّفَاثَةِ.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081418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3- قَرَأْتُ كِتَاباً مُفِيدَةً مَوْضُوعَاتُهُ.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9954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65034" y="88907"/>
            <a:ext cx="5155801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3200" b="1" dirty="0" smtClean="0"/>
              <a:t>النعت </a:t>
            </a:r>
            <a:r>
              <a:rPr lang="ar-MA" sz="3200" b="1" dirty="0"/>
              <a:t>وأنواعه من حيث المعنى:</a:t>
            </a:r>
            <a:endParaRPr lang="ar-MA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0" y="3332706"/>
            <a:ext cx="12192000" cy="34901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إستنتاج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النعت صفة تذكر بعد اسم يسمى منعوتا، لبيان بعض أحواله، أو أحوال ما يتعلق به وهو نوعان:</a:t>
            </a:r>
          </a:p>
          <a:p>
            <a:pPr marL="457200"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النعت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الحقيقي: يبين إحدى صفات الاسم الذي قبله، أي المنعوت، فيطابقه في التذكير والتأنيث، وفي التعريف والتنكير، وفي الإفراد والتثنية والجمع.</a:t>
            </a:r>
          </a:p>
          <a:p>
            <a:pPr marL="457200"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النعت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السببي: يبين إحدى صفات الاسم الذي بعده، أي المتعلق بالمنعوت، فيطابق الاسم الذي بعده في التذكير والتأنيث، ويطابق الذي قبله الإعراب وفي التعريف والتنكير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</a:t>
            </a: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307232"/>
              </p:ext>
            </p:extLst>
          </p:nvPr>
        </p:nvGraphicFramePr>
        <p:xfrm>
          <a:off x="267286" y="759240"/>
          <a:ext cx="11753549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024176">
                  <a:extLst>
                    <a:ext uri="{9D8B030D-6E8A-4147-A177-3AD203B41FA5}">
                      <a16:colId xmlns:a16="http://schemas.microsoft.com/office/drawing/2014/main" val="3283237782"/>
                    </a:ext>
                  </a:extLst>
                </a:gridCol>
                <a:gridCol w="1745629">
                  <a:extLst>
                    <a:ext uri="{9D8B030D-6E8A-4147-A177-3AD203B41FA5}">
                      <a16:colId xmlns:a16="http://schemas.microsoft.com/office/drawing/2014/main" val="2252161918"/>
                    </a:ext>
                  </a:extLst>
                </a:gridCol>
                <a:gridCol w="2490993">
                  <a:extLst>
                    <a:ext uri="{9D8B030D-6E8A-4147-A177-3AD203B41FA5}">
                      <a16:colId xmlns:a16="http://schemas.microsoft.com/office/drawing/2014/main" val="1687022813"/>
                    </a:ext>
                  </a:extLst>
                </a:gridCol>
                <a:gridCol w="2492751">
                  <a:extLst>
                    <a:ext uri="{9D8B030D-6E8A-4147-A177-3AD203B41FA5}">
                      <a16:colId xmlns:a16="http://schemas.microsoft.com/office/drawing/2014/main" val="3291665835"/>
                    </a:ext>
                  </a:extLst>
                </a:gridCol>
              </a:tblGrid>
              <a:tr h="1485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المنعوت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النعت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15385"/>
                  </a:ext>
                </a:extLst>
              </a:tr>
              <a:tr h="20129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1- نَجَحَ البَاحِثُ نَجَاحاً بَاهِراً.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نَجَاحاً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بَاهِراً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حقيقي (مفرد)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170904"/>
                  </a:ext>
                </a:extLst>
              </a:tr>
              <a:tr h="14859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2- سَمِعْتُ هَدِيرَ الطَّائِرَةِ النَّفَاثَةِ.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الطَّائِرَةِ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النَّفَاثَةِ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حقيقي (مفرد)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081418"/>
                  </a:ext>
                </a:extLst>
              </a:tr>
              <a:tr h="11176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3- قَرَأْتُ كِتَاباً مُفِيدَةً مَوْضُوعَاتُهُ.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كِتَاباً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مُفِيدَةً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سببي (مفرد)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9954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16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987615"/>
            <a:ext cx="11908292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FF0000"/>
                </a:solidFill>
              </a:rPr>
              <a:t>بين النعت والمنعوت في الجملة الآتية؛ مبرزا نوع </a:t>
            </a:r>
            <a:r>
              <a:rPr lang="ar-MA" sz="3600" b="1" dirty="0" smtClean="0">
                <a:solidFill>
                  <a:srgbClr val="FF0000"/>
                </a:solidFill>
              </a:rPr>
              <a:t>النعت:</a:t>
            </a:r>
            <a:endParaRPr lang="ar-MA" sz="3600" b="1" dirty="0" smtClean="0">
              <a:solidFill>
                <a:srgbClr val="FF0000"/>
              </a:solidFill>
            </a:endParaRP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/>
              <a:t>تَفَتَّحَتِ الوُرُودُ الزَّكِيَّةُ رَائِحَتُهَا </a:t>
            </a:r>
            <a:endParaRPr lang="ar-MA" sz="3600" b="1" dirty="0" smtClean="0"/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/>
              <a:t>غَنَّى الطَّيْرُ عَلَى غُصْنٍ مُزْهِرٍ </a:t>
            </a:r>
            <a:endParaRPr lang="ar-MA" sz="3600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112542" y="2905167"/>
            <a:ext cx="11908292" cy="17912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indent="-457200" algn="justLow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تَفَتَّحَتِ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الوُرُودُ الزَّكِيَّةُ رَائِحَتُهَا = المنعوت: الورود [رائحتها] / النعت: الزكية / نوعه: نعت سببي.</a:t>
            </a:r>
          </a:p>
          <a:p>
            <a:pPr marL="457200" indent="-457200" algn="justLow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غَنَّى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الطَّيْرُ عَلَى غُصْنٍ مُزْهِرٍ = المنعوت: غصن / النعت: مزهر / نوعه: نعت حقيقي.</a:t>
            </a:r>
            <a:endParaRPr lang="ar-SA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69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231989" y="76357"/>
            <a:ext cx="5788846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2.		</a:t>
            </a:r>
            <a:r>
              <a:rPr lang="ar-MA" sz="3200" b="1" dirty="0" smtClean="0"/>
              <a:t>أنواع </a:t>
            </a:r>
            <a:r>
              <a:rPr lang="ar-MA" sz="3200" b="1" dirty="0"/>
              <a:t>النعت من حيث اللفظ والمعنى:</a:t>
            </a:r>
            <a:endParaRPr lang="ar-MA" sz="32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201807"/>
              </p:ext>
            </p:extLst>
          </p:nvPr>
        </p:nvGraphicFramePr>
        <p:xfrm>
          <a:off x="196948" y="822196"/>
          <a:ext cx="11823887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430980">
                  <a:extLst>
                    <a:ext uri="{9D8B030D-6E8A-4147-A177-3AD203B41FA5}">
                      <a16:colId xmlns:a16="http://schemas.microsoft.com/office/drawing/2014/main" val="3020836592"/>
                    </a:ext>
                  </a:extLst>
                </a:gridCol>
                <a:gridCol w="1908901">
                  <a:extLst>
                    <a:ext uri="{9D8B030D-6E8A-4147-A177-3AD203B41FA5}">
                      <a16:colId xmlns:a16="http://schemas.microsoft.com/office/drawing/2014/main" val="3504865855"/>
                    </a:ext>
                  </a:extLst>
                </a:gridCol>
                <a:gridCol w="2590058">
                  <a:extLst>
                    <a:ext uri="{9D8B030D-6E8A-4147-A177-3AD203B41FA5}">
                      <a16:colId xmlns:a16="http://schemas.microsoft.com/office/drawing/2014/main" val="2239746857"/>
                    </a:ext>
                  </a:extLst>
                </a:gridCol>
                <a:gridCol w="1893948">
                  <a:extLst>
                    <a:ext uri="{9D8B030D-6E8A-4147-A177-3AD203B41FA5}">
                      <a16:colId xmlns:a16="http://schemas.microsoft.com/office/drawing/2014/main" val="3404019274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المنعوت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النعت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512148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4- تَنَزَّهْتُ فِي حَدِيقَةٍ ظِلاَلُهَا وَارِفَةٌ.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364239"/>
                  </a:ext>
                </a:extLst>
              </a:tr>
              <a:tr h="9271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5- فِي المَدَارِسِ مُعَلِّمُونَ يُرَبُّونَ النَّشْءَ.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608551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54745" y="3507004"/>
            <a:ext cx="11908292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استنتاج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.....................................</a:t>
            </a: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7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231989" y="76357"/>
            <a:ext cx="5788846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2.		</a:t>
            </a:r>
            <a:r>
              <a:rPr lang="ar-MA" sz="3200" b="1" dirty="0" smtClean="0"/>
              <a:t>أنواع </a:t>
            </a:r>
            <a:r>
              <a:rPr lang="ar-MA" sz="3200" b="1" dirty="0"/>
              <a:t>النعت من حيث اللفظ والمعنى:</a:t>
            </a:r>
            <a:endParaRPr lang="ar-MA" sz="32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03612"/>
              </p:ext>
            </p:extLst>
          </p:nvPr>
        </p:nvGraphicFramePr>
        <p:xfrm>
          <a:off x="196948" y="822196"/>
          <a:ext cx="11823887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430980">
                  <a:extLst>
                    <a:ext uri="{9D8B030D-6E8A-4147-A177-3AD203B41FA5}">
                      <a16:colId xmlns:a16="http://schemas.microsoft.com/office/drawing/2014/main" val="3020836592"/>
                    </a:ext>
                  </a:extLst>
                </a:gridCol>
                <a:gridCol w="1908901">
                  <a:extLst>
                    <a:ext uri="{9D8B030D-6E8A-4147-A177-3AD203B41FA5}">
                      <a16:colId xmlns:a16="http://schemas.microsoft.com/office/drawing/2014/main" val="3504865855"/>
                    </a:ext>
                  </a:extLst>
                </a:gridCol>
                <a:gridCol w="2590058">
                  <a:extLst>
                    <a:ext uri="{9D8B030D-6E8A-4147-A177-3AD203B41FA5}">
                      <a16:colId xmlns:a16="http://schemas.microsoft.com/office/drawing/2014/main" val="2239746857"/>
                    </a:ext>
                  </a:extLst>
                </a:gridCol>
                <a:gridCol w="1893948">
                  <a:extLst>
                    <a:ext uri="{9D8B030D-6E8A-4147-A177-3AD203B41FA5}">
                      <a16:colId xmlns:a16="http://schemas.microsoft.com/office/drawing/2014/main" val="3404019274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المنعوت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النعت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512148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4- تَنَزَّهْتُ فِي حَدِيقَةٍ ظِلاَلُهَا وَارِفَةٌ.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حَدِيقَةٍ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ظِلاَلُهَا وَارِفَةٌ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جملة اسمية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364239"/>
                  </a:ext>
                </a:extLst>
              </a:tr>
              <a:tr h="9271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5- فِي المَدَارِسِ مُعَلِّمُونَ يُرَبُّونَ النَّشْءَ.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مُعَلِّمُونَ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يُرَبُّونَ النَّشْءَ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856865" algn="l"/>
                        </a:tabLs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جملة فعلية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608551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54745" y="3507004"/>
            <a:ext cx="11908292" cy="30469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استنتاج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</a:t>
            </a: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النعت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كما يكون مفردا يكون جملة أيضا، والجملة النعتية لا يأتي منعوتها إلا نكرة.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الجمل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بعد النكرات صفات، وبعد المعارف أحوال.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الجملة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النعتية قد تكون إما فعلية فعلها ماض أو مضارع، وإما اسمية، وتشتمل على ضمير يربطها بالمنعوت، وتتبع الجملة النعتية منعوتها في الإعراب، فهي في موضع رفع، أو نصب، أو جر.</a:t>
            </a:r>
          </a:p>
        </p:txBody>
      </p:sp>
    </p:spTree>
    <p:extLst>
      <p:ext uri="{BB962C8B-B14F-4D97-AF65-F5344CB8AC3E}">
        <p14:creationId xmlns:p14="http://schemas.microsoft.com/office/powerpoint/2010/main" val="242408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987615"/>
            <a:ext cx="11908292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FF0000"/>
                </a:solidFill>
              </a:rPr>
              <a:t>كون جملتين، يكون النعت في إحداهما جملة فعلية، وفي الثانية جملة اسمية.</a:t>
            </a:r>
            <a:endParaRPr lang="ar-MA" sz="3600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112541" y="1795114"/>
            <a:ext cx="11908292" cy="11767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indent="-457200" algn="justLow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أحْبَبْتُ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صَدِيقاً يُكْرِمُ أبَاهُ.</a:t>
            </a:r>
          </a:p>
          <a:p>
            <a:pPr marL="457200" indent="-457200" algn="justLow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أحْبَبْتُ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صَدِيقاً أبُوهُ كَرِيمٌ.</a:t>
            </a:r>
          </a:p>
        </p:txBody>
      </p:sp>
    </p:spTree>
    <p:extLst>
      <p:ext uri="{BB962C8B-B14F-4D97-AF65-F5344CB8AC3E}">
        <p14:creationId xmlns:p14="http://schemas.microsoft.com/office/powerpoint/2010/main" val="199338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نموذج في الإعراب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46253" y="1012874"/>
            <a:ext cx="9312814" cy="65864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إعراب الجملة التالية: 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عَادَ المُجَاهِدُونَ مِنْ مَعْرَكَةٍ خَلَّدَهَا التَّارِيخُ"</a:t>
            </a:r>
            <a:endParaRPr lang="ar-S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" y="1974670"/>
            <a:ext cx="11676186" cy="40083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algn="r" rtl="1">
              <a:lnSpc>
                <a:spcPct val="115000"/>
              </a:lnSpc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عَـــــــــــادَ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	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	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فعل ماض مبني على الفتح.</a:t>
            </a:r>
          </a:p>
          <a:p>
            <a:pPr marL="457200" algn="r" rtl="1">
              <a:lnSpc>
                <a:spcPct val="115000"/>
              </a:lnSpc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المُجَاهِدُونَ 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	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فاعل مرفوع، وعلامة رفعه الواو لأنه جمع مذكر سالم.</a:t>
            </a:r>
          </a:p>
          <a:p>
            <a:pPr marL="457200" algn="r" rtl="1">
              <a:lnSpc>
                <a:spcPct val="115000"/>
              </a:lnSpc>
            </a:pP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مِنْ 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مَعْرَكَةٍ 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	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جار ومجرور.</a:t>
            </a:r>
          </a:p>
          <a:p>
            <a:pPr marL="457200" algn="r" rtl="1">
              <a:lnSpc>
                <a:spcPct val="115000"/>
              </a:lnSpc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خَلَّدَهَــــــا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	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	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خلد: فعل ماض مبني على الفتح / ها: ضمير متصل في محل نصب مفعول به.</a:t>
            </a:r>
          </a:p>
          <a:p>
            <a:pPr marL="457200" algn="r" rtl="1">
              <a:lnSpc>
                <a:spcPct val="115000"/>
              </a:lnSpc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التَّارِيـــــخُ 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	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فاعل مؤخر مرفوع، وعلامة رفعه الضمة الظاهرة على آخره، والجملة الفعلية في محل جر نعت لـ (معركة).</a:t>
            </a: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30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266</TotalTime>
  <Words>537</Words>
  <Application>Microsoft Office PowerPoint</Application>
  <PresentationFormat>Widescreen</PresentationFormat>
  <Paragraphs>79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Arabic Transparent</vt:lpstr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44</cp:revision>
  <dcterms:created xsi:type="dcterms:W3CDTF">2022-09-27T21:07:30Z</dcterms:created>
  <dcterms:modified xsi:type="dcterms:W3CDTF">2023-05-09T20:20:07Z</dcterms:modified>
</cp:coreProperties>
</file>