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7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01-09-1444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النكرة والمعرفة ص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122</a:t>
            </a:r>
            <a:endParaRPr lang="ar-MA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ما هي الأدوات التي تجزم فعلا مضارعا واحدا؟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  <a:endParaRPr lang="ar-MA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825641"/>
              </p:ext>
            </p:extLst>
          </p:nvPr>
        </p:nvGraphicFramePr>
        <p:xfrm>
          <a:off x="112543" y="726533"/>
          <a:ext cx="12033636" cy="53980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268053">
                  <a:extLst>
                    <a:ext uri="{9D8B030D-6E8A-4147-A177-3AD203B41FA5}">
                      <a16:colId xmlns:a16="http://schemas.microsoft.com/office/drawing/2014/main" val="799852163"/>
                    </a:ext>
                  </a:extLst>
                </a:gridCol>
                <a:gridCol w="1574606">
                  <a:extLst>
                    <a:ext uri="{9D8B030D-6E8A-4147-A177-3AD203B41FA5}">
                      <a16:colId xmlns:a16="http://schemas.microsoft.com/office/drawing/2014/main" val="474387242"/>
                    </a:ext>
                  </a:extLst>
                </a:gridCol>
                <a:gridCol w="1243751">
                  <a:extLst>
                    <a:ext uri="{9D8B030D-6E8A-4147-A177-3AD203B41FA5}">
                      <a16:colId xmlns:a16="http://schemas.microsoft.com/office/drawing/2014/main" val="169030287"/>
                    </a:ext>
                  </a:extLst>
                </a:gridCol>
                <a:gridCol w="1315742">
                  <a:extLst>
                    <a:ext uri="{9D8B030D-6E8A-4147-A177-3AD203B41FA5}">
                      <a16:colId xmlns:a16="http://schemas.microsoft.com/office/drawing/2014/main" val="1655018666"/>
                    </a:ext>
                  </a:extLst>
                </a:gridCol>
                <a:gridCol w="2631484">
                  <a:extLst>
                    <a:ext uri="{9D8B030D-6E8A-4147-A177-3AD203B41FA5}">
                      <a16:colId xmlns:a16="http://schemas.microsoft.com/office/drawing/2014/main" val="105318981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الجمـــــــــــــــــــــــــــــــــــــــــــــــــــــل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الاسم النكرة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دلالته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الاسم المعرفة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نوع التعريف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007067"/>
                  </a:ext>
                </a:extLst>
              </a:tr>
              <a:tr h="678815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ينبت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عشب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أخضر.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خارج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المقهى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تتناثر الكراسي.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في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هذه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المدينة لا يعرفون معنى للورد.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قصم الزمن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ظهورهم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يخرج النادل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علال.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مرحبا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يا رواد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وقف إلى جانب الكلب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الذي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لا زال يلتهم قطع البطاطس.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وقد تمنيت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 أنا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أن أكون طفلا.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344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  <a:endParaRPr lang="ar-MA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974107"/>
              </p:ext>
            </p:extLst>
          </p:nvPr>
        </p:nvGraphicFramePr>
        <p:xfrm>
          <a:off x="112543" y="726533"/>
          <a:ext cx="12033636" cy="482193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929453">
                  <a:extLst>
                    <a:ext uri="{9D8B030D-6E8A-4147-A177-3AD203B41FA5}">
                      <a16:colId xmlns:a16="http://schemas.microsoft.com/office/drawing/2014/main" val="799852163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474387242"/>
                    </a:ext>
                  </a:extLst>
                </a:gridCol>
                <a:gridCol w="1941342">
                  <a:extLst>
                    <a:ext uri="{9D8B030D-6E8A-4147-A177-3AD203B41FA5}">
                      <a16:colId xmlns:a16="http://schemas.microsoft.com/office/drawing/2014/main" val="169030287"/>
                    </a:ext>
                  </a:extLst>
                </a:gridCol>
                <a:gridCol w="1223889">
                  <a:extLst>
                    <a:ext uri="{9D8B030D-6E8A-4147-A177-3AD203B41FA5}">
                      <a16:colId xmlns:a16="http://schemas.microsoft.com/office/drawing/2014/main" val="1655018666"/>
                    </a:ext>
                  </a:extLst>
                </a:gridCol>
                <a:gridCol w="2813537">
                  <a:extLst>
                    <a:ext uri="{9D8B030D-6E8A-4147-A177-3AD203B41FA5}">
                      <a16:colId xmlns:a16="http://schemas.microsoft.com/office/drawing/2014/main" val="105318981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الجمـــــــــــــــــــــــــــــــــــــــــــــــــــــل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الاسم النكرة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دلالته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الاسم المعرفة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نوع التعريف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007067"/>
                  </a:ext>
                </a:extLst>
              </a:tr>
              <a:tr h="678815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ينبت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عشب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أخضر.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خارج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المقهى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تتناثر الكراسي.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في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هذه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المدينة لا يعرفون معنى للورد.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قصم الزمن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ظهورهم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يخرج النادل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علال.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مرحبا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يا رواد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وقف إلى جانب الكلب 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الذي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لا زال يلتهم قطع البطاطس.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وقد تمنيت</a:t>
                      </a:r>
                      <a:r>
                        <a:rPr lang="ar-MA" sz="2800" b="1" u="sng">
                          <a:solidFill>
                            <a:schemeClr val="tx1"/>
                          </a:solidFill>
                          <a:effectLst/>
                        </a:rPr>
                        <a:t> أنا</a:t>
                      </a: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</a:rPr>
                        <a:t> أن أكون طفلا.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عشب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6032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شيء </a:t>
                      </a:r>
                      <a:r>
                        <a:rPr lang="ar-MA" sz="2800" b="1" dirty="0" smtClean="0">
                          <a:solidFill>
                            <a:schemeClr val="tx1"/>
                          </a:solidFill>
                          <a:effectLst/>
                        </a:rPr>
                        <a:t>غير</a:t>
                      </a:r>
                      <a:r>
                        <a:rPr lang="ar-MA" sz="28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2800" b="1" dirty="0" smtClean="0">
                          <a:solidFill>
                            <a:schemeClr val="tx1"/>
                          </a:solidFill>
                          <a:effectLst/>
                        </a:rPr>
                        <a:t>معين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6032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60325" algn="r"/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60325" algn="r"/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60325" algn="r"/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60325" algn="r"/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60325" algn="r"/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2800" b="1" dirty="0" smtClean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</a:p>
                    <a:p>
                      <a:pPr marL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2800" b="1" dirty="0" smtClean="0">
                          <a:solidFill>
                            <a:schemeClr val="tx1"/>
                          </a:solidFill>
                          <a:effectLst/>
                        </a:rPr>
                        <a:t>المقهى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هذه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ظهورهم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علال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يا رواد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الذي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أنا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26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 smtClean="0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</a:p>
                    <a:p>
                      <a:pPr marL="8826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 smtClean="0">
                          <a:solidFill>
                            <a:schemeClr val="tx1"/>
                          </a:solidFill>
                          <a:effectLst/>
                        </a:rPr>
                        <a:t>معرف 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بال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اسم إشارة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مضاف إلى المعرفة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علم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منادى مقصود بالنداء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اسم موصول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</a:rPr>
                        <a:t>ضمير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344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15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2505" y="191646"/>
            <a:ext cx="227065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تكويني: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94560" y="1387399"/>
            <a:ext cx="9517065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ركب جملا تتكون من اسم معرف وآخر نكرة</a:t>
            </a:r>
            <a:endParaRPr lang="ar-MA" sz="4000" dirty="0"/>
          </a:p>
        </p:txBody>
      </p:sp>
    </p:spTree>
    <p:extLst>
      <p:ext uri="{BB962C8B-B14F-4D97-AF65-F5344CB8AC3E}">
        <p14:creationId xmlns:p14="http://schemas.microsoft.com/office/powerpoint/2010/main" val="31025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61452" y="36902"/>
            <a:ext cx="221438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أستنتج: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04548" y="360067"/>
            <a:ext cx="2382383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ar-MA" sz="3200" b="1" dirty="0">
                <a:ea typeface="Times New Roman" panose="02020603050405020304" pitchFamily="18" charset="0"/>
              </a:rPr>
              <a:t>ينقسم الاسم </a:t>
            </a:r>
            <a:r>
              <a:rPr lang="ar-MA" sz="3200" b="1" dirty="0" smtClean="0">
                <a:ea typeface="Times New Roman" panose="02020603050405020304" pitchFamily="18" charset="0"/>
              </a:rPr>
              <a:t>إلى:</a:t>
            </a:r>
            <a:endParaRPr lang="ar-MA" sz="3200" b="1" dirty="0"/>
          </a:p>
        </p:txBody>
      </p:sp>
      <p:sp>
        <p:nvSpPr>
          <p:cNvPr id="19" name="Rectangle 18"/>
          <p:cNvSpPr/>
          <p:nvPr/>
        </p:nvSpPr>
        <p:spPr>
          <a:xfrm>
            <a:off x="8728126" y="1246721"/>
            <a:ext cx="2234907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ar-MA" sz="3200" b="1" dirty="0">
                <a:ea typeface="Times New Roman" panose="02020603050405020304" pitchFamily="18" charset="0"/>
              </a:rPr>
              <a:t>نــــــــــــــــــكرة</a:t>
            </a:r>
            <a:endParaRPr lang="ar-MA" sz="3200" b="1" dirty="0"/>
          </a:p>
        </p:txBody>
      </p:sp>
      <p:sp>
        <p:nvSpPr>
          <p:cNvPr id="20" name="Rectangle 19"/>
          <p:cNvSpPr/>
          <p:nvPr/>
        </p:nvSpPr>
        <p:spPr>
          <a:xfrm>
            <a:off x="1702192" y="1246721"/>
            <a:ext cx="1761434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MA" sz="3200" b="1" dirty="0">
                <a:ea typeface="Times New Roman" panose="02020603050405020304" pitchFamily="18" charset="0"/>
              </a:rPr>
              <a:t>مـــــــــعرفة</a:t>
            </a:r>
            <a:endParaRPr lang="ar-MA" sz="3200" b="1" dirty="0"/>
          </a:p>
        </p:txBody>
      </p:sp>
      <p:sp>
        <p:nvSpPr>
          <p:cNvPr id="21" name="Rectangle 20"/>
          <p:cNvSpPr/>
          <p:nvPr/>
        </p:nvSpPr>
        <p:spPr>
          <a:xfrm>
            <a:off x="6949440" y="2012911"/>
            <a:ext cx="4953294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M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اسم يدل على شيء غير معين.</a:t>
            </a:r>
            <a:endParaRPr lang="en-US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>
              <a:spcAft>
                <a:spcPts val="0"/>
              </a:spcAft>
              <a:tabLst>
                <a:tab pos="3266440" algn="l"/>
              </a:tabLst>
            </a:pPr>
            <a:r>
              <a:rPr lang="ar-M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ينقلب الاسم النكرة </a:t>
            </a:r>
            <a:r>
              <a:rPr lang="ar-MA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إلى </a:t>
            </a:r>
            <a:r>
              <a:rPr lang="ar-M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معـــــرفة في </a:t>
            </a:r>
            <a:endParaRPr lang="en-US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الحالات الآتية: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0678" y="2012911"/>
            <a:ext cx="3938953" cy="10772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M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اسم يدل على شيء </a:t>
            </a:r>
            <a:r>
              <a:rPr lang="ar-MA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معين.</a:t>
            </a:r>
            <a:endParaRPr lang="en-US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والمعــــارف سبع وهي: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949439" y="3763986"/>
            <a:ext cx="5016905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>
              <a:buFont typeface="+mj-lt"/>
              <a:buAutoNum type="arabicPeriod"/>
            </a:pPr>
            <a:r>
              <a:rPr lang="ar-MA" sz="3200" b="1" dirty="0">
                <a:latin typeface="Roboto"/>
              </a:rPr>
              <a:t>إذا دخلت عليه «أل» التعريف</a:t>
            </a:r>
          </a:p>
          <a:p>
            <a:pPr algn="r" rtl="1">
              <a:buFont typeface="+mj-lt"/>
              <a:buAutoNum type="arabicPeriod"/>
            </a:pPr>
            <a:r>
              <a:rPr lang="ar-MA" sz="3200" b="1" dirty="0">
                <a:latin typeface="Roboto"/>
              </a:rPr>
              <a:t>أو أضيف الى إحدى المعارف</a:t>
            </a:r>
          </a:p>
          <a:p>
            <a:pPr algn="r" rtl="1">
              <a:buFont typeface="+mj-lt"/>
              <a:buAutoNum type="arabicPeriod"/>
            </a:pPr>
            <a:r>
              <a:rPr lang="ar-MA" sz="3200" b="1" dirty="0">
                <a:latin typeface="Roboto"/>
              </a:rPr>
              <a:t>أو قٌصِد تعيينه بالنداء</a:t>
            </a:r>
            <a:endParaRPr lang="ar-MA" sz="3200" b="1" i="0" dirty="0">
              <a:effectLst/>
              <a:latin typeface="Roboto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40678" y="3271544"/>
            <a:ext cx="3938953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latin typeface="Roboto"/>
              </a:rPr>
              <a:t>المعرف </a:t>
            </a:r>
            <a:r>
              <a:rPr lang="ar-MA" sz="3200" b="1" dirty="0" smtClean="0">
                <a:latin typeface="Roboto"/>
              </a:rPr>
              <a:t>بأل.</a:t>
            </a:r>
          </a:p>
          <a:p>
            <a:pPr algn="r" rtl="1"/>
            <a:r>
              <a:rPr lang="ar-MA" sz="3200" b="1" dirty="0" smtClean="0">
                <a:latin typeface="Roboto"/>
              </a:rPr>
              <a:t>المضاف </a:t>
            </a:r>
            <a:r>
              <a:rPr lang="ar-MA" sz="3200" b="1" dirty="0">
                <a:latin typeface="Roboto"/>
              </a:rPr>
              <a:t>الى </a:t>
            </a:r>
            <a:r>
              <a:rPr lang="ar-MA" sz="3200" b="1" dirty="0" smtClean="0">
                <a:latin typeface="Roboto"/>
              </a:rPr>
              <a:t>معرفة</a:t>
            </a:r>
          </a:p>
          <a:p>
            <a:pPr algn="r" rtl="1"/>
            <a:r>
              <a:rPr lang="ar-MA" sz="3200" b="1" dirty="0" smtClean="0">
                <a:latin typeface="Roboto"/>
              </a:rPr>
              <a:t>المنادى </a:t>
            </a:r>
            <a:r>
              <a:rPr lang="ar-MA" sz="3200" b="1" dirty="0">
                <a:latin typeface="Roboto"/>
              </a:rPr>
              <a:t>المقصود </a:t>
            </a:r>
            <a:r>
              <a:rPr lang="ar-MA" sz="3200" b="1" dirty="0" smtClean="0">
                <a:latin typeface="Roboto"/>
              </a:rPr>
              <a:t>بالنداء</a:t>
            </a:r>
          </a:p>
          <a:p>
            <a:pPr algn="r" rtl="1"/>
            <a:r>
              <a:rPr lang="ar-MA" sz="3200" b="1" dirty="0" smtClean="0">
                <a:latin typeface="Roboto"/>
              </a:rPr>
              <a:t>العلمٌ</a:t>
            </a:r>
            <a:r>
              <a:rPr lang="ar-MA" sz="3200" b="1" dirty="0">
                <a:latin typeface="Roboto"/>
              </a:rPr>
              <a:t>، الضمير، اسم الإشارة</a:t>
            </a:r>
            <a:r>
              <a:rPr lang="ar-MA" sz="3200" b="1" dirty="0" smtClean="0">
                <a:latin typeface="Roboto"/>
              </a:rPr>
              <a:t>،</a:t>
            </a:r>
          </a:p>
          <a:p>
            <a:pPr algn="r" rtl="1"/>
            <a:r>
              <a:rPr lang="ar-MA" sz="3200" b="1" dirty="0" smtClean="0">
                <a:latin typeface="Roboto"/>
              </a:rPr>
              <a:t>اسم </a:t>
            </a:r>
            <a:r>
              <a:rPr lang="ar-MA" sz="3200" b="1" dirty="0">
                <a:latin typeface="Roboto"/>
              </a:rPr>
              <a:t>الموصول.</a:t>
            </a:r>
            <a:endParaRPr lang="ar-MA" sz="3200" b="1" dirty="0"/>
          </a:p>
        </p:txBody>
      </p:sp>
      <p:cxnSp>
        <p:nvCxnSpPr>
          <p:cNvPr id="29" name="Elbow Connector 28"/>
          <p:cNvCxnSpPr>
            <a:stCxn id="18" idx="3"/>
            <a:endCxn id="19" idx="0"/>
          </p:cNvCxnSpPr>
          <p:nvPr/>
        </p:nvCxnSpPr>
        <p:spPr>
          <a:xfrm>
            <a:off x="7486931" y="652455"/>
            <a:ext cx="2358649" cy="594266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18" idx="1"/>
            <a:endCxn id="20" idx="0"/>
          </p:cNvCxnSpPr>
          <p:nvPr/>
        </p:nvCxnSpPr>
        <p:spPr>
          <a:xfrm rot="10800000" flipV="1">
            <a:off x="2582910" y="652455"/>
            <a:ext cx="2521639" cy="594266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393</TotalTime>
  <Words>272</Words>
  <Application>Microsoft Office PowerPoint</Application>
  <PresentationFormat>Widescreen</PresentationFormat>
  <Paragraphs>87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50</cp:revision>
  <dcterms:created xsi:type="dcterms:W3CDTF">2022-09-27T21:07:30Z</dcterms:created>
  <dcterms:modified xsi:type="dcterms:W3CDTF">2023-03-22T20:13:14Z</dcterms:modified>
</cp:coreProperties>
</file>