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76" r:id="rId9"/>
    <p:sldId id="269" r:id="rId10"/>
    <p:sldId id="277" r:id="rId11"/>
    <p:sldId id="267" r:id="rId12"/>
    <p:sldId id="278"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76"/>
            <p14:sldId id="269"/>
            <p14:sldId id="277"/>
            <p14:sldId id="267"/>
            <p14:sldId id="278"/>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25-03-1444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25-03-1444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25-03-1444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25-03-1444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25-03-1444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‹N°›</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2585323"/>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المــــــــوضــــوع</a:t>
            </a:r>
            <a:r>
              <a:rPr lang="ar-MA" sz="5400" b="1" dirty="0" smtClean="0">
                <a:solidFill>
                  <a:schemeClr val="bg1"/>
                </a:solidFill>
                <a:effectLst>
                  <a:outerShdw blurRad="38100" dist="38100" dir="2700000" algn="tl">
                    <a:srgbClr val="000000">
                      <a:alpha val="43137"/>
                    </a:srgbClr>
                  </a:outerShdw>
                </a:effectLst>
              </a:rPr>
              <a:t>: النَّـــوَاةُ والقُـــدْوَةُ  </a:t>
            </a:r>
            <a:r>
              <a:rPr lang="ar-MA" sz="5400" b="1" dirty="0">
                <a:solidFill>
                  <a:schemeClr val="bg1"/>
                </a:solidFill>
                <a:effectLst>
                  <a:outerShdw blurRad="38100" dist="38100" dir="2700000" algn="tl">
                    <a:srgbClr val="000000">
                      <a:alpha val="43137"/>
                    </a:srgbClr>
                  </a:outerShdw>
                </a:effectLst>
              </a:rPr>
              <a:t>ص: 33</a:t>
            </a: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329396"/>
            <a:ext cx="11971606" cy="4247317"/>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الأفعال </a:t>
            </a:r>
            <a:r>
              <a:rPr lang="ar-MA" sz="3600" b="1" dirty="0">
                <a:solidFill>
                  <a:srgbClr val="00B050"/>
                </a:solidFill>
              </a:rPr>
              <a:t>الماضية: </a:t>
            </a:r>
            <a:r>
              <a:rPr lang="ar-MA" sz="3600" b="1" dirty="0">
                <a:solidFill>
                  <a:schemeClr val="bg1"/>
                </a:solidFill>
                <a:effectLst>
                  <a:outerShdw blurRad="38100" dist="38100" dir="2700000" algn="tl">
                    <a:srgbClr val="000000">
                      <a:alpha val="43137"/>
                    </a:srgbClr>
                  </a:outerShdw>
                </a:effectLst>
              </a:rPr>
              <a:t>[ وضع – سطر – قدمها – خفق – امتلأ – أدركت – أودعها...]؛ وهي من ملامح السرد في النص ولكن للوقائع لا للأحداث.</a:t>
            </a:r>
            <a:endParaRPr lang="ar-MA" sz="36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Wingdings" panose="05000000000000000000" pitchFamily="2" charset="2"/>
              <a:buChar char="ü"/>
            </a:pPr>
            <a:r>
              <a:rPr lang="ar-MA" sz="3600" b="1" dirty="0">
                <a:solidFill>
                  <a:srgbClr val="00B050"/>
                </a:solidFill>
              </a:rPr>
              <a:t>الاستشهادات: </a:t>
            </a:r>
            <a:r>
              <a:rPr lang="ar-MA" sz="3600" b="1" dirty="0" smtClean="0">
                <a:solidFill>
                  <a:schemeClr val="bg1"/>
                </a:solidFill>
              </a:rPr>
              <a:t>استشهادات </a:t>
            </a:r>
            <a:r>
              <a:rPr lang="ar-MA" sz="3600" b="1" dirty="0">
                <a:solidFill>
                  <a:schemeClr val="bg1"/>
                </a:solidFill>
              </a:rPr>
              <a:t>من </a:t>
            </a:r>
            <a:r>
              <a:rPr lang="ar-MA" sz="3600" b="1" dirty="0" smtClean="0">
                <a:solidFill>
                  <a:schemeClr val="bg1"/>
                </a:solidFill>
              </a:rPr>
              <a:t>القرآن الكريم والسنة النبوية: </a:t>
            </a:r>
            <a:r>
              <a:rPr lang="ar-MA" sz="3600" b="1" dirty="0">
                <a:solidFill>
                  <a:schemeClr val="bg1"/>
                </a:solidFill>
              </a:rPr>
              <a:t>وهي للتأكيد على موضوع النص بالحجة والدليل</a:t>
            </a:r>
            <a:r>
              <a:rPr lang="ar-MA" sz="3600" b="1" dirty="0" smtClean="0">
                <a:solidFill>
                  <a:schemeClr val="bg1"/>
                </a:solidFill>
              </a:rPr>
              <a:t>.</a:t>
            </a:r>
          </a:p>
        </p:txBody>
      </p:sp>
    </p:spTree>
    <p:extLst>
      <p:ext uri="{BB962C8B-B14F-4D97-AF65-F5344CB8AC3E}">
        <p14:creationId xmlns:p14="http://schemas.microsoft.com/office/powerpoint/2010/main" val="3730141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237956"/>
            <a:ext cx="11746523" cy="532453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effectLst>
                  <a:outerShdw blurRad="38100" dist="38100" dir="2700000" algn="tl">
                    <a:srgbClr val="000000">
                      <a:alpha val="43137"/>
                    </a:srgbClr>
                  </a:outerShdw>
                </a:effectLst>
              </a:rPr>
              <a:t>3. مكونات الخطاب:</a:t>
            </a: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4. قيم </a:t>
            </a:r>
            <a:r>
              <a:rPr lang="ar-MA" sz="4000" b="1" dirty="0">
                <a:solidFill>
                  <a:srgbClr val="FF0000"/>
                </a:solidFill>
                <a:effectLst>
                  <a:outerShdw blurRad="38100" dist="38100" dir="2700000" algn="tl">
                    <a:srgbClr val="000000">
                      <a:alpha val="43137"/>
                    </a:srgbClr>
                  </a:outerShdw>
                </a:effectLst>
              </a:rPr>
              <a:t>النص</a:t>
            </a:r>
            <a:r>
              <a:rPr lang="ar-MA" sz="4000" b="1" dirty="0" smtClean="0">
                <a:solidFill>
                  <a:srgbClr val="FF0000"/>
                </a:solidFill>
                <a:effectLst>
                  <a:outerShdw blurRad="38100" dist="38100" dir="2700000" algn="tl">
                    <a:srgbClr val="000000">
                      <a:alpha val="43137"/>
                    </a:srgbClr>
                  </a:outerShdw>
                </a:effectLst>
              </a:rPr>
              <a:t>:</a:t>
            </a:r>
          </a:p>
          <a:p>
            <a:pPr marL="914400" lvl="1" indent="-457200" algn="r" rtl="1">
              <a:lnSpc>
                <a:spcPct val="150000"/>
              </a:lnSpc>
              <a:buFont typeface="Wingdings" panose="05000000000000000000" pitchFamily="2" charset="2"/>
              <a:buChar char="ü"/>
            </a:pPr>
            <a:r>
              <a:rPr lang="ar-MA" sz="4000" b="1" dirty="0" smtClean="0">
                <a:solidFill>
                  <a:schemeClr val="bg1"/>
                </a:solidFill>
                <a:effectLst>
                  <a:outerShdw blurRad="38100" dist="38100" dir="2700000" algn="tl">
                    <a:srgbClr val="000000">
                      <a:alpha val="43137"/>
                    </a:srgbClr>
                  </a:outerShdw>
                </a:effectLst>
              </a:rPr>
              <a:t>........................................................</a:t>
            </a:r>
            <a:endParaRPr lang="ar-MA" sz="40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288923423"/>
              </p:ext>
            </p:extLst>
          </p:nvPr>
        </p:nvGraphicFramePr>
        <p:xfrm>
          <a:off x="337625" y="2118490"/>
          <a:ext cx="11432196" cy="1932537"/>
        </p:xfrm>
        <a:graphic>
          <a:graphicData uri="http://schemas.openxmlformats.org/drawingml/2006/table">
            <a:tbl>
              <a:tblPr rtl="1" firstRow="1" firstCol="1" bandRow="1">
                <a:tableStyleId>{5C22544A-7EE6-4342-B048-85BDC9FD1C3A}</a:tableStyleId>
              </a:tblPr>
              <a:tblGrid>
                <a:gridCol w="1772392">
                  <a:extLst>
                    <a:ext uri="{9D8B030D-6E8A-4147-A177-3AD203B41FA5}">
                      <a16:colId xmlns:a16="http://schemas.microsoft.com/office/drawing/2014/main" val="3610558501"/>
                    </a:ext>
                  </a:extLst>
                </a:gridCol>
                <a:gridCol w="9659804">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3600" b="1" dirty="0">
                          <a:solidFill>
                            <a:schemeClr val="bg1"/>
                          </a:solidFill>
                          <a:effectLst/>
                        </a:rPr>
                        <a:t>المخاطِب</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endParaRPr lang="ar-MA" dirty="0"/>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3600" b="1">
                          <a:solidFill>
                            <a:schemeClr val="bg1"/>
                          </a:solidFill>
                          <a:effectLst/>
                        </a:rPr>
                        <a:t>المخاطَب</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endParaRPr lang="ar-MA" dirty="0"/>
                    </a:p>
                  </a:txBody>
                  <a:tcPr marL="68580" marR="68580" marT="0" marB="0">
                    <a:solidFill>
                      <a:schemeClr val="tx1">
                        <a:lumMod val="85000"/>
                      </a:schemeClr>
                    </a:solidFill>
                  </a:tcPr>
                </a:tc>
                <a:extLst>
                  <a:ext uri="{0D108BD9-81ED-4DB2-BD59-A6C34878D82A}">
                    <a16:rowId xmlns:a16="http://schemas.microsoft.com/office/drawing/2014/main" val="3043443413"/>
                  </a:ext>
                </a:extLst>
              </a:tr>
              <a:tr h="670665">
                <a:tc>
                  <a:txBody>
                    <a:bodyPr/>
                    <a:lstStyle/>
                    <a:p>
                      <a:pPr algn="r" rtl="1">
                        <a:lnSpc>
                          <a:spcPct val="115000"/>
                        </a:lnSpc>
                        <a:spcAft>
                          <a:spcPts val="0"/>
                        </a:spcAft>
                        <a:tabLst>
                          <a:tab pos="111125" algn="r"/>
                        </a:tabLst>
                      </a:pPr>
                      <a:r>
                        <a:rPr lang="ar-EG" sz="3600" b="1" dirty="0">
                          <a:solidFill>
                            <a:schemeClr val="bg1"/>
                          </a:solidFill>
                          <a:effectLst/>
                        </a:rPr>
                        <a:t>المقصدية</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r" rtl="1">
                        <a:lnSpc>
                          <a:spcPct val="115000"/>
                        </a:lnSpc>
                        <a:spcAft>
                          <a:spcPts val="0"/>
                        </a:spcAft>
                        <a:tabLst>
                          <a:tab pos="111125" algn="r"/>
                        </a:tabLs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9674387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237956"/>
            <a:ext cx="11746523" cy="532453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effectLst>
                  <a:outerShdw blurRad="38100" dist="38100" dir="2700000" algn="tl">
                    <a:srgbClr val="000000">
                      <a:alpha val="43137"/>
                    </a:srgbClr>
                  </a:outerShdw>
                </a:effectLst>
              </a:rPr>
              <a:t>3. مكونات الخطاب:</a:t>
            </a: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endParaRPr lang="ar-MA" sz="4000" b="1" dirty="0" smtClean="0">
              <a:solidFill>
                <a:schemeClr val="bg1"/>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4. قيم </a:t>
            </a:r>
            <a:r>
              <a:rPr lang="ar-MA" sz="4000" b="1" dirty="0">
                <a:solidFill>
                  <a:srgbClr val="FF0000"/>
                </a:solidFill>
                <a:effectLst>
                  <a:outerShdw blurRad="38100" dist="38100" dir="2700000" algn="tl">
                    <a:srgbClr val="000000">
                      <a:alpha val="43137"/>
                    </a:srgbClr>
                  </a:outerShdw>
                </a:effectLst>
              </a:rPr>
              <a:t>النص</a:t>
            </a:r>
            <a:r>
              <a:rPr lang="ar-MA" sz="4000" b="1" dirty="0" smtClean="0">
                <a:solidFill>
                  <a:srgbClr val="FF0000"/>
                </a:solidFill>
                <a:effectLst>
                  <a:outerShdw blurRad="38100" dist="38100" dir="2700000" algn="tl">
                    <a:srgbClr val="000000">
                      <a:alpha val="43137"/>
                    </a:srgbClr>
                  </a:outerShdw>
                </a:effectLst>
              </a:rPr>
              <a:t>:</a:t>
            </a:r>
          </a:p>
          <a:p>
            <a:pPr marL="914400" lvl="1" indent="-457200" algn="r" rtl="1">
              <a:lnSpc>
                <a:spcPct val="150000"/>
              </a:lnSpc>
              <a:buFont typeface="Wingdings" panose="05000000000000000000" pitchFamily="2" charset="2"/>
              <a:buChar char="ü"/>
            </a:pPr>
            <a:r>
              <a:rPr lang="ar-MA" sz="4000" b="1" dirty="0">
                <a:solidFill>
                  <a:schemeClr val="bg1"/>
                </a:solidFill>
                <a:effectLst>
                  <a:outerShdw blurRad="38100" dist="38100" dir="2700000" algn="tl">
                    <a:srgbClr val="000000">
                      <a:alpha val="43137"/>
                    </a:srgbClr>
                  </a:outerShdw>
                </a:effectLst>
              </a:rPr>
              <a:t>الاحترام – التقدير – الصدق – المودة – الشرف – الكرامة...</a:t>
            </a:r>
          </a:p>
        </p:txBody>
      </p:sp>
      <p:graphicFrame>
        <p:nvGraphicFramePr>
          <p:cNvPr id="3" name="Table 2"/>
          <p:cNvGraphicFramePr>
            <a:graphicFrameLocks noGrp="1"/>
          </p:cNvGraphicFramePr>
          <p:nvPr>
            <p:extLst>
              <p:ext uri="{D42A27DB-BD31-4B8C-83A1-F6EECF244321}">
                <p14:modId xmlns:p14="http://schemas.microsoft.com/office/powerpoint/2010/main" val="1922372789"/>
              </p:ext>
            </p:extLst>
          </p:nvPr>
        </p:nvGraphicFramePr>
        <p:xfrm>
          <a:off x="337625" y="2118490"/>
          <a:ext cx="11432196" cy="2523744"/>
        </p:xfrm>
        <a:graphic>
          <a:graphicData uri="http://schemas.openxmlformats.org/drawingml/2006/table">
            <a:tbl>
              <a:tblPr rtl="1" firstRow="1" firstCol="1" bandRow="1">
                <a:tableStyleId>{5C22544A-7EE6-4342-B048-85BDC9FD1C3A}</a:tableStyleId>
              </a:tblPr>
              <a:tblGrid>
                <a:gridCol w="1772392">
                  <a:extLst>
                    <a:ext uri="{9D8B030D-6E8A-4147-A177-3AD203B41FA5}">
                      <a16:colId xmlns:a16="http://schemas.microsoft.com/office/drawing/2014/main" val="3610558501"/>
                    </a:ext>
                  </a:extLst>
                </a:gridCol>
                <a:gridCol w="9659804">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3600" b="1" dirty="0">
                          <a:solidFill>
                            <a:schemeClr val="bg1"/>
                          </a:solidFill>
                          <a:effectLst/>
                        </a:rPr>
                        <a:t>المخاطِب</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r" rtl="1">
                        <a:lnSpc>
                          <a:spcPct val="115000"/>
                        </a:lnSpc>
                        <a:spcAft>
                          <a:spcPts val="0"/>
                        </a:spcAft>
                        <a:tabLst>
                          <a:tab pos="111125" algn="r"/>
                        </a:tabLst>
                      </a:pPr>
                      <a:r>
                        <a:rPr lang="ar-SA"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الكاتبة [سعاد الناصر].</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3600" b="1">
                          <a:solidFill>
                            <a:schemeClr val="bg1"/>
                          </a:solidFill>
                          <a:effectLst/>
                        </a:rPr>
                        <a:t>المخاطَب</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r" rtl="1">
                        <a:lnSpc>
                          <a:spcPct val="115000"/>
                        </a:lnSpc>
                        <a:spcAft>
                          <a:spcPts val="0"/>
                        </a:spcAft>
                        <a:tabLst>
                          <a:tab pos="111125" algn="r"/>
                        </a:tabLst>
                      </a:pPr>
                      <a:r>
                        <a:rPr lang="ar-SA" sz="36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المتلقي في أي زمان ومكان.</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3043443413"/>
                  </a:ext>
                </a:extLst>
              </a:tr>
              <a:tr h="670665">
                <a:tc>
                  <a:txBody>
                    <a:bodyPr/>
                    <a:lstStyle/>
                    <a:p>
                      <a:pPr algn="r" rtl="1">
                        <a:lnSpc>
                          <a:spcPct val="115000"/>
                        </a:lnSpc>
                        <a:spcAft>
                          <a:spcPts val="0"/>
                        </a:spcAft>
                        <a:tabLst>
                          <a:tab pos="111125" algn="r"/>
                        </a:tabLst>
                      </a:pPr>
                      <a:r>
                        <a:rPr lang="ar-EG" sz="3600" b="1" dirty="0">
                          <a:solidFill>
                            <a:schemeClr val="bg1"/>
                          </a:solidFill>
                          <a:effectLst/>
                        </a:rPr>
                        <a:t>المقصدية</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tc>
                  <a:txBody>
                    <a:bodyPr/>
                    <a:lstStyle/>
                    <a:p>
                      <a:pPr algn="r" rtl="1">
                        <a:lnSpc>
                          <a:spcPct val="115000"/>
                        </a:lnSpc>
                        <a:spcAft>
                          <a:spcPts val="0"/>
                        </a:spcAft>
                        <a:tabLst>
                          <a:tab pos="111125" algn="r"/>
                        </a:tabLst>
                      </a:pPr>
                      <a:r>
                        <a:rPr lang="ar-SA" sz="3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إقناع المتلقي بحقيقة وضعية ومكانة المرأة في ظل الدين الإسلامي الذي أولاها عناية خاصة، وضمن لها حقوقها بجانب الرجل.</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4344908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70338"/>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735669"/>
            <a:ext cx="11985674" cy="3970318"/>
          </a:xfrm>
          <a:prstGeom prst="rect">
            <a:avLst/>
          </a:prstGeom>
          <a:solidFill>
            <a:schemeClr val="accent2">
              <a:lumMod val="40000"/>
              <a:lumOff val="60000"/>
            </a:schemeClr>
          </a:solidFill>
        </p:spPr>
        <p:txBody>
          <a:bodyPr wrap="square" rtlCol="1">
            <a:spAutoFit/>
          </a:bodyPr>
          <a:lstStyle/>
          <a:p>
            <a:pPr algn="r" rtl="1"/>
            <a:r>
              <a:rPr lang="ar-MA" sz="3600" b="1" dirty="0">
                <a:solidFill>
                  <a:schemeClr val="bg1"/>
                </a:solidFill>
                <a:effectLst>
                  <a:outerShdw blurRad="38100" dist="38100" dir="2700000" algn="tl">
                    <a:srgbClr val="000000">
                      <a:alpha val="43137"/>
                    </a:srgbClr>
                  </a:outerShdw>
                </a:effectLst>
              </a:rPr>
              <a:t>تناول النص قضية المرأة التي خصها الإسلام بمكانة سامية في منظومة المجتمع الإسلامي، إذ كرمها أما وزوجة وأختا وابنة، ولعل ما استحضرته الكاتبة من سيرة الحبيب المصطفى صلى الله عليه وسلم مع أهله في أمور الدين والدنيا، وخاصة زوجته السيدة خديجة رضي الله عنها، تشهد على أنه عليه الصلاة والسلام قدوة للأمة الإسلامية، وبيته الشريف نواة لسعادة البيت الإسلامي الطاهر. وختاما ارتأت سعاد الناصر ضرورة انخراط المرأة المسلمة في بناء المجتمع والمساهمة في رقيه و تقدمه.</a:t>
            </a:r>
            <a:endParaRPr lang="ar-MA" sz="36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40812" y="4765025"/>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خامسا: الاستثمار</a:t>
            </a:r>
            <a:endParaRPr lang="ar-MA" sz="3200" b="1" dirty="0">
              <a:solidFill>
                <a:srgbClr val="FF0000"/>
              </a:solidFill>
            </a:endParaRPr>
          </a:p>
        </p:txBody>
      </p:sp>
      <p:sp>
        <p:nvSpPr>
          <p:cNvPr id="2" name="TextBox 1"/>
          <p:cNvSpPr txBox="1"/>
          <p:nvPr/>
        </p:nvSpPr>
        <p:spPr>
          <a:xfrm>
            <a:off x="98474" y="5438439"/>
            <a:ext cx="11887200" cy="584775"/>
          </a:xfrm>
          <a:prstGeom prst="rect">
            <a:avLst/>
          </a:prstGeom>
          <a:solidFill>
            <a:schemeClr val="accent3">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أنجز ملصقا يحث على مشاركة المرأة في الحياة العامة، ويبرز دورها في تنمية المجتمع</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053883" y="1048039"/>
            <a:ext cx="8194431" cy="1200329"/>
          </a:xfrm>
          <a:prstGeom prst="rect">
            <a:avLst/>
          </a:prstGeom>
          <a:solidFill>
            <a:schemeClr val="accent2">
              <a:lumMod val="40000"/>
              <a:lumOff val="60000"/>
            </a:schemeClr>
          </a:solidFill>
        </p:spPr>
        <p:txBody>
          <a:bodyPr wrap="square" rtlCol="1">
            <a:spAutoFit/>
          </a:bodyPr>
          <a:lstStyle/>
          <a:p>
            <a:pPr algn="r" rtl="1"/>
            <a:r>
              <a:rPr lang="ar-MA" sz="3600" b="1" dirty="0">
                <a:solidFill>
                  <a:schemeClr val="bg1"/>
                </a:solidFill>
                <a:effectLst>
                  <a:outerShdw blurRad="38100" dist="38100" dir="2700000" algn="tl">
                    <a:srgbClr val="000000">
                      <a:alpha val="43137"/>
                    </a:srgbClr>
                  </a:outerShdw>
                </a:effectLst>
              </a:rPr>
              <a:t>- ما هي القيم المستخلصة من النص السابق؟</a:t>
            </a:r>
          </a:p>
          <a:p>
            <a:pPr algn="r" rtl="1"/>
            <a:r>
              <a:rPr lang="ar-MA" sz="3600" b="1" dirty="0">
                <a:solidFill>
                  <a:schemeClr val="bg1"/>
                </a:solidFill>
                <a:effectLst>
                  <a:outerShdw blurRad="38100" dist="38100" dir="2700000" algn="tl">
                    <a:srgbClr val="000000">
                      <a:alpha val="43137"/>
                    </a:srgbClr>
                  </a:outerShdw>
                </a:effectLst>
              </a:rPr>
              <a:t>-  ما هي مكانة المرأة في الإسلام؟</a:t>
            </a:r>
          </a:p>
        </p:txBody>
      </p:sp>
      <p:sp>
        <p:nvSpPr>
          <p:cNvPr id="6" name="TextBox 5"/>
          <p:cNvSpPr txBox="1"/>
          <p:nvPr/>
        </p:nvSpPr>
        <p:spPr>
          <a:xfrm>
            <a:off x="140677" y="2725772"/>
            <a:ext cx="11943470" cy="367158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الاحترام – التسامح – التعايش – حسن الجوار – العدل – الحق...</a:t>
            </a:r>
          </a:p>
          <a:p>
            <a:pPr algn="r" rtl="1">
              <a:lnSpc>
                <a:spcPct val="150000"/>
              </a:lnSpc>
            </a:pPr>
            <a:r>
              <a:rPr lang="ar-MA" sz="4000" b="1" dirty="0">
                <a:solidFill>
                  <a:schemeClr val="bg1"/>
                </a:solidFill>
                <a:effectLst>
                  <a:outerShdw blurRad="38100" dist="38100" dir="2700000" algn="tl">
                    <a:srgbClr val="000000">
                      <a:alpha val="43137"/>
                    </a:srgbClr>
                  </a:outerShdw>
                </a:effectLst>
              </a:rPr>
              <a:t>-	رفع الإسلام مكانة المرأة، وأكرمها بما لم يكرمها به دين سواه؛ فالنساء في الإسلام شقائق الرجال، فأمر الزوج بالإنفاق عليها، والإحسان إليها، والحذر من ظلمها والإساءة إليها...</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بداية النص وسجل </a:t>
            </a:r>
            <a:r>
              <a:rPr lang="ar-MA" sz="3600" b="1" dirty="0" smtClean="0">
                <a:solidFill>
                  <a:schemeClr val="bg1"/>
                </a:solidFill>
                <a:effectLst>
                  <a:outerShdw blurRad="38100" dist="38100" dir="2700000" algn="tl">
                    <a:srgbClr val="000000">
                      <a:alpha val="43137"/>
                    </a:srgbClr>
                  </a:outerShdw>
                </a:effectLst>
              </a:rPr>
              <a:t>استنتاجك</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89310"/>
            <a:ext cx="12192000" cy="5016758"/>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 </a:t>
            </a:r>
            <a:r>
              <a:rPr lang="ar-MA" sz="3200" b="1" u="sng"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الدكتورة والباحثة الجامعية سعاد الناصر، بوح الأنوثة.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مقالة تفسيرية ذات بعد إسلامي</a:t>
            </a:r>
            <a:r>
              <a:rPr lang="ar-MA" sz="3200" b="1" dirty="0" smtClean="0">
                <a:solidFill>
                  <a:schemeClr val="bg1"/>
                </a:solidFill>
                <a:effectLst>
                  <a:outerShdw blurRad="38100" dist="38100" dir="2700000" algn="tl">
                    <a:srgbClr val="000000">
                      <a:alpha val="43137"/>
                    </a:srgbClr>
                  </a:outerShdw>
                </a:effectLst>
              </a:rPr>
              <a:t>.</a:t>
            </a: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بداية </a:t>
            </a:r>
            <a:r>
              <a:rPr lang="ar-MA" sz="3200" b="1" u="sng" dirty="0">
                <a:solidFill>
                  <a:srgbClr val="00B050"/>
                </a:solidFill>
                <a:effectLst>
                  <a:outerShdw blurRad="38100" dist="38100" dir="2700000" algn="tl">
                    <a:srgbClr val="000000">
                      <a:alpha val="43137"/>
                    </a:srgbClr>
                  </a:outerShdw>
                </a:effectLst>
              </a:rPr>
              <a:t>النص </a:t>
            </a:r>
            <a:r>
              <a:rPr lang="ar-MA" sz="3200" b="1" u="sng"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تشير </a:t>
            </a:r>
            <a:r>
              <a:rPr lang="ar-MA" sz="3200" b="1" dirty="0">
                <a:solidFill>
                  <a:schemeClr val="bg1"/>
                </a:solidFill>
                <a:effectLst>
                  <a:outerShdw blurRad="38100" dist="38100" dir="2700000" algn="tl">
                    <a:srgbClr val="000000">
                      <a:alpha val="43137"/>
                    </a:srgbClr>
                  </a:outerShdw>
                </a:effectLst>
              </a:rPr>
              <a:t>إلى قضية وضعية المرأة في ظل الإسلام من خلال مواقف من سيرة الرسول.</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يتركب العنوان من ثلاث كلمات، تكون فيما بينها مركبا عطفيا؛ النواة دالة على أصل الشيء، والقدوة دالة على المثال الذي يجب أن يتبع</a:t>
            </a:r>
            <a:r>
              <a:rPr lang="ar-MA" sz="3200" b="1" dirty="0" smtClean="0">
                <a:solidFill>
                  <a:schemeClr val="bg1"/>
                </a:solidFill>
                <a:effectLst>
                  <a:outerShdw blurRad="38100" dist="38100" dir="2700000" algn="tl">
                    <a:srgbClr val="000000">
                      <a:alpha val="43137"/>
                    </a:srgbClr>
                  </a:outerShdw>
                </a:effectLst>
              </a:rPr>
              <a:t>.</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يؤشر العنوان أن القدوة هي أصل الشيء </a:t>
            </a:r>
            <a:r>
              <a:rPr lang="ar-MA" sz="3200" b="1" dirty="0" smtClean="0">
                <a:solidFill>
                  <a:schemeClr val="bg1"/>
                </a:solidFill>
                <a:effectLst>
                  <a:outerShdw blurRad="38100" dist="38100" dir="2700000" algn="tl">
                    <a:srgbClr val="000000">
                      <a:alpha val="43137"/>
                    </a:srgbClr>
                  </a:outerShdw>
                </a:effectLst>
              </a:rPr>
              <a:t>وجوهره.</a:t>
            </a:r>
          </a:p>
          <a:p>
            <a:pPr algn="r" rtl="1"/>
            <a:r>
              <a:rPr lang="ar-MA" sz="3200" b="1" dirty="0" smtClean="0">
                <a:solidFill>
                  <a:srgbClr val="00B050"/>
                </a:solidFill>
                <a:effectLst>
                  <a:outerShdw blurRad="38100" dist="38100" dir="2700000" algn="tl">
                    <a:srgbClr val="000000">
                      <a:alpha val="43137"/>
                    </a:srgbClr>
                  </a:outerShdw>
                </a:effectLst>
              </a:rPr>
              <a:t>5.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يفترض أن النص قد يطرح قضية وضعية المرأة في الإسلام، من خلال مواقف من سيرة الرسول صلى الله عليه وسلم التي تعتبر النواة والقدوة.</a:t>
            </a:r>
          </a:p>
        </p:txBody>
      </p:sp>
      <p:sp>
        <p:nvSpPr>
          <p:cNvPr id="4" name="TextBox 3"/>
          <p:cNvSpPr txBox="1"/>
          <p:nvPr/>
        </p:nvSpPr>
        <p:spPr>
          <a:xfrm>
            <a:off x="4445389" y="0"/>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9151" y="351692"/>
            <a:ext cx="11760591" cy="6001643"/>
          </a:xfrm>
          <a:prstGeom prst="rect">
            <a:avLst/>
          </a:prstGeom>
          <a:solidFill>
            <a:schemeClr val="accent2">
              <a:lumMod val="40000"/>
              <a:lumOff val="60000"/>
            </a:schemeClr>
          </a:solidFill>
        </p:spPr>
        <p:txBody>
          <a:bodyPr wrap="square" rtlCol="1">
            <a:spAutoFit/>
          </a:bodyPr>
          <a:lstStyle/>
          <a:p>
            <a:pPr algn="r" rtl="1">
              <a:lnSpc>
                <a:spcPct val="200000"/>
              </a:lnSpc>
            </a:pPr>
            <a:r>
              <a:rPr lang="ar-MA" sz="3200" b="1" dirty="0">
                <a:solidFill>
                  <a:schemeClr val="bg1"/>
                </a:solidFill>
                <a:effectLst>
                  <a:outerShdw blurRad="38100" dist="38100" dir="2700000" algn="tl">
                    <a:srgbClr val="000000">
                      <a:alpha val="43137"/>
                    </a:srgbClr>
                  </a:outerShdw>
                </a:effectLst>
              </a:rPr>
              <a:t>• ما وضعية المرأة في الإسلام انطلاقا مما ورد في النص؟</a:t>
            </a:r>
          </a:p>
          <a:p>
            <a:pPr algn="r" rtl="1">
              <a:lnSpc>
                <a:spcPct val="200000"/>
              </a:lnSpc>
            </a:pPr>
            <a:r>
              <a:rPr lang="ar-MA" sz="3200" b="1" dirty="0">
                <a:solidFill>
                  <a:schemeClr val="bg1"/>
                </a:solidFill>
                <a:effectLst>
                  <a:outerShdw blurRad="38100" dist="38100" dir="2700000" algn="tl">
                    <a:srgbClr val="000000">
                      <a:alpha val="43137"/>
                    </a:srgbClr>
                  </a:outerShdw>
                </a:effectLst>
              </a:rPr>
              <a:t>• أين تتجلى معاملة الرسول صلى الله عليه وسلم الحسنة لزوجته خديجة رضي الله عنها؟ </a:t>
            </a:r>
            <a:r>
              <a:rPr lang="ar-MA" sz="3200" b="1" dirty="0" smtClean="0">
                <a:solidFill>
                  <a:schemeClr val="bg1"/>
                </a:solidFill>
                <a:effectLst>
                  <a:outerShdw blurRad="38100" dist="38100" dir="2700000" algn="tl">
                    <a:srgbClr val="000000">
                      <a:alpha val="43137"/>
                    </a:srgbClr>
                  </a:outerShdw>
                </a:effectLst>
              </a:rPr>
              <a:t>بين </a:t>
            </a:r>
            <a:r>
              <a:rPr lang="ar-MA" sz="3200" b="1" dirty="0">
                <a:solidFill>
                  <a:schemeClr val="bg1"/>
                </a:solidFill>
                <a:effectLst>
                  <a:outerShdw blurRad="38100" dist="38100" dir="2700000" algn="tl">
                    <a:srgbClr val="000000">
                      <a:alpha val="43137"/>
                    </a:srgbClr>
                  </a:outerShdw>
                </a:effectLst>
              </a:rPr>
              <a:t>الأسس التي تقوم عليها الأسرة المسلمة؟</a:t>
            </a:r>
          </a:p>
          <a:p>
            <a:pPr algn="r" rtl="1">
              <a:lnSpc>
                <a:spcPct val="200000"/>
              </a:lnSpc>
            </a:pPr>
            <a:r>
              <a:rPr lang="ar-MA" sz="3200" b="1" dirty="0">
                <a:solidFill>
                  <a:schemeClr val="bg1"/>
                </a:solidFill>
                <a:effectLst>
                  <a:outerShdw blurRad="38100" dist="38100" dir="2700000" algn="tl">
                    <a:srgbClr val="000000">
                      <a:alpha val="43137"/>
                    </a:srgbClr>
                  </a:outerShdw>
                </a:effectLst>
              </a:rPr>
              <a:t>• أبرز الموقف الذي اتخذته السيدة خديجة رضي الله عنها تجاه دعوة النبي صلى الله عليه وسلم ؟</a:t>
            </a:r>
          </a:p>
          <a:p>
            <a:pPr algn="r" rtl="1">
              <a:lnSpc>
                <a:spcPct val="200000"/>
              </a:lnSpc>
            </a:pPr>
            <a:r>
              <a:rPr lang="ar-MA" sz="3200" b="1" dirty="0">
                <a:solidFill>
                  <a:schemeClr val="bg1"/>
                </a:solidFill>
                <a:effectLst>
                  <a:outerShdw blurRad="38100" dist="38100" dir="2700000" algn="tl">
                    <a:srgbClr val="000000">
                      <a:alpha val="43137"/>
                    </a:srgbClr>
                  </a:outerShdw>
                </a:effectLst>
              </a:rPr>
              <a:t>• أوضح أثر هذه العبرة لو طبقها الأزواج في حياتهم اليومية.</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22165" y="168813"/>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ثانيا: فهم </a:t>
            </a:r>
            <a:r>
              <a:rPr lang="ar-MA" sz="3200" dirty="0"/>
              <a:t>النص</a:t>
            </a:r>
          </a:p>
        </p:txBody>
      </p:sp>
      <p:sp>
        <p:nvSpPr>
          <p:cNvPr id="5" name="TextBox 4"/>
          <p:cNvSpPr txBox="1"/>
          <p:nvPr/>
        </p:nvSpPr>
        <p:spPr>
          <a:xfrm>
            <a:off x="9284677" y="1280160"/>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1883820484"/>
              </p:ext>
            </p:extLst>
          </p:nvPr>
        </p:nvGraphicFramePr>
        <p:xfrm>
          <a:off x="323557" y="2208629"/>
          <a:ext cx="11690251" cy="4005072"/>
        </p:xfrm>
        <a:graphic>
          <a:graphicData uri="http://schemas.openxmlformats.org/drawingml/2006/table">
            <a:tbl>
              <a:tblPr rtl="1" firstRow="1" firstCol="1" bandRow="1"/>
              <a:tblGrid>
                <a:gridCol w="2075432">
                  <a:extLst>
                    <a:ext uri="{9D8B030D-6E8A-4147-A177-3AD203B41FA5}">
                      <a16:colId xmlns:a16="http://schemas.microsoft.com/office/drawing/2014/main" val="815453222"/>
                    </a:ext>
                  </a:extLst>
                </a:gridCol>
                <a:gridCol w="9614819">
                  <a:extLst>
                    <a:ext uri="{9D8B030D-6E8A-4147-A177-3AD203B41FA5}">
                      <a16:colId xmlns:a16="http://schemas.microsoft.com/office/drawing/2014/main" val="3677224981"/>
                    </a:ext>
                  </a:extLst>
                </a:gridCol>
              </a:tblGrid>
              <a:tr h="332248">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المقاطع</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مضامينها</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extLst>
                  <a:ext uri="{0D108BD9-81ED-4DB2-BD59-A6C34878D82A}">
                    <a16:rowId xmlns:a16="http://schemas.microsoft.com/office/drawing/2014/main" val="1683922095"/>
                  </a:ext>
                </a:extLst>
              </a:tr>
              <a:tr h="375585">
                <a:tc>
                  <a:txBody>
                    <a:bodyPr/>
                    <a:lstStyle/>
                    <a:p>
                      <a:pPr algn="ctr" rtl="1">
                        <a:lnSpc>
                          <a:spcPct val="115000"/>
                        </a:lnSpc>
                        <a:spcAft>
                          <a:spcPts val="0"/>
                        </a:spcAft>
                      </a:pPr>
                      <a:r>
                        <a:rPr lang="ar-SA" sz="3600" b="1">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الاستهلال</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وضعية المرأة في ظل الدين الإسلامي.</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235715766"/>
                  </a:ext>
                </a:extLst>
              </a:tr>
              <a:tr h="485733">
                <a:tc>
                  <a:txBody>
                    <a:bodyPr/>
                    <a:lstStyle/>
                    <a:p>
                      <a:pPr algn="ctr" rtl="1">
                        <a:lnSpc>
                          <a:spcPct val="115000"/>
                        </a:lnSpc>
                        <a:spcAft>
                          <a:spcPts val="1000"/>
                        </a:spcAft>
                      </a:pPr>
                      <a:r>
                        <a:rPr lang="ar-SA" sz="3600" b="1">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الاستدلال</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الاستشهاد بحجج و أدلة من النصوص الدينية ومواقف من سيرة الرسول صلى الله عليه وسلم و زوجته السيدة خديجة رضي الله عنها.</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186952551"/>
                  </a:ext>
                </a:extLst>
              </a:tr>
              <a:tr h="546224">
                <a:tc>
                  <a:txBody>
                    <a:bodyPr/>
                    <a:lstStyle/>
                    <a:p>
                      <a:pPr algn="ctr" rtl="1">
                        <a:lnSpc>
                          <a:spcPct val="115000"/>
                        </a:lnSpc>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الاستنتاج</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الاقتداء بأسرة الرسول صلى الله عليه وسلم لتكوين أسر إسلامية سعيدة ومتماسكة.</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01646370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8440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89312"/>
            <a:ext cx="12192000"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a:solidFill>
                  <a:srgbClr val="00B050"/>
                </a:solidFill>
                <a:effectLst>
                  <a:outerShdw blurRad="38100" dist="38100" dir="2700000" algn="tl">
                    <a:srgbClr val="000000">
                      <a:alpha val="43137"/>
                    </a:srgbClr>
                  </a:outerShdw>
                </a:effectLst>
              </a:rPr>
              <a:t>العلاقة </a:t>
            </a:r>
            <a:r>
              <a:rPr lang="ar-MA" sz="3600" b="1" dirty="0" smtClean="0">
                <a:solidFill>
                  <a:srgbClr val="00B050"/>
                </a:solidFill>
                <a:effectLst>
                  <a:outerShdw blurRad="38100" dist="38100" dir="2700000" algn="tl">
                    <a:srgbClr val="000000">
                      <a:alpha val="43137"/>
                    </a:srgbClr>
                  </a:outerShdw>
                </a:effectLst>
              </a:rPr>
              <a:t>بينهما: </a:t>
            </a: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251497848"/>
              </p:ext>
            </p:extLst>
          </p:nvPr>
        </p:nvGraphicFramePr>
        <p:xfrm>
          <a:off x="232117" y="1316573"/>
          <a:ext cx="11690253" cy="4321515"/>
        </p:xfrm>
        <a:graphic>
          <a:graphicData uri="http://schemas.openxmlformats.org/drawingml/2006/table">
            <a:tbl>
              <a:tblPr rtl="1" firstRow="1" firstCol="1" bandRow="1"/>
              <a:tblGrid>
                <a:gridCol w="4458773">
                  <a:extLst>
                    <a:ext uri="{9D8B030D-6E8A-4147-A177-3AD203B41FA5}">
                      <a16:colId xmlns:a16="http://schemas.microsoft.com/office/drawing/2014/main" val="3264709692"/>
                    </a:ext>
                  </a:extLst>
                </a:gridCol>
                <a:gridCol w="3467422">
                  <a:extLst>
                    <a:ext uri="{9D8B030D-6E8A-4147-A177-3AD203B41FA5}">
                      <a16:colId xmlns:a16="http://schemas.microsoft.com/office/drawing/2014/main" val="1082268398"/>
                    </a:ext>
                  </a:extLst>
                </a:gridCol>
                <a:gridCol w="3764058">
                  <a:extLst>
                    <a:ext uri="{9D8B030D-6E8A-4147-A177-3AD203B41FA5}">
                      <a16:colId xmlns:a16="http://schemas.microsoft.com/office/drawing/2014/main" val="3123882023"/>
                    </a:ext>
                  </a:extLst>
                </a:gridCol>
              </a:tblGrid>
              <a:tr h="540189">
                <a:tc>
                  <a:txBody>
                    <a:bodyPr/>
                    <a:lstStyle/>
                    <a:p>
                      <a:pPr algn="ctr"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الدين</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الأسرة</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00000"/>
                        </a:lnSpc>
                        <a:spcAft>
                          <a:spcPts val="0"/>
                        </a:spcAft>
                      </a:pPr>
                      <a:r>
                        <a:rPr lang="ar-EG" sz="35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الأخلاق</a:t>
                      </a:r>
                      <a:endParaRPr lang="en-US" sz="3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3781326">
                <a:tc>
                  <a:txBody>
                    <a:bodyPr/>
                    <a:lstStyle/>
                    <a:p>
                      <a:endParaRPr lang="ar-MA" dirty="0"/>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endParaRPr lang="ar-MA" dirty="0"/>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00000"/>
                        </a:lnSpc>
                        <a:spcAft>
                          <a:spcPts val="0"/>
                        </a:spcAft>
                      </a:pP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75852740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8440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89312"/>
            <a:ext cx="12192000" cy="6186309"/>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a:solidFill>
                  <a:srgbClr val="00B050"/>
                </a:solidFill>
                <a:effectLst>
                  <a:outerShdw blurRad="38100" dist="38100" dir="2700000" algn="tl">
                    <a:srgbClr val="000000">
                      <a:alpha val="43137"/>
                    </a:srgbClr>
                  </a:outerShdw>
                </a:effectLst>
              </a:rPr>
              <a:t>العلاقة </a:t>
            </a:r>
            <a:r>
              <a:rPr lang="ar-MA" sz="3600" b="1" dirty="0" smtClean="0">
                <a:solidFill>
                  <a:srgbClr val="00B050"/>
                </a:solidFill>
                <a:effectLst>
                  <a:outerShdw blurRad="38100" dist="38100" dir="2700000" algn="tl">
                    <a:srgbClr val="000000">
                      <a:alpha val="43137"/>
                    </a:srgbClr>
                  </a:outerShdw>
                </a:effectLst>
              </a:rPr>
              <a:t>بينهما: </a:t>
            </a:r>
            <a:r>
              <a:rPr lang="ar-MA" sz="3600" b="1" dirty="0" smtClean="0">
                <a:solidFill>
                  <a:schemeClr val="bg1"/>
                </a:solidFill>
                <a:effectLst>
                  <a:outerShdw blurRad="38100" dist="38100" dir="2700000" algn="tl">
                    <a:srgbClr val="000000">
                      <a:alpha val="43137"/>
                    </a:srgbClr>
                  </a:outerShdw>
                </a:effectLst>
              </a:rPr>
              <a:t>علاقة </a:t>
            </a:r>
            <a:r>
              <a:rPr lang="ar-MA" sz="3600" b="1" dirty="0">
                <a:solidFill>
                  <a:schemeClr val="bg1"/>
                </a:solidFill>
                <a:effectLst>
                  <a:outerShdw blurRad="38100" dist="38100" dir="2700000" algn="tl">
                    <a:srgbClr val="000000">
                      <a:alpha val="43137"/>
                    </a:srgbClr>
                  </a:outerShdw>
                </a:effectLst>
              </a:rPr>
              <a:t>ترابط؛ تتجلى في كون الإسلام منح المرأة مكانة مهمة في الأسرة ومواقف الرسول صلى الله عليه وسلم مع زوجاته النواة والقدوة.</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369210538"/>
              </p:ext>
            </p:extLst>
          </p:nvPr>
        </p:nvGraphicFramePr>
        <p:xfrm>
          <a:off x="232117" y="1316573"/>
          <a:ext cx="11690253" cy="4321515"/>
        </p:xfrm>
        <a:graphic>
          <a:graphicData uri="http://schemas.openxmlformats.org/drawingml/2006/table">
            <a:tbl>
              <a:tblPr rtl="1" firstRow="1" firstCol="1" bandRow="1"/>
              <a:tblGrid>
                <a:gridCol w="4458773">
                  <a:extLst>
                    <a:ext uri="{9D8B030D-6E8A-4147-A177-3AD203B41FA5}">
                      <a16:colId xmlns:a16="http://schemas.microsoft.com/office/drawing/2014/main" val="3264709692"/>
                    </a:ext>
                  </a:extLst>
                </a:gridCol>
                <a:gridCol w="3467422">
                  <a:extLst>
                    <a:ext uri="{9D8B030D-6E8A-4147-A177-3AD203B41FA5}">
                      <a16:colId xmlns:a16="http://schemas.microsoft.com/office/drawing/2014/main" val="1082268398"/>
                    </a:ext>
                  </a:extLst>
                </a:gridCol>
                <a:gridCol w="3764058">
                  <a:extLst>
                    <a:ext uri="{9D8B030D-6E8A-4147-A177-3AD203B41FA5}">
                      <a16:colId xmlns:a16="http://schemas.microsoft.com/office/drawing/2014/main" val="3123882023"/>
                    </a:ext>
                  </a:extLst>
                </a:gridCol>
              </a:tblGrid>
              <a:tr h="540189">
                <a:tc>
                  <a:txBody>
                    <a:bodyPr/>
                    <a:lstStyle/>
                    <a:p>
                      <a:pPr algn="ctr"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الدين</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الأسرة</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00000"/>
                        </a:lnSpc>
                        <a:spcAft>
                          <a:spcPts val="0"/>
                        </a:spcAft>
                      </a:pPr>
                      <a:r>
                        <a:rPr lang="ar-EG" sz="3500" b="1">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الأخلاق</a:t>
                      </a:r>
                      <a:endParaRPr lang="en-US" sz="35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3781326">
                <a:tc>
                  <a:txBody>
                    <a:bodyPr/>
                    <a:lstStyle/>
                    <a:p>
                      <a:pPr algn="justLow"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الإسلام - هادي البشرية - السيدة خديجة </a:t>
                      </a:r>
                      <a:r>
                        <a:rPr lang="ar-EG" sz="3500" b="1"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محمد بن عبد الله صلى الله عليه وسلم - نبي هذه الأمة – الدعوة إلى الله </a:t>
                      </a:r>
                      <a:r>
                        <a:rPr lang="ar-MA" sz="3500" b="1"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t>
                      </a:r>
                      <a:r>
                        <a:rPr lang="ar-MA" sz="3500" b="1" baseline="0"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a:t>
                      </a:r>
                      <a:r>
                        <a:rPr lang="ar-EG" sz="3500" b="1"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سيد </a:t>
                      </a: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البشرية الإسلامية...</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00000"/>
                        </a:lnSpc>
                        <a:spcAft>
                          <a:spcPts val="0"/>
                        </a:spcAft>
                      </a:pPr>
                      <a:r>
                        <a:rPr lang="ar-EG" sz="3500" b="1" dirty="0" smtClean="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الأم </a:t>
                      </a: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 الزوجة - الابنة - الأخت - زوج - الأسرة - خيركم لأهلي - الزواج – المرأة المعاصرة – الأسرة الإسلامية ...</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00000"/>
                        </a:lnSpc>
                        <a:spcAft>
                          <a:spcPts val="0"/>
                        </a:spcAft>
                      </a:pPr>
                      <a:r>
                        <a:rPr lang="ar-EG" sz="35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الاحترام - التقدير -الصادقة - الحب - الوفاء - صدقه - أمانته – شمائله - صدق حديثك – العطاء – آزرته – المودة – الرحمة...</a:t>
                      </a:r>
                      <a:endParaRPr lang="en-US" sz="35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159915" marR="1599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240187878"/>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329396"/>
            <a:ext cx="11971606" cy="2585323"/>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الأفعال </a:t>
            </a:r>
            <a:r>
              <a:rPr lang="ar-MA" sz="3600" b="1" dirty="0">
                <a:solidFill>
                  <a:srgbClr val="00B050"/>
                </a:solidFill>
              </a:rPr>
              <a:t>الماضية: </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a:solidFill>
                  <a:srgbClr val="00B050"/>
                </a:solidFill>
              </a:rPr>
              <a:t>الاستشهادات: </a:t>
            </a:r>
            <a:r>
              <a:rPr lang="ar-MA" sz="3600" b="1" dirty="0" smtClean="0">
                <a:solidFill>
                  <a:schemeClr val="bg1"/>
                </a:solidFill>
              </a:rPr>
              <a:t>.........................................................</a:t>
            </a: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549</TotalTime>
  <Words>676</Words>
  <Application>Microsoft Office PowerPoint</Application>
  <PresentationFormat>Grand écran</PresentationFormat>
  <Paragraphs>100</Paragraphs>
  <Slides>13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Arabic Transparent</vt:lpstr>
      <vt:lpstr>Arial</vt:lpstr>
      <vt:lpstr>Calibri</vt:lpstr>
      <vt:lpstr>Century Gothic</vt:lpstr>
      <vt:lpstr>Times New Roman</vt:lpstr>
      <vt:lpstr>Wingdings</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acer</cp:lastModifiedBy>
  <cp:revision>40</cp:revision>
  <dcterms:created xsi:type="dcterms:W3CDTF">2022-09-26T12:22:46Z</dcterms:created>
  <dcterms:modified xsi:type="dcterms:W3CDTF">2022-10-20T14:27:54Z</dcterms:modified>
</cp:coreProperties>
</file>