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64" r:id="rId2"/>
    <p:sldId id="275" r:id="rId3"/>
    <p:sldId id="257" r:id="rId4"/>
    <p:sldId id="266" r:id="rId5"/>
    <p:sldId id="260" r:id="rId6"/>
    <p:sldId id="259" r:id="rId7"/>
    <p:sldId id="291" r:id="rId8"/>
    <p:sldId id="292" r:id="rId9"/>
    <p:sldId id="269" r:id="rId10"/>
    <p:sldId id="288" r:id="rId11"/>
    <p:sldId id="279" r:id="rId12"/>
    <p:sldId id="290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66"/>
            <p14:sldId id="260"/>
            <p14:sldId id="259"/>
          </p14:sldIdLst>
        </p14:section>
        <p14:section name="الحصة الثانية" id="{2A91C92C-40D6-4917-917C-47E3B2CEE21D}">
          <p14:sldIdLst>
            <p14:sldId id="291"/>
            <p14:sldId id="292"/>
            <p14:sldId id="269"/>
            <p14:sldId id="288"/>
            <p14:sldId id="279"/>
            <p14:sldId id="290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2FD99BC-0DDE-4F21-97D9-5843B55D663D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M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1FF67B31-D8D7-4720-8C39-58D4AC36D6BB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744976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M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67B31-D8D7-4720-8C39-58D4AC36D6BB}" type="slidenum">
              <a:rPr lang="ar-MA" smtClean="0"/>
              <a:t>7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323627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3831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المـــــــــجال: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السكاني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المــوضـوع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تَبْذِيرُ الْمَاءِ ص: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162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1" y="175847"/>
            <a:ext cx="11844997" cy="51511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النص:</a:t>
            </a: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r>
              <a:rPr lang="ar-SA" sz="3600" b="1" dirty="0" smtClean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¤ المضارع: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[يعاني – يتعلق – يستهلك – يتسبب – يمكن – يرتفع - تؤدي... ]؛ وهو الدال على الحاضر والمستقبل، مما يؤشر على أن موضوع ندرة الماء مشكل يهدد الوجود البشري آنيا 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ومستقبليا.</a:t>
            </a:r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r>
              <a:rPr lang="ar-SA" sz="3600" b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¤ التكرار</a:t>
            </a:r>
            <a:r>
              <a:rPr lang="ar-MA" sz="3600" b="1" dirty="0" smtClean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[الماء – الإهمالات – تبذير المياه – البيئة – الصناعة – الفلاحة– إتلاف...]؛ وذلك للتأكيد على موضوع النص وضمان استمراريته، وانسيابه 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التلفظي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846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3218" y="1259057"/>
            <a:ext cx="11690252" cy="49756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مكونات الخطاب:</a:t>
            </a:r>
            <a:endParaRPr lang="ar-MA" sz="3600" b="1" u="sng" dirty="0" smtClean="0">
              <a:solidFill>
                <a:srgbClr val="00B050"/>
              </a:solidFill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المرسل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المرسل </a:t>
            </a:r>
            <a:r>
              <a:rPr lang="ar-MA" sz="3600" b="1" dirty="0">
                <a:solidFill>
                  <a:srgbClr val="00B050"/>
                </a:solidFill>
              </a:rPr>
              <a:t>إليه: 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المقصدية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</a:t>
            </a: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....</a:t>
            </a:r>
            <a:endParaRPr lang="ar-MA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89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150" y="583808"/>
            <a:ext cx="11690252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مكونات الخطاب:</a:t>
            </a:r>
            <a:endParaRPr lang="ar-MA" sz="3600" b="1" u="sng" dirty="0" smtClean="0">
              <a:solidFill>
                <a:srgbClr val="00B050"/>
              </a:solidFill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المرسل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>
                <a:solidFill>
                  <a:schemeClr val="bg1"/>
                </a:solidFill>
              </a:rPr>
              <a:t>الكاتب [أحمد الحطاب</a:t>
            </a:r>
            <a:r>
              <a:rPr lang="ar-MA" sz="3600" b="1" dirty="0" smtClean="0">
                <a:solidFill>
                  <a:schemeClr val="bg1"/>
                </a:solidFill>
              </a:rPr>
              <a:t>]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المرسل </a:t>
            </a:r>
            <a:r>
              <a:rPr lang="ar-MA" sz="3600" b="1" dirty="0">
                <a:solidFill>
                  <a:srgbClr val="00B050"/>
                </a:solidFill>
              </a:rPr>
              <a:t>إليه:  </a:t>
            </a:r>
            <a:r>
              <a:rPr lang="ar-MA" sz="3600" b="1" dirty="0">
                <a:solidFill>
                  <a:schemeClr val="bg1"/>
                </a:solidFill>
              </a:rPr>
              <a:t>السكان.</a:t>
            </a:r>
            <a:endParaRPr lang="ar-MA" sz="3600" b="1" dirty="0" smtClean="0">
              <a:solidFill>
                <a:schemeClr val="bg1"/>
              </a:solidFill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- المقصدية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>
                <a:solidFill>
                  <a:schemeClr val="bg1"/>
                </a:solidFill>
              </a:rPr>
              <a:t>لفت انتباه السكان إلى أهمية الماء والخطر الذي </a:t>
            </a:r>
            <a:r>
              <a:rPr lang="ar-MA" sz="3600" b="1" dirty="0" smtClean="0">
                <a:solidFill>
                  <a:schemeClr val="bg1"/>
                </a:solidFill>
              </a:rPr>
              <a:t>يتهدده.</a:t>
            </a:r>
          </a:p>
          <a:p>
            <a:pPr lvl="0"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</a:t>
            </a: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الماء – الحياة – الصحة – الوجود البشري ...</a:t>
            </a:r>
            <a:endParaRPr lang="ar-MA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4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126610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806009"/>
            <a:ext cx="11985674" cy="2482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تعد مشكلة تبذير الماء من أخطر المشكلات في العصر الراهن التي تهدد الوجود البشري على كوكب الأرض، فلا حياة بلا ماء، ويجب أن يعي الإنسان أهميته وقيمته ففي ضياعه هلاك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محقق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562708" y="1479819"/>
            <a:ext cx="10600005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قال الله سبحانه وتعالى في سورة الأنبياء الآية 30: ﴿وجعلنا من الماء كل شيء حي﴾؛ ما الذي يستخلص من هذه الكريمة؟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6609" y="2936787"/>
            <a:ext cx="11943470" cy="2748253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قد نستخلص منها ارتباط الحياة بالماء، فكل شيء فيها خلق من ماء ويعيش به، معنى ذلك أن الإنسان مطالب بالحفاظ عليه لضمان بقائه وتواجده على الأرض.</a:t>
            </a: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409761"/>
            <a:ext cx="11633981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¤ مما يتركب عنوان النص؟ وما الدلالات التي يتضمنها؟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¤ تأمل الصورة المرفقة بالنص، وسجل ملاحظاتك.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¤ افترض مما سبق نوعية النص موضوعه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547" y="731507"/>
            <a:ext cx="12023187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العنوان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يدل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 على فعل غير محمود يمارسه الإنسان على نعمة الماء حيث يعمل على تضييعها غير آبه بخطورة ذلك.</a:t>
            </a:r>
          </a:p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 فوتوغرافية؛ تمثل مشهدين متناقضين؛ الأول يصور طفلا يستحم ليعبر عن تبذير الماء، والثاني يمثل مجموعة من الأشخاص يبحثون عن الماء ولم يعثروا عليه بسبب ندرته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دلالتها:  تشير إلى جهل الإنسان بقيمة الماء، ولن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يدرك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أهميته إلا بفقده.</a:t>
            </a:r>
          </a:p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الفرضية: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لعل النص قد يتناول مشكلة تبذير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الماء،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وجهل الإنسان بقيمته التي لن يدركها إلا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بفقده.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97083" y="84400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016" y="520504"/>
            <a:ext cx="11760591" cy="62478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تعرف الثروة المائية بالمغرب عدة مشاكل،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اذكر بعضا منها؟</a:t>
            </a:r>
          </a:p>
          <a:p>
            <a:pPr marL="457200" indent="-457200" algn="r" rtl="1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هي الإهمالات التي تسبب في إتلاف كميات مهمة من الماء الصالح للشرب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457200" indent="-457200" algn="r" rtl="1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يمكن الاستفادة من الماء الضائع؟ 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علام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يدل ضياع الماء؟ 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متى يشعر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الإنسان بقيمة الماء؟</a:t>
            </a: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86203" y="1364566"/>
            <a:ext cx="272913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بنية النص: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465554"/>
              </p:ext>
            </p:extLst>
          </p:nvPr>
        </p:nvGraphicFramePr>
        <p:xfrm>
          <a:off x="168812" y="2252787"/>
          <a:ext cx="11746522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31717">
                  <a:extLst>
                    <a:ext uri="{9D8B030D-6E8A-4147-A177-3AD203B41FA5}">
                      <a16:colId xmlns:a16="http://schemas.microsoft.com/office/drawing/2014/main" val="4027918242"/>
                    </a:ext>
                  </a:extLst>
                </a:gridCol>
                <a:gridCol w="10114805">
                  <a:extLst>
                    <a:ext uri="{9D8B030D-6E8A-4147-A177-3AD203B41FA5}">
                      <a16:colId xmlns:a16="http://schemas.microsoft.com/office/drawing/2014/main" val="41987649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/>
                        </a:rPr>
                        <a:t>التقديم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/>
                        </a:rPr>
                        <a:t>مشكلة تبذير الماء لا تقل خطورة عن التلوث.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247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/>
                        </a:rPr>
                        <a:t>التفسير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/>
                        </a:rPr>
                        <a:t> مظاهر تبذير الماء في محيطنا.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789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الخلاصة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مسؤولية الإنسان المباشرة وغير المباشرة في تبذير الماء.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428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268" y="689312"/>
            <a:ext cx="12051323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المعجم:</a:t>
            </a: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051117"/>
              </p:ext>
            </p:extLst>
          </p:nvPr>
        </p:nvGraphicFramePr>
        <p:xfrm>
          <a:off x="225083" y="1535257"/>
          <a:ext cx="1177788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777882">
                  <a:extLst>
                    <a:ext uri="{9D8B030D-6E8A-4147-A177-3AD203B41FA5}">
                      <a16:colId xmlns:a16="http://schemas.microsoft.com/office/drawing/2014/main" val="888696596"/>
                    </a:ext>
                  </a:extLst>
                </a:gridCol>
              </a:tblGrid>
              <a:tr h="1168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bg1"/>
                          </a:solidFill>
                          <a:effectLst/>
                        </a:rPr>
                        <a:t>معجم </a:t>
                      </a:r>
                      <a:r>
                        <a:rPr lang="ar-MA" sz="3600" dirty="0" smtClean="0">
                          <a:solidFill>
                            <a:schemeClr val="bg1"/>
                          </a:solidFill>
                          <a:effectLst/>
                        </a:rPr>
                        <a:t>الماء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590199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bg1"/>
                          </a:solidFill>
                          <a:effectLst/>
                        </a:rPr>
                        <a:t>...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77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18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268" y="689312"/>
            <a:ext cx="12051323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المعجم:</a:t>
            </a: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هيمنة هذا المعجم تنسجم مع ما قدمه الكاتب في نصه عن أهمية الماء وقيمته في الوجود.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315286"/>
              </p:ext>
            </p:extLst>
          </p:nvPr>
        </p:nvGraphicFramePr>
        <p:xfrm>
          <a:off x="225083" y="1535257"/>
          <a:ext cx="1177788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777882">
                  <a:extLst>
                    <a:ext uri="{9D8B030D-6E8A-4147-A177-3AD203B41FA5}">
                      <a16:colId xmlns:a16="http://schemas.microsoft.com/office/drawing/2014/main" val="888696596"/>
                    </a:ext>
                  </a:extLst>
                </a:gridCol>
              </a:tblGrid>
              <a:tr h="1168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solidFill>
                            <a:schemeClr val="bg1"/>
                          </a:solidFill>
                          <a:effectLst/>
                        </a:rPr>
                        <a:t>معجم </a:t>
                      </a:r>
                      <a:r>
                        <a:rPr lang="ar-MA" sz="3600" dirty="0" smtClean="0">
                          <a:solidFill>
                            <a:schemeClr val="bg1"/>
                          </a:solidFill>
                          <a:effectLst/>
                        </a:rPr>
                        <a:t>الماء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590199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 smtClean="0">
                          <a:solidFill>
                            <a:schemeClr val="bg1"/>
                          </a:solidFill>
                          <a:effectLst/>
                        </a:rPr>
                        <a:t>إن الماء – تبذير مياه الشرب – لكون الماء – كميات هائلة من الماء – الصنابير – حنفيات الحريق – سقي المساحات – الحمامات العمومية – الاستحمام – حماما – الماء الصالح للشرب – سيلان الماء – الطرادات...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77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86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947" y="386862"/>
            <a:ext cx="11844997" cy="37035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40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النص:</a:t>
            </a: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- ما زمن الأفعال الأكثر حضورا في النص؟ وما دلالتها؟</a:t>
            </a: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endParaRPr lang="ar-SA" sz="4000" b="1" dirty="0">
              <a:solidFill>
                <a:schemeClr val="bg1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Low" rtl="1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- لماذا وظف الكاتب التكرار في النص؟</a:t>
            </a:r>
          </a:p>
        </p:txBody>
      </p:sp>
    </p:spTree>
    <p:extLst>
      <p:ext uri="{BB962C8B-B14F-4D97-AF65-F5344CB8AC3E}">
        <p14:creationId xmlns:p14="http://schemas.microsoft.com/office/powerpoint/2010/main" val="416316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581</TotalTime>
  <Words>560</Words>
  <Application>Microsoft Office PowerPoint</Application>
  <PresentationFormat>Widescreen</PresentationFormat>
  <Paragraphs>72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57</cp:revision>
  <dcterms:created xsi:type="dcterms:W3CDTF">2022-09-26T12:22:46Z</dcterms:created>
  <dcterms:modified xsi:type="dcterms:W3CDTF">2023-04-16T17:11:05Z</dcterms:modified>
</cp:coreProperties>
</file>