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20-03-1444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20-03-1444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20-03-1444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20-03-1444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20-03-1444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20-03-1444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678" y="3106615"/>
            <a:ext cx="11732454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تصريف الفعل الصحيح: السالم والمهموز والمضعف ص: 32</a:t>
            </a:r>
            <a:endParaRPr lang="ar-MA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1173194"/>
            <a:ext cx="11704319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/>
              <a:t>- </a:t>
            </a:r>
            <a:r>
              <a:rPr lang="ar-MA" sz="4800" b="1" dirty="0" smtClean="0"/>
              <a:t>ما هي حروف العلة؟</a:t>
            </a:r>
            <a:endParaRPr lang="ar-MA" sz="4800" b="1" dirty="0"/>
          </a:p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/>
              <a:t>- </a:t>
            </a:r>
            <a:r>
              <a:rPr lang="ar-MA" sz="4800" b="1" dirty="0" smtClean="0"/>
              <a:t>ما هو الفعل الصحيح؟</a:t>
            </a:r>
            <a:endParaRPr lang="ar-MA" sz="48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537449"/>
              </p:ext>
            </p:extLst>
          </p:nvPr>
        </p:nvGraphicFramePr>
        <p:xfrm>
          <a:off x="2" y="0"/>
          <a:ext cx="12191999" cy="6858000"/>
        </p:xfrm>
        <a:graphic>
          <a:graphicData uri="http://schemas.openxmlformats.org/drawingml/2006/table">
            <a:tbl>
              <a:tblPr rtl="1" firstRow="1" firstCol="1" bandRow="1"/>
              <a:tblGrid>
                <a:gridCol w="1175371">
                  <a:extLst>
                    <a:ext uri="{9D8B030D-6E8A-4147-A177-3AD203B41FA5}">
                      <a16:colId xmlns:a16="http://schemas.microsoft.com/office/drawing/2014/main" val="2491194893"/>
                    </a:ext>
                  </a:extLst>
                </a:gridCol>
                <a:gridCol w="1225747">
                  <a:extLst>
                    <a:ext uri="{9D8B030D-6E8A-4147-A177-3AD203B41FA5}">
                      <a16:colId xmlns:a16="http://schemas.microsoft.com/office/drawing/2014/main" val="3616455784"/>
                    </a:ext>
                  </a:extLst>
                </a:gridCol>
                <a:gridCol w="1375224">
                  <a:extLst>
                    <a:ext uri="{9D8B030D-6E8A-4147-A177-3AD203B41FA5}">
                      <a16:colId xmlns:a16="http://schemas.microsoft.com/office/drawing/2014/main" val="2824484602"/>
                    </a:ext>
                  </a:extLst>
                </a:gridCol>
                <a:gridCol w="978950">
                  <a:extLst>
                    <a:ext uri="{9D8B030D-6E8A-4147-A177-3AD203B41FA5}">
                      <a16:colId xmlns:a16="http://schemas.microsoft.com/office/drawing/2014/main" val="854140043"/>
                    </a:ext>
                  </a:extLst>
                </a:gridCol>
                <a:gridCol w="1173636">
                  <a:extLst>
                    <a:ext uri="{9D8B030D-6E8A-4147-A177-3AD203B41FA5}">
                      <a16:colId xmlns:a16="http://schemas.microsoft.com/office/drawing/2014/main" val="3612506170"/>
                    </a:ext>
                  </a:extLst>
                </a:gridCol>
                <a:gridCol w="1371082">
                  <a:extLst>
                    <a:ext uri="{9D8B030D-6E8A-4147-A177-3AD203B41FA5}">
                      <a16:colId xmlns:a16="http://schemas.microsoft.com/office/drawing/2014/main" val="810334244"/>
                    </a:ext>
                  </a:extLst>
                </a:gridCol>
                <a:gridCol w="977570">
                  <a:extLst>
                    <a:ext uri="{9D8B030D-6E8A-4147-A177-3AD203B41FA5}">
                      <a16:colId xmlns:a16="http://schemas.microsoft.com/office/drawing/2014/main" val="1502296337"/>
                    </a:ext>
                  </a:extLst>
                </a:gridCol>
                <a:gridCol w="1175017">
                  <a:extLst>
                    <a:ext uri="{9D8B030D-6E8A-4147-A177-3AD203B41FA5}">
                      <a16:colId xmlns:a16="http://schemas.microsoft.com/office/drawing/2014/main" val="48807816"/>
                    </a:ext>
                  </a:extLst>
                </a:gridCol>
                <a:gridCol w="1369701">
                  <a:extLst>
                    <a:ext uri="{9D8B030D-6E8A-4147-A177-3AD203B41FA5}">
                      <a16:colId xmlns:a16="http://schemas.microsoft.com/office/drawing/2014/main" val="2227817508"/>
                    </a:ext>
                  </a:extLst>
                </a:gridCol>
                <a:gridCol w="1369701">
                  <a:extLst>
                    <a:ext uri="{9D8B030D-6E8A-4147-A177-3AD203B41FA5}">
                      <a16:colId xmlns:a16="http://schemas.microsoft.com/office/drawing/2014/main" val="2359493780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السالم (حمل)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المهموز (أخذ)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المضعف (مرَّ)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32371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الضمائر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الماضي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المضارع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الأمر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الماضي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المضارع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الأمر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الماضي 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المضارع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الأمر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824269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أنا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حمل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تُ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أحمل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أخذ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تُ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آخذ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مرر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أمرُّ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300369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أنتَ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حمل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تَ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تحمل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احمل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أخذ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تَ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تأخذ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خذ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مرر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تَ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تمرّ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مرَّـ امْررْ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11655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أنتِ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حمل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تِ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تحمل</a:t>
                      </a:r>
                      <a:r>
                        <a:rPr lang="ar-MA" sz="24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</a:t>
                      </a: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احمل</a:t>
                      </a:r>
                      <a:r>
                        <a:rPr lang="ar-MA" sz="24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</a:t>
                      </a:r>
                      <a:endParaRPr lang="en-US" sz="24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أخذ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تِ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تأخذين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خذ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مرر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تِ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تمر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</a:t>
                      </a: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مرّ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33940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هو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حمل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يحمل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أخذ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يأخذ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مرَّ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يمرّ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70554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هي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حملتْ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تحمل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أخذت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تأخذ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مرَّتْ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تمرّ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0709918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 smtClean="0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نحن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حمل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نحمل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أخذ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نأخذ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مرر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نمرّ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648508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 smtClean="0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أنتما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حمل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تما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تحم</a:t>
                      </a:r>
                      <a:r>
                        <a:rPr lang="ar-MA" sz="24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لا</a:t>
                      </a: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احم</a:t>
                      </a:r>
                      <a:r>
                        <a:rPr lang="ar-MA" sz="24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لا</a:t>
                      </a:r>
                      <a:endParaRPr lang="en-US" sz="24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أخذت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تأخذان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خذ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مرر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تما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تمرّ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</a:t>
                      </a: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مُرَّ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199499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 smtClean="0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هما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حم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لا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يحم</a:t>
                      </a:r>
                      <a:r>
                        <a:rPr lang="ar-MA" sz="24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لا</a:t>
                      </a: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أخذ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يأخذان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مرَّ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يمرّ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</a:t>
                      </a: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83641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 smtClean="0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هما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حمل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تحم</a:t>
                      </a:r>
                      <a:r>
                        <a:rPr lang="ar-MA" sz="24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لا</a:t>
                      </a: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أخذ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تأخذان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مرَّ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تمر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</a:t>
                      </a: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8267099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 smtClean="0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نحن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حمل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نحمل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أخذ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نأخذ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مرر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نمر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93077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أنتم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حمل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تم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تحمل</a:t>
                      </a:r>
                      <a:r>
                        <a:rPr lang="ar-MA" sz="24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</a:t>
                      </a: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احمل</a:t>
                      </a:r>
                      <a:r>
                        <a:rPr lang="ar-MA" sz="24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</a:t>
                      </a: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أخذت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تأخذون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خذ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مرر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تم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تمُرّ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</a:t>
                      </a: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مُرُّ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16939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أنتن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حمل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تحملْ</a:t>
                      </a:r>
                      <a:r>
                        <a:rPr lang="ar-MA" sz="24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احمل</a:t>
                      </a:r>
                      <a:r>
                        <a:rPr lang="ar-MA" sz="24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أخذت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تأخذن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خذ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مرر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تمْرُرْ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امرُرْ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94685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هم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حم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لوا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يحمل</a:t>
                      </a:r>
                      <a:r>
                        <a:rPr lang="ar-MA" sz="24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</a:t>
                      </a: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أخذ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يأخذون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مرُّ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وا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يمرّ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</a:t>
                      </a: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33896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rgbClr val="70AD4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هن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حمل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نَ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يحمل</a:t>
                      </a:r>
                      <a:r>
                        <a:rPr lang="ar-MA" sz="24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أخذ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يأخذن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مرر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نَ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يمْرُرْ</a:t>
                      </a:r>
                      <a:r>
                        <a:rPr lang="ar-MA" sz="24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ن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3562" marR="1135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9999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7096" y="28133"/>
            <a:ext cx="5296483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الوصف والتحليل</a:t>
            </a: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340" y="779298"/>
            <a:ext cx="12065391" cy="378565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/>
              <a:t>تأملوا الأفعال التالية: (</a:t>
            </a:r>
            <a:r>
              <a:rPr lang="ar-MA" sz="3200" b="1" dirty="0">
                <a:solidFill>
                  <a:srgbClr val="00B050"/>
                </a:solidFill>
              </a:rPr>
              <a:t>تسابق، يملأوا، تحمل، تمرُّ</a:t>
            </a:r>
            <a:r>
              <a:rPr lang="ar-MA" sz="3200" b="1" dirty="0"/>
              <a:t>) ما أحرفها الأصلية؟ هل تتضمن أصولها حروف علة؟ ماذا نسمي الأفعال التي أحرفها الأصلية حروف صحيحة خالية من حروف العلة؟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/>
              <a:t>قارن بين الأفعال (</a:t>
            </a:r>
            <a:r>
              <a:rPr lang="ar-MA" sz="3200" b="1" dirty="0">
                <a:solidFill>
                  <a:srgbClr val="00B050"/>
                </a:solidFill>
              </a:rPr>
              <a:t>نجح، أخذ، سأل، ملأ، ردّ</a:t>
            </a:r>
            <a:r>
              <a:rPr lang="ar-MA" sz="3200" b="1" dirty="0"/>
              <a:t>). هل هي صحيحة أو معتلة؟ هل تضمنت أصولها همزة؟ هل بها حرفان من جنس واحد؟</a:t>
            </a:r>
            <a:endParaRPr lang="ar-MA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0339" y="4669784"/>
            <a:ext cx="12065391" cy="14811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 smtClean="0">
                <a:solidFill>
                  <a:srgbClr val="FF0000"/>
                </a:solidFill>
              </a:rPr>
              <a:t>نستنتج أن: </a:t>
            </a:r>
            <a:r>
              <a:rPr lang="ar-MA" sz="3200" b="1" dirty="0" smtClean="0"/>
              <a:t>الفعل </a:t>
            </a:r>
            <a:r>
              <a:rPr lang="ar-MA" sz="3200" b="1" dirty="0"/>
              <a:t>الصحيح ما كانت أحرفه الأصلية حروفا صحيحة، وهو ثلاثة أنواع: سالم، مهموز، ومضعف.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173455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38" y="146250"/>
            <a:ext cx="12065391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u="sng" dirty="0"/>
              <a:t>لاحظ من خلال </a:t>
            </a:r>
            <a:r>
              <a:rPr lang="ar-MA" sz="3200" b="1" u="sng" dirty="0" smtClean="0"/>
              <a:t>الجدول: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 smtClean="0"/>
              <a:t> </a:t>
            </a:r>
            <a:r>
              <a:rPr lang="ar-MA" sz="3200" b="1" dirty="0"/>
              <a:t>ما الضمائر التي تتصل بالفعل في الماضي</a:t>
            </a:r>
            <a:r>
              <a:rPr lang="ar-MA" sz="3200" b="1" dirty="0" smtClean="0"/>
              <a:t>؟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 smtClean="0"/>
              <a:t> </a:t>
            </a:r>
            <a:r>
              <a:rPr lang="ar-MA" sz="3200" b="1" dirty="0"/>
              <a:t>ما الضمائر التي تتصل بالفعل في المضارع والأمر؟</a:t>
            </a:r>
            <a:endParaRPr lang="ar-MA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0337" y="2615678"/>
            <a:ext cx="12065391" cy="378565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FF0000"/>
                </a:solidFill>
              </a:rPr>
              <a:t>نستنتج أن: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 smtClean="0">
                <a:solidFill>
                  <a:srgbClr val="00B050"/>
                </a:solidFill>
              </a:rPr>
              <a:t>الضمائر </a:t>
            </a:r>
            <a:r>
              <a:rPr lang="ar-MA" sz="3200" b="1" dirty="0">
                <a:solidFill>
                  <a:srgbClr val="00B050"/>
                </a:solidFill>
              </a:rPr>
              <a:t>التي تتصل بالفعل الماضي هي</a:t>
            </a:r>
            <a:r>
              <a:rPr lang="ar-MA" sz="3200" b="1" dirty="0"/>
              <a:t>: التاء المتحركة، "نا" الدالة على الفاعلين، ألف الاثنين، واو الجماعة، نون النسوة.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 smtClean="0">
                <a:solidFill>
                  <a:srgbClr val="00B050"/>
                </a:solidFill>
              </a:rPr>
              <a:t>الضمائر </a:t>
            </a:r>
            <a:r>
              <a:rPr lang="ar-MA" sz="3200" b="1" dirty="0">
                <a:solidFill>
                  <a:srgbClr val="00B050"/>
                </a:solidFill>
              </a:rPr>
              <a:t>التي تتصل بالفعل المضارع والأمر</a:t>
            </a:r>
            <a:r>
              <a:rPr lang="ar-MA" sz="3200" b="1" dirty="0"/>
              <a:t>: ياء المخاطبة، ألف الاثنين، واو الجماعة، نون النسوة. </a:t>
            </a:r>
          </a:p>
        </p:txBody>
      </p:sp>
    </p:spTree>
    <p:extLst>
      <p:ext uri="{BB962C8B-B14F-4D97-AF65-F5344CB8AC3E}">
        <p14:creationId xmlns:p14="http://schemas.microsoft.com/office/powerpoint/2010/main" val="204242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38" y="146250"/>
            <a:ext cx="12065391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u="sng" dirty="0"/>
              <a:t>لاحظ من خلال </a:t>
            </a:r>
            <a:r>
              <a:rPr lang="ar-MA" sz="3200" b="1" u="sng" dirty="0" smtClean="0"/>
              <a:t>الجدول: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/>
              <a:t> ميز الضمائر المتصلة </a:t>
            </a:r>
            <a:r>
              <a:rPr lang="ar-MA" sz="3200" b="1" dirty="0">
                <a:solidFill>
                  <a:srgbClr val="00B050"/>
                </a:solidFill>
              </a:rPr>
              <a:t>الساكنة</a:t>
            </a:r>
            <a:r>
              <a:rPr lang="ar-MA" sz="3200" b="1" dirty="0"/>
              <a:t> </a:t>
            </a:r>
            <a:r>
              <a:rPr lang="ar-MA" sz="3200" b="1" dirty="0">
                <a:solidFill>
                  <a:srgbClr val="FF0000"/>
                </a:solidFill>
              </a:rPr>
              <a:t>والمتحركة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337" y="1912294"/>
            <a:ext cx="12065391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FF0000"/>
                </a:solidFill>
              </a:rPr>
              <a:t>نستنتج أن: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>
                <a:solidFill>
                  <a:srgbClr val="00B050"/>
                </a:solidFill>
              </a:rPr>
              <a:t>الضمائر المتصلة المتحركة هي</a:t>
            </a:r>
            <a:r>
              <a:rPr lang="ar-MA" sz="3200" b="1" dirty="0"/>
              <a:t>: التاء المتحركة، نا الدالة على الفاعلين، نون </a:t>
            </a:r>
            <a:r>
              <a:rPr lang="ar-MA" sz="3200" b="1" dirty="0" smtClean="0"/>
              <a:t>النسوة.</a:t>
            </a:r>
            <a:endParaRPr lang="ar-MA" sz="3200" b="1" dirty="0"/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>
                <a:solidFill>
                  <a:srgbClr val="00B050"/>
                </a:solidFill>
              </a:rPr>
              <a:t>الضمائر المتصلة الساكنة هي: </a:t>
            </a:r>
            <a:r>
              <a:rPr lang="ar-MA" sz="3200" b="1" dirty="0"/>
              <a:t>ألف الاثنين، ياء المخاطبة، واو الجماعة.</a:t>
            </a:r>
          </a:p>
        </p:txBody>
      </p:sp>
    </p:spTree>
    <p:extLst>
      <p:ext uri="{BB962C8B-B14F-4D97-AF65-F5344CB8AC3E}">
        <p14:creationId xmlns:p14="http://schemas.microsoft.com/office/powerpoint/2010/main" val="1723531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37" y="315062"/>
            <a:ext cx="12065391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 smtClean="0"/>
              <a:t>لاحظ </a:t>
            </a:r>
            <a:r>
              <a:rPr lang="ar-MA" sz="3200" b="1" dirty="0"/>
              <a:t>تصريف الفعلين: (</a:t>
            </a:r>
            <a:r>
              <a:rPr lang="ar-MA" sz="3200" b="1" dirty="0">
                <a:solidFill>
                  <a:srgbClr val="FF0000"/>
                </a:solidFill>
              </a:rPr>
              <a:t>حمل، أخذ</a:t>
            </a:r>
            <a:r>
              <a:rPr lang="ar-MA" sz="3200" b="1" dirty="0"/>
              <a:t>) في الجدول، هل حدث تغيير عند تصريفهما</a:t>
            </a:r>
            <a:r>
              <a:rPr lang="ar-MA" sz="3200" b="1" dirty="0" smtClean="0"/>
              <a:t>؟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>
                <a:solidFill>
                  <a:prstClr val="black"/>
                </a:solidFill>
              </a:rPr>
              <a:t>لاحظ تصريف الفعل: (</a:t>
            </a:r>
            <a:r>
              <a:rPr lang="ar-MA" sz="3200" b="1" dirty="0">
                <a:solidFill>
                  <a:srgbClr val="FF0000"/>
                </a:solidFill>
              </a:rPr>
              <a:t>مرَّ</a:t>
            </a:r>
            <a:r>
              <a:rPr lang="ar-MA" sz="3200" b="1" dirty="0">
                <a:solidFill>
                  <a:prstClr val="black"/>
                </a:solidFill>
              </a:rPr>
              <a:t>) في الجدول، متى فك إدغامه</a:t>
            </a:r>
            <a:r>
              <a:rPr lang="ar-MA" sz="3200" b="1" dirty="0" smtClean="0">
                <a:solidFill>
                  <a:prstClr val="black"/>
                </a:solidFill>
              </a:rPr>
              <a:t>؟</a:t>
            </a:r>
            <a:endParaRPr lang="ar-MA" sz="3200" b="1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337" y="2067042"/>
            <a:ext cx="12065391" cy="378565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FF0000"/>
                </a:solidFill>
              </a:rPr>
              <a:t>نستنتج أن: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 smtClean="0"/>
              <a:t>لا </a:t>
            </a:r>
            <a:r>
              <a:rPr lang="ar-MA" sz="3200" b="1" dirty="0"/>
              <a:t>يحدث تغيير عند تصريف الفعل السالم والمهموز في </a:t>
            </a:r>
            <a:r>
              <a:rPr lang="ar-MA" sz="3200" b="1" dirty="0">
                <a:solidFill>
                  <a:srgbClr val="00B050"/>
                </a:solidFill>
              </a:rPr>
              <a:t>الماضي والمضارع</a:t>
            </a:r>
            <a:r>
              <a:rPr lang="ar-MA" sz="3200" b="1" dirty="0"/>
              <a:t>، أما في </a:t>
            </a:r>
            <a:r>
              <a:rPr lang="ar-MA" sz="3200" b="1" dirty="0">
                <a:solidFill>
                  <a:srgbClr val="00B050"/>
                </a:solidFill>
              </a:rPr>
              <a:t>الأمر</a:t>
            </a:r>
            <a:r>
              <a:rPr lang="ar-MA" sz="3200" b="1" dirty="0"/>
              <a:t> </a:t>
            </a:r>
            <a:r>
              <a:rPr lang="ar-MA" sz="3200" b="1" dirty="0" smtClean="0"/>
              <a:t>فتحذف </a:t>
            </a:r>
            <a:r>
              <a:rPr lang="ar-MA" sz="3200" b="1" dirty="0"/>
              <a:t>همزة المهموز إذا وقعت فاء أو عينا. 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 smtClean="0"/>
              <a:t>يفك </a:t>
            </a:r>
            <a:r>
              <a:rPr lang="ar-MA" sz="3200" b="1" dirty="0"/>
              <a:t>إدغام المضعف إذا أسند إلى الضمائر المتصلة المتحركة، "نا" الدالة على الفاعلين، نون النسوة.</a:t>
            </a:r>
          </a:p>
        </p:txBody>
      </p:sp>
    </p:spTree>
    <p:extLst>
      <p:ext uri="{BB962C8B-B14F-4D97-AF65-F5344CB8AC3E}">
        <p14:creationId xmlns:p14="http://schemas.microsoft.com/office/powerpoint/2010/main" val="1484217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20308" y="295418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ثالثا: الاستنتاج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474" y="1266092"/>
            <a:ext cx="11971606" cy="7400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قاعدة الدرس بالصفحة 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33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من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كتاب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المدرسي</a:t>
            </a:r>
            <a:endParaRPr lang="ar-SA" sz="40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93700" y="2799470"/>
            <a:ext cx="3854547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رابعا: التطبيق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474" y="4023360"/>
            <a:ext cx="11971606" cy="16496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إنجـــــــــاز </a:t>
            </a:r>
            <a:r>
              <a:rPr lang="ar-SA" sz="4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التمـــــــــــارين الموجـــــــــــــــــــــودة </a:t>
            </a: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</a:t>
            </a: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كتــــــــــــــــــــــاب ص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فحة</a:t>
            </a:r>
            <a:r>
              <a:rPr lang="ar-MA" sz="4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33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، التمارين { 1-2 }</a:t>
            </a:r>
            <a:endParaRPr lang="ar-SA" sz="4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250</TotalTime>
  <Words>509</Words>
  <Application>Microsoft Office PowerPoint</Application>
  <PresentationFormat>Widescreen</PresentationFormat>
  <Paragraphs>183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24</cp:revision>
  <dcterms:created xsi:type="dcterms:W3CDTF">2022-09-27T21:07:30Z</dcterms:created>
  <dcterms:modified xsi:type="dcterms:W3CDTF">2022-10-15T19:05:23Z</dcterms:modified>
</cp:coreProperties>
</file>