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68" r:id="rId6"/>
    <p:sldId id="272" r:id="rId7"/>
    <p:sldId id="269" r:id="rId8"/>
    <p:sldId id="273" r:id="rId9"/>
    <p:sldId id="270" r:id="rId10"/>
    <p:sldId id="274"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13-04-1444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13-04-1444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13-04-1444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13-04-1444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13-04-1444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13-04-1444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13-04-1444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13-04-1444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13-04-1444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13-04-1444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13-04-1444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13-04-1444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1491175"/>
            <a:ext cx="773723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a:solidFill>
                  <a:srgbClr val="FF0000"/>
                </a:solidFill>
                <a:effectLst>
                  <a:outerShdw blurRad="38100" dist="38100" dir="2700000" algn="tl">
                    <a:srgbClr val="000000">
                      <a:alpha val="43137"/>
                    </a:srgbClr>
                  </a:outerShdw>
                </a:effectLst>
              </a:rPr>
              <a:t>الدرس </a:t>
            </a:r>
            <a:r>
              <a:rPr lang="ar-MA" sz="5400" b="1" dirty="0" smtClean="0">
                <a:solidFill>
                  <a:srgbClr val="FF0000"/>
                </a:solidFill>
                <a:effectLst>
                  <a:outerShdw blurRad="38100" dist="38100" dir="2700000" algn="tl">
                    <a:srgbClr val="000000">
                      <a:alpha val="43137"/>
                    </a:srgbClr>
                  </a:outerShdw>
                </a:effectLst>
              </a:rPr>
              <a:t>اللغوي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140678" y="3106615"/>
            <a:ext cx="11732454"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800" b="1" dirty="0" smtClean="0">
                <a:effectLst>
                  <a:outerShdw blurRad="38100" dist="38100" dir="2700000" algn="tl">
                    <a:srgbClr val="000000">
                      <a:alpha val="43137"/>
                    </a:srgbClr>
                  </a:outerShdw>
                </a:effectLst>
              </a:rPr>
              <a:t>الموضوع </a:t>
            </a:r>
            <a:r>
              <a:rPr lang="ar-MA" sz="4800" b="1" dirty="0">
                <a:effectLst>
                  <a:outerShdw blurRad="38100" dist="38100" dir="2700000" algn="tl">
                    <a:srgbClr val="000000">
                      <a:alpha val="43137"/>
                    </a:srgbClr>
                  </a:outerShdw>
                </a:effectLst>
              </a:rPr>
              <a:t>: </a:t>
            </a:r>
            <a:r>
              <a:rPr lang="ar-MA" sz="4800" b="1" dirty="0">
                <a:solidFill>
                  <a:srgbClr val="FF0000"/>
                </a:solidFill>
                <a:effectLst>
                  <a:outerShdw blurRad="38100" dist="38100" dir="2700000" algn="tl">
                    <a:srgbClr val="000000">
                      <a:alpha val="43137"/>
                    </a:srgbClr>
                  </a:outerShdw>
                </a:effectLst>
              </a:rPr>
              <a:t>تصريف الفعل اللفيف. ص 60</a:t>
            </a:r>
            <a:endParaRPr lang="ar-MA" sz="48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14811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smtClean="0">
                <a:solidFill>
                  <a:srgbClr val="FF0000"/>
                </a:solidFill>
              </a:rPr>
              <a:t>استنتاج4</a:t>
            </a:r>
            <a:r>
              <a:rPr lang="ar-MA" sz="3200" b="1" dirty="0" smtClean="0"/>
              <a:t>: </a:t>
            </a:r>
            <a:r>
              <a:rPr lang="ar-MA" sz="3200" b="1" dirty="0"/>
              <a:t>اللفيف المقرون يعامل معاملة الناقص من حيث اللام، وتبقى عينه دون تغيير.</a:t>
            </a:r>
            <a:endParaRPr lang="ar-MA" sz="3200" b="1" dirty="0"/>
          </a:p>
        </p:txBody>
      </p:sp>
    </p:spTree>
    <p:extLst>
      <p:ext uri="{BB962C8B-B14F-4D97-AF65-F5344CB8AC3E}">
        <p14:creationId xmlns:p14="http://schemas.microsoft.com/office/powerpoint/2010/main" val="11926170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20308" y="295418"/>
            <a:ext cx="3727939" cy="707886"/>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ثالثا: الاستنتاج</a:t>
            </a:r>
            <a:endParaRPr lang="ar-MA" sz="4000" b="1" dirty="0">
              <a:solidFill>
                <a:srgbClr val="FF0000"/>
              </a:solidFill>
            </a:endParaRPr>
          </a:p>
        </p:txBody>
      </p:sp>
      <p:sp>
        <p:nvSpPr>
          <p:cNvPr id="3" name="TextBox 2"/>
          <p:cNvSpPr txBox="1"/>
          <p:nvPr/>
        </p:nvSpPr>
        <p:spPr>
          <a:xfrm>
            <a:off x="98474" y="1266092"/>
            <a:ext cx="11971606" cy="740011"/>
          </a:xfrm>
          <a:prstGeom prst="rect">
            <a:avLst/>
          </a:prstGeom>
          <a:solidFill>
            <a:schemeClr val="bg2">
              <a:lumMod val="90000"/>
            </a:schemeClr>
          </a:solidFill>
        </p:spPr>
        <p:txBody>
          <a:bodyPr wrap="square" rtlCol="1">
            <a:spAutoFit/>
          </a:bodyPr>
          <a:lstStyle/>
          <a:p>
            <a:pPr algn="ctr" rtl="1">
              <a:lnSpc>
                <a:spcPct val="115000"/>
              </a:lnSpc>
              <a:spcAft>
                <a:spcPts val="0"/>
              </a:spcAft>
              <a:tabLst>
                <a:tab pos="7666355" algn="l"/>
              </a:tabLst>
            </a:pPr>
            <a:r>
              <a:rPr lang="ar-SA" sz="4000" b="1" dirty="0">
                <a:latin typeface="Calibri" panose="020F0502020204030204" pitchFamily="34" charset="0"/>
                <a:ea typeface="Calibri" panose="020F0502020204030204" pitchFamily="34" charset="0"/>
                <a:cs typeface="Arial" panose="020B0604020202020204" pitchFamily="34" charset="0"/>
              </a:rPr>
              <a:t>قاعدة الدرس بالصفحة  </a:t>
            </a:r>
            <a:r>
              <a:rPr lang="ar-MA" sz="4000" b="1" dirty="0" smtClean="0">
                <a:latin typeface="Calibri" panose="020F0502020204030204" pitchFamily="34" charset="0"/>
                <a:ea typeface="Calibri" panose="020F0502020204030204" pitchFamily="34" charset="0"/>
                <a:cs typeface="Arial" panose="020B0604020202020204" pitchFamily="34" charset="0"/>
              </a:rPr>
              <a:t>61</a:t>
            </a:r>
            <a:r>
              <a:rPr lang="ar-SA" sz="4000" b="1" dirty="0" smtClean="0">
                <a:latin typeface="Calibri" panose="020F0502020204030204" pitchFamily="34" charset="0"/>
                <a:ea typeface="Calibri" panose="020F0502020204030204" pitchFamily="34" charset="0"/>
                <a:cs typeface="Arial" panose="020B0604020202020204" pitchFamily="34" charset="0"/>
              </a:rPr>
              <a:t> </a:t>
            </a:r>
            <a:r>
              <a:rPr lang="ar-SA" sz="4000" b="1" dirty="0">
                <a:latin typeface="Calibri" panose="020F0502020204030204" pitchFamily="34" charset="0"/>
                <a:ea typeface="Calibri" panose="020F0502020204030204" pitchFamily="34" charset="0"/>
                <a:cs typeface="Arial" panose="020B0604020202020204" pitchFamily="34" charset="0"/>
              </a:rPr>
              <a:t>من </a:t>
            </a:r>
            <a:r>
              <a:rPr lang="ar-MA" sz="4000" b="1" dirty="0" smtClean="0">
                <a:latin typeface="Calibri" panose="020F0502020204030204" pitchFamily="34" charset="0"/>
                <a:ea typeface="Calibri" panose="020F0502020204030204" pitchFamily="34" charset="0"/>
                <a:cs typeface="Arial" panose="020B0604020202020204" pitchFamily="34" charset="0"/>
              </a:rPr>
              <a:t>ال</a:t>
            </a:r>
            <a:r>
              <a:rPr lang="ar-SA" sz="4000" b="1" dirty="0" smtClean="0">
                <a:latin typeface="Calibri" panose="020F0502020204030204" pitchFamily="34" charset="0"/>
                <a:ea typeface="Calibri" panose="020F0502020204030204" pitchFamily="34" charset="0"/>
                <a:cs typeface="Arial" panose="020B0604020202020204" pitchFamily="34" charset="0"/>
              </a:rPr>
              <a:t>كتاب </a:t>
            </a:r>
            <a:r>
              <a:rPr lang="ar-MA" sz="4000" b="1" dirty="0" smtClean="0">
                <a:latin typeface="Calibri" panose="020F0502020204030204" pitchFamily="34" charset="0"/>
                <a:ea typeface="Calibri" panose="020F0502020204030204" pitchFamily="34" charset="0"/>
                <a:cs typeface="Arial" panose="020B0604020202020204" pitchFamily="34" charset="0"/>
              </a:rPr>
              <a:t>المدرسي</a:t>
            </a:r>
            <a:endParaRPr lang="ar-SA" sz="4000" b="1" dirty="0">
              <a:latin typeface="Calibri" panose="020F0502020204030204" pitchFamily="34" charset="0"/>
              <a:ea typeface="Calibri" panose="020F0502020204030204" pitchFamily="34" charset="0"/>
              <a:cs typeface="Arial" panose="020B0604020202020204" pitchFamily="34" charset="0"/>
            </a:endParaRPr>
          </a:p>
        </p:txBody>
      </p:sp>
      <p:sp>
        <p:nvSpPr>
          <p:cNvPr id="5" name="TextBox 4"/>
          <p:cNvSpPr txBox="1"/>
          <p:nvPr/>
        </p:nvSpPr>
        <p:spPr>
          <a:xfrm>
            <a:off x="4093700" y="2799470"/>
            <a:ext cx="3854547" cy="707886"/>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رابعا: التطبيق</a:t>
            </a:r>
            <a:endParaRPr lang="ar-MA" sz="4000" b="1" dirty="0">
              <a:solidFill>
                <a:srgbClr val="FF0000"/>
              </a:solidFill>
            </a:endParaRPr>
          </a:p>
        </p:txBody>
      </p:sp>
      <p:sp>
        <p:nvSpPr>
          <p:cNvPr id="6" name="TextBox 5"/>
          <p:cNvSpPr txBox="1"/>
          <p:nvPr/>
        </p:nvSpPr>
        <p:spPr>
          <a:xfrm>
            <a:off x="98474" y="4023360"/>
            <a:ext cx="11971606" cy="1583447"/>
          </a:xfrm>
          <a:prstGeom prst="rect">
            <a:avLst/>
          </a:prstGeom>
          <a:solidFill>
            <a:schemeClr val="bg2">
              <a:lumMod val="90000"/>
            </a:schemeClr>
          </a:solidFill>
        </p:spPr>
        <p:txBody>
          <a:bodyPr wrap="square" rtlCol="1">
            <a:spAutoFit/>
          </a:bodyPr>
          <a:lstStyle/>
          <a:p>
            <a:pPr algn="ctr" rtl="1">
              <a:lnSpc>
                <a:spcPct val="115000"/>
              </a:lnSpc>
              <a:spcAft>
                <a:spcPts val="0"/>
              </a:spcAft>
              <a:tabLst>
                <a:tab pos="7666355" algn="l"/>
              </a:tabLst>
            </a:pPr>
            <a:r>
              <a:rPr lang="ar-SA" sz="4400" b="1" dirty="0" smtClean="0">
                <a:latin typeface="Calibri" panose="020F0502020204030204" pitchFamily="34" charset="0"/>
                <a:ea typeface="Calibri" panose="020F0502020204030204" pitchFamily="34" charset="0"/>
                <a:cs typeface="Arial" panose="020B0604020202020204" pitchFamily="34" charset="0"/>
              </a:rPr>
              <a:t>إنجـــــــــاز </a:t>
            </a:r>
            <a:r>
              <a:rPr lang="ar-MA" sz="4400" b="1" dirty="0" smtClean="0">
                <a:latin typeface="Calibri" panose="020F0502020204030204" pitchFamily="34" charset="0"/>
                <a:ea typeface="Calibri" panose="020F0502020204030204" pitchFamily="34" charset="0"/>
                <a:cs typeface="Arial" panose="020B0604020202020204" pitchFamily="34" charset="0"/>
              </a:rPr>
              <a:t>التمرين الأول</a:t>
            </a:r>
            <a:r>
              <a:rPr lang="ar-SA" sz="4400" b="1" dirty="0" smtClean="0">
                <a:latin typeface="Calibri" panose="020F0502020204030204" pitchFamily="34" charset="0"/>
                <a:ea typeface="Calibri" panose="020F0502020204030204" pitchFamily="34" charset="0"/>
                <a:cs typeface="Arial" panose="020B0604020202020204" pitchFamily="34" charset="0"/>
              </a:rPr>
              <a:t> الموجـــــــــــــــــــــود </a:t>
            </a:r>
            <a:r>
              <a:rPr lang="ar-SA" sz="4400" b="1" dirty="0" smtClean="0">
                <a:latin typeface="Calibri" panose="020F0502020204030204" pitchFamily="34" charset="0"/>
                <a:ea typeface="Calibri" panose="020F0502020204030204" pitchFamily="34" charset="0"/>
                <a:cs typeface="Arial" panose="020B0604020202020204" pitchFamily="34" charset="0"/>
              </a:rPr>
              <a:t>ب</a:t>
            </a:r>
            <a:r>
              <a:rPr lang="ar-MA" sz="4400" b="1" dirty="0" smtClean="0">
                <a:latin typeface="Calibri" panose="020F0502020204030204" pitchFamily="34" charset="0"/>
                <a:ea typeface="Calibri" panose="020F0502020204030204" pitchFamily="34" charset="0"/>
                <a:cs typeface="Arial" panose="020B0604020202020204" pitchFamily="34" charset="0"/>
              </a:rPr>
              <a:t>ال</a:t>
            </a:r>
            <a:r>
              <a:rPr lang="ar-SA" sz="4400" b="1" dirty="0" smtClean="0">
                <a:latin typeface="Calibri" panose="020F0502020204030204" pitchFamily="34" charset="0"/>
                <a:ea typeface="Calibri" panose="020F0502020204030204" pitchFamily="34" charset="0"/>
                <a:cs typeface="Arial" panose="020B0604020202020204" pitchFamily="34" charset="0"/>
              </a:rPr>
              <a:t>كتــــــــــــــــــــــاب ص</a:t>
            </a:r>
            <a:r>
              <a:rPr lang="ar-MA" sz="4400" b="1" dirty="0" smtClean="0">
                <a:latin typeface="Calibri" panose="020F0502020204030204" pitchFamily="34" charset="0"/>
                <a:ea typeface="Calibri" panose="020F0502020204030204" pitchFamily="34" charset="0"/>
                <a:cs typeface="Arial" panose="020B0604020202020204" pitchFamily="34" charset="0"/>
              </a:rPr>
              <a:t>فحة</a:t>
            </a:r>
            <a:r>
              <a:rPr lang="ar-MA" sz="4400" b="1" dirty="0">
                <a:latin typeface="Calibri" panose="020F0502020204030204" pitchFamily="34" charset="0"/>
                <a:ea typeface="Calibri" panose="020F0502020204030204" pitchFamily="34" charset="0"/>
                <a:cs typeface="Arial" panose="020B0604020202020204" pitchFamily="34" charset="0"/>
              </a:rPr>
              <a:t> </a:t>
            </a:r>
            <a:r>
              <a:rPr lang="ar-MA" sz="4400" b="1" dirty="0" smtClean="0">
                <a:latin typeface="Calibri" panose="020F0502020204030204" pitchFamily="34" charset="0"/>
                <a:ea typeface="Calibri" panose="020F0502020204030204" pitchFamily="34" charset="0"/>
                <a:cs typeface="Arial" panose="020B0604020202020204" pitchFamily="34" charset="0"/>
              </a:rPr>
              <a:t>61 </a:t>
            </a:r>
            <a:endParaRPr lang="ar-SA" sz="44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48600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126609"/>
            <a:ext cx="3727939"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a:solidFill>
                  <a:srgbClr val="FF0000"/>
                </a:solidFill>
                <a:effectLst>
                  <a:outerShdw blurRad="38100" dist="38100" dir="2700000" algn="tl">
                    <a:srgbClr val="000000">
                      <a:alpha val="43137"/>
                    </a:srgbClr>
                  </a:outerShdw>
                </a:effectLst>
              </a:rPr>
              <a:t>تقويم تشخيصي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1173194"/>
            <a:ext cx="11704319" cy="341632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lnSpc>
                <a:spcPct val="150000"/>
              </a:lnSpc>
              <a:buFont typeface="Wingdings" panose="05000000000000000000" pitchFamily="2" charset="2"/>
              <a:buChar char="ü"/>
            </a:pPr>
            <a:r>
              <a:rPr lang="ar-MA" sz="4800" b="1" dirty="0"/>
              <a:t>- </a:t>
            </a:r>
            <a:r>
              <a:rPr lang="ar-MA" sz="4800" b="1" dirty="0" smtClean="0"/>
              <a:t>ما أنواع الفعل المعتل</a:t>
            </a:r>
            <a:r>
              <a:rPr lang="ar-MA" sz="4800" b="1" dirty="0" smtClean="0"/>
              <a:t>؟ ما هو الناقص؟</a:t>
            </a:r>
          </a:p>
          <a:p>
            <a:pPr marL="685800" indent="-685800" algn="r" rtl="1">
              <a:lnSpc>
                <a:spcPct val="150000"/>
              </a:lnSpc>
              <a:buFont typeface="Wingdings" panose="05000000000000000000" pitchFamily="2" charset="2"/>
              <a:buChar char="ü"/>
            </a:pPr>
            <a:r>
              <a:rPr lang="ar-MA" sz="4800" b="1" dirty="0" smtClean="0"/>
              <a:t>صرف الفعل " وقى " مع ضمائر الرفع المتحركة في المضارع</a:t>
            </a:r>
            <a:endParaRPr lang="ar-MA" sz="4800" b="1" dirty="0"/>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14811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a:t>لاحظ الفعل (</a:t>
            </a:r>
            <a:r>
              <a:rPr lang="ar-MA" sz="3200" b="1" dirty="0">
                <a:solidFill>
                  <a:srgbClr val="FF0000"/>
                </a:solidFill>
              </a:rPr>
              <a:t>وقى</a:t>
            </a:r>
            <a:r>
              <a:rPr lang="ar-MA" sz="3200" b="1" dirty="0"/>
              <a:t>) الوارد في الجدول، أين يقع حرفا العلة؟ ماذا يسمى الفعل الذي فاؤه ولامه حرف علة؟</a:t>
            </a:r>
            <a:endParaRPr lang="ar-MA" sz="3200" b="1" dirty="0"/>
          </a:p>
        </p:txBody>
      </p:sp>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74251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smtClean="0">
                <a:solidFill>
                  <a:srgbClr val="FF0000"/>
                </a:solidFill>
              </a:rPr>
              <a:t>استنتاج1</a:t>
            </a:r>
            <a:r>
              <a:rPr lang="ar-MA" sz="3200" b="1" dirty="0" smtClean="0"/>
              <a:t>: </a:t>
            </a:r>
            <a:r>
              <a:rPr lang="ar-MA" sz="3200" b="1" dirty="0"/>
              <a:t>اللفيف المفروق هو ما كانت فاؤه ولامه حرفي علة. </a:t>
            </a:r>
            <a:endParaRPr lang="ar-MA" sz="3200" b="1" dirty="0"/>
          </a:p>
        </p:txBody>
      </p:sp>
    </p:spTree>
    <p:extLst>
      <p:ext uri="{BB962C8B-B14F-4D97-AF65-F5344CB8AC3E}">
        <p14:creationId xmlns:p14="http://schemas.microsoft.com/office/powerpoint/2010/main" val="2117111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7" y="4521297"/>
            <a:ext cx="11864822" cy="2308324"/>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a:t>لاحظ الفعل اللفيف المفروق هل طرأ عليه تغيير في الجدول الأول، هل طرأ عليه تغيير في الماضي؟ ما هو؟ ما التغيير الذي طرا عليه في المضارع والأمر؟ هل هناك تشابه في الحكم بينه وبين المثال والناقص في هذه الحالة؟</a:t>
            </a:r>
            <a:endParaRPr lang="ar-MA" sz="3200" b="1" dirty="0"/>
          </a:p>
        </p:txBody>
      </p:sp>
      <p:sp>
        <p:nvSpPr>
          <p:cNvPr id="4" name="TextBox 3"/>
          <p:cNvSpPr txBox="1"/>
          <p:nvPr/>
        </p:nvSpPr>
        <p:spPr>
          <a:xfrm>
            <a:off x="3910181" y="14068"/>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253077660"/>
              </p:ext>
            </p:extLst>
          </p:nvPr>
        </p:nvGraphicFramePr>
        <p:xfrm>
          <a:off x="211017" y="635514"/>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Tree>
    <p:extLst>
      <p:ext uri="{BB962C8B-B14F-4D97-AF65-F5344CB8AC3E}">
        <p14:creationId xmlns:p14="http://schemas.microsoft.com/office/powerpoint/2010/main" val="2284163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14811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smtClean="0">
                <a:solidFill>
                  <a:srgbClr val="FF0000"/>
                </a:solidFill>
              </a:rPr>
              <a:t>استنتاج2</a:t>
            </a:r>
            <a:r>
              <a:rPr lang="ar-MA" sz="3200" b="1" dirty="0" smtClean="0"/>
              <a:t>: </a:t>
            </a:r>
            <a:r>
              <a:rPr lang="ar-MA" sz="3200" b="1" dirty="0"/>
              <a:t>اللفيف المفروق يعامل في تصريفه معاملة المثال من حيث الفاء ومعاملة الناقص من حيث </a:t>
            </a:r>
            <a:r>
              <a:rPr lang="ar-MA" sz="3200" b="1" dirty="0" smtClean="0"/>
              <a:t>اللام. </a:t>
            </a:r>
            <a:endParaRPr lang="ar-MA" sz="3200" b="1" dirty="0"/>
          </a:p>
        </p:txBody>
      </p:sp>
    </p:spTree>
    <p:extLst>
      <p:ext uri="{BB962C8B-B14F-4D97-AF65-F5344CB8AC3E}">
        <p14:creationId xmlns:p14="http://schemas.microsoft.com/office/powerpoint/2010/main" val="4071983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74251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a:t>أين يقع حرف العلة في الفعل (</a:t>
            </a:r>
            <a:r>
              <a:rPr lang="ar-MA" sz="3200" b="1" dirty="0">
                <a:solidFill>
                  <a:srgbClr val="FF0000"/>
                </a:solidFill>
              </a:rPr>
              <a:t>نوى</a:t>
            </a:r>
            <a:r>
              <a:rPr lang="ar-MA" sz="3200" b="1" dirty="0"/>
              <a:t>)؟ ماذا يسمى الفعل الذي عينه ولامه حرفا علة؟ </a:t>
            </a:r>
            <a:endParaRPr lang="ar-MA" sz="3200" b="1" dirty="0"/>
          </a:p>
        </p:txBody>
      </p:sp>
    </p:spTree>
    <p:extLst>
      <p:ext uri="{BB962C8B-B14F-4D97-AF65-F5344CB8AC3E}">
        <p14:creationId xmlns:p14="http://schemas.microsoft.com/office/powerpoint/2010/main" val="781026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
        <p:nvSpPr>
          <p:cNvPr id="5" name="TextBox 4"/>
          <p:cNvSpPr txBox="1"/>
          <p:nvPr/>
        </p:nvSpPr>
        <p:spPr>
          <a:xfrm>
            <a:off x="211017" y="4690113"/>
            <a:ext cx="11864822" cy="74251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smtClean="0">
                <a:solidFill>
                  <a:srgbClr val="FF0000"/>
                </a:solidFill>
              </a:rPr>
              <a:t>استنتاج3</a:t>
            </a:r>
            <a:r>
              <a:rPr lang="ar-MA" sz="3200" b="1" dirty="0" smtClean="0"/>
              <a:t>: </a:t>
            </a:r>
            <a:r>
              <a:rPr lang="ar-MA" sz="3200" b="1" dirty="0"/>
              <a:t>اللفيف المقرون هو ما كانت عينه ولامه حرفي علة.</a:t>
            </a:r>
            <a:endParaRPr lang="ar-MA" sz="3200" b="1" dirty="0"/>
          </a:p>
        </p:txBody>
      </p:sp>
    </p:spTree>
    <p:extLst>
      <p:ext uri="{BB962C8B-B14F-4D97-AF65-F5344CB8AC3E}">
        <p14:creationId xmlns:p14="http://schemas.microsoft.com/office/powerpoint/2010/main" val="927860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7" y="4605705"/>
            <a:ext cx="11864822" cy="221983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dirty="0"/>
              <a:t>لاحظ الفعل اللفيف المقرون في الجدول الثاني، ما نوعه؟ هل طرأ عليه تغيير في الماضي؟ ما هو؟ما التغيير الذي وقع عليه في الماضي والمضارع والأم؟ هل هناك تشابه في الحكم بين الأجوف والناقص في هذه الحالة؟ ما هو؟</a:t>
            </a:r>
            <a:endParaRPr lang="ar-MA" sz="3200" b="1" dirty="0"/>
          </a:p>
        </p:txBody>
      </p:sp>
      <p:sp>
        <p:nvSpPr>
          <p:cNvPr id="4" name="TextBox 3"/>
          <p:cNvSpPr txBox="1"/>
          <p:nvPr/>
        </p:nvSpPr>
        <p:spPr>
          <a:xfrm>
            <a:off x="3910181" y="42204"/>
            <a:ext cx="435394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ألاحظ وأصف</a:t>
            </a:r>
            <a:endParaRPr lang="ar-MA" sz="32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340185319"/>
              </p:ext>
            </p:extLst>
          </p:nvPr>
        </p:nvGraphicFramePr>
        <p:xfrm>
          <a:off x="211017" y="677718"/>
          <a:ext cx="11864822" cy="3940151"/>
        </p:xfrm>
        <a:graphic>
          <a:graphicData uri="http://schemas.openxmlformats.org/drawingml/2006/table">
            <a:tbl>
              <a:tblPr rtl="1" firstRow="1" firstCol="1" bandRow="1">
                <a:tableStyleId>{5C22544A-7EE6-4342-B048-85BDC9FD1C3A}</a:tableStyleId>
              </a:tblPr>
              <a:tblGrid>
                <a:gridCol w="1679813">
                  <a:extLst>
                    <a:ext uri="{9D8B030D-6E8A-4147-A177-3AD203B41FA5}">
                      <a16:colId xmlns:a16="http://schemas.microsoft.com/office/drawing/2014/main" val="453853950"/>
                    </a:ext>
                  </a:extLst>
                </a:gridCol>
                <a:gridCol w="1814732">
                  <a:extLst>
                    <a:ext uri="{9D8B030D-6E8A-4147-A177-3AD203B41FA5}">
                      <a16:colId xmlns:a16="http://schemas.microsoft.com/office/drawing/2014/main" val="1254919919"/>
                    </a:ext>
                  </a:extLst>
                </a:gridCol>
                <a:gridCol w="1800665">
                  <a:extLst>
                    <a:ext uri="{9D8B030D-6E8A-4147-A177-3AD203B41FA5}">
                      <a16:colId xmlns:a16="http://schemas.microsoft.com/office/drawing/2014/main" val="2299400553"/>
                    </a:ext>
                  </a:extLst>
                </a:gridCol>
                <a:gridCol w="1324670">
                  <a:extLst>
                    <a:ext uri="{9D8B030D-6E8A-4147-A177-3AD203B41FA5}">
                      <a16:colId xmlns:a16="http://schemas.microsoft.com/office/drawing/2014/main" val="2544250728"/>
                    </a:ext>
                  </a:extLst>
                </a:gridCol>
                <a:gridCol w="1826836">
                  <a:extLst>
                    <a:ext uri="{9D8B030D-6E8A-4147-A177-3AD203B41FA5}">
                      <a16:colId xmlns:a16="http://schemas.microsoft.com/office/drawing/2014/main" val="3960905605"/>
                    </a:ext>
                  </a:extLst>
                </a:gridCol>
                <a:gridCol w="1826836">
                  <a:extLst>
                    <a:ext uri="{9D8B030D-6E8A-4147-A177-3AD203B41FA5}">
                      <a16:colId xmlns:a16="http://schemas.microsoft.com/office/drawing/2014/main" val="1701421012"/>
                    </a:ext>
                  </a:extLst>
                </a:gridCol>
                <a:gridCol w="1591270">
                  <a:extLst>
                    <a:ext uri="{9D8B030D-6E8A-4147-A177-3AD203B41FA5}">
                      <a16:colId xmlns:a16="http://schemas.microsoft.com/office/drawing/2014/main" val="3150042511"/>
                    </a:ext>
                  </a:extLst>
                </a:gridCol>
              </a:tblGrid>
              <a:tr h="505029">
                <a:tc rowSpan="2">
                  <a:txBody>
                    <a:bodyPr/>
                    <a:lstStyle/>
                    <a:p>
                      <a:pPr marL="457200" algn="r" rtl="1">
                        <a:lnSpc>
                          <a:spcPct val="115000"/>
                        </a:lnSpc>
                        <a:spcBef>
                          <a:spcPts val="1200"/>
                        </a:spcBef>
                        <a:spcAft>
                          <a:spcPts val="0"/>
                        </a:spcAft>
                      </a:pPr>
                      <a:r>
                        <a:rPr lang="ar-MA" sz="3200" b="1" dirty="0">
                          <a:solidFill>
                            <a:schemeClr val="tx1"/>
                          </a:solidFill>
                          <a:effectLst/>
                        </a:rPr>
                        <a:t>الضمائر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gridSpan="3">
                  <a:txBody>
                    <a:bodyPr/>
                    <a:lstStyle/>
                    <a:p>
                      <a:pPr marL="457200" algn="ctr" rtl="1">
                        <a:lnSpc>
                          <a:spcPct val="115000"/>
                        </a:lnSpc>
                        <a:spcAft>
                          <a:spcPts val="0"/>
                        </a:spcAft>
                      </a:pPr>
                      <a:r>
                        <a:rPr lang="ar-MA" sz="3200" b="1" dirty="0">
                          <a:solidFill>
                            <a:schemeClr val="tx1"/>
                          </a:solidFill>
                          <a:effectLst/>
                        </a:rPr>
                        <a:t>اللفيف المفروق: وقى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tc gridSpan="3">
                  <a:txBody>
                    <a:bodyPr/>
                    <a:lstStyle/>
                    <a:p>
                      <a:pPr marL="457200" algn="ctr" rtl="1">
                        <a:lnSpc>
                          <a:spcPct val="115000"/>
                        </a:lnSpc>
                        <a:spcAft>
                          <a:spcPts val="0"/>
                        </a:spcAft>
                      </a:pPr>
                      <a:r>
                        <a:rPr lang="ar-MA" sz="3200" b="1" dirty="0">
                          <a:solidFill>
                            <a:schemeClr val="tx1"/>
                          </a:solidFill>
                          <a:effectLst/>
                        </a:rPr>
                        <a:t>اللفيف المقرون: نوى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2">
                        <a:lumMod val="75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1512850322"/>
                  </a:ext>
                </a:extLst>
              </a:tr>
              <a:tr h="575159">
                <a:tc vMerge="1">
                  <a:txBody>
                    <a:bodyPr/>
                    <a:lstStyle/>
                    <a:p>
                      <a:pPr rtl="1"/>
                      <a:endParaRPr lang="ar-MA"/>
                    </a:p>
                  </a:txBody>
                  <a:tcPr/>
                </a:tc>
                <a:tc>
                  <a:txBody>
                    <a:bodyPr/>
                    <a:lstStyle/>
                    <a:p>
                      <a:pPr marL="457200" algn="ctr" rtl="1">
                        <a:lnSpc>
                          <a:spcPct val="115000"/>
                        </a:lnSpc>
                        <a:spcAft>
                          <a:spcPts val="0"/>
                        </a:spcAft>
                      </a:pPr>
                      <a:r>
                        <a:rPr lang="ar-MA" sz="3200" b="1" dirty="0">
                          <a:solidFill>
                            <a:schemeClr val="tx1"/>
                          </a:solidFill>
                          <a:effectLst/>
                        </a:rPr>
                        <a:t>الماضي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104788881"/>
                  </a:ext>
                </a:extLst>
              </a:tr>
              <a:tr h="520996">
                <a:tc>
                  <a:txBody>
                    <a:bodyPr/>
                    <a:lstStyle/>
                    <a:p>
                      <a:pPr marL="457200" algn="r" rtl="1">
                        <a:lnSpc>
                          <a:spcPct val="115000"/>
                        </a:lnSpc>
                        <a:spcAft>
                          <a:spcPts val="0"/>
                        </a:spcAft>
                      </a:pPr>
                      <a:r>
                        <a:rPr lang="ar-MA" sz="3200" b="1">
                          <a:solidFill>
                            <a:schemeClr val="tx1"/>
                          </a:solidFill>
                          <a:effectLst/>
                        </a:rPr>
                        <a:t>أنا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أن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3985459281"/>
                  </a:ext>
                </a:extLst>
              </a:tr>
              <a:tr h="520996">
                <a:tc>
                  <a:txBody>
                    <a:bodyPr/>
                    <a:lstStyle/>
                    <a:p>
                      <a:pPr marL="457200" algn="r" rtl="1">
                        <a:lnSpc>
                          <a:spcPct val="115000"/>
                        </a:lnSpc>
                        <a:spcAft>
                          <a:spcPts val="0"/>
                        </a:spcAft>
                      </a:pPr>
                      <a:r>
                        <a:rPr lang="ar-MA" sz="3200" b="1" dirty="0" smtClean="0">
                          <a:solidFill>
                            <a:schemeClr val="tx1"/>
                          </a:solidFill>
                          <a:effectLst/>
                        </a:rPr>
                        <a:t>أنتَ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ت</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ق</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ت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تن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ان</a:t>
                      </a:r>
                      <a:r>
                        <a:rPr lang="ar-MA" sz="3200" b="1" dirty="0">
                          <a:solidFill>
                            <a:srgbClr val="FF0000"/>
                          </a:solidFill>
                          <a:effectLst/>
                        </a:rPr>
                        <a:t>و</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766389286"/>
                  </a:ext>
                </a:extLst>
              </a:tr>
              <a:tr h="505029">
                <a:tc>
                  <a:txBody>
                    <a:bodyPr/>
                    <a:lstStyle/>
                    <a:p>
                      <a:pPr marL="457200" algn="r" rtl="1">
                        <a:lnSpc>
                          <a:spcPct val="115000"/>
                        </a:lnSpc>
                        <a:spcAft>
                          <a:spcPts val="0"/>
                        </a:spcAft>
                      </a:pPr>
                      <a:r>
                        <a:rPr lang="ar-MA" sz="3200" b="1">
                          <a:solidFill>
                            <a:schemeClr val="tx1"/>
                          </a:solidFill>
                          <a:effectLst/>
                        </a:rPr>
                        <a:t>هو</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ى</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chemeClr val="tx1"/>
                          </a:solidFill>
                          <a:effectLst/>
                        </a:rPr>
                        <a:t>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933918776"/>
                  </a:ext>
                </a:extLst>
              </a:tr>
              <a:tr h="520996">
                <a:tc>
                  <a:txBody>
                    <a:bodyPr/>
                    <a:lstStyle/>
                    <a:p>
                      <a:pPr marL="457200" algn="r" rtl="1">
                        <a:lnSpc>
                          <a:spcPct val="115000"/>
                        </a:lnSpc>
                        <a:spcAft>
                          <a:spcPts val="0"/>
                        </a:spcAft>
                      </a:pPr>
                      <a:r>
                        <a:rPr lang="ar-MA" sz="3200" b="1">
                          <a:solidFill>
                            <a:schemeClr val="tx1"/>
                          </a:solidFill>
                          <a:effectLst/>
                        </a:rPr>
                        <a:t>نحن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a:t>
                      </a:r>
                      <a:r>
                        <a:rPr lang="ar-MA" sz="3200" b="1" dirty="0">
                          <a:solidFill>
                            <a:srgbClr val="FF000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نق</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a:t>
                      </a:r>
                      <a:r>
                        <a:rPr lang="ar-MA" sz="3200" b="1" dirty="0">
                          <a:solidFill>
                            <a:srgbClr val="FF0000"/>
                          </a:solidFill>
                          <a:effectLst/>
                        </a:rPr>
                        <a:t>و</a:t>
                      </a:r>
                      <a:r>
                        <a:rPr lang="ar-MA" sz="3200" b="1" dirty="0">
                          <a:solidFill>
                            <a:srgbClr val="00B050"/>
                          </a:solidFill>
                          <a:effectLst/>
                        </a:rPr>
                        <a:t>ي</a:t>
                      </a:r>
                      <a:r>
                        <a:rPr lang="ar-MA" sz="3200" b="1" dirty="0">
                          <a:solidFill>
                            <a:schemeClr val="tx1"/>
                          </a:solidFill>
                          <a:effectLst/>
                        </a:rPr>
                        <a:t>نا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نن</a:t>
                      </a:r>
                      <a:r>
                        <a:rPr lang="ar-MA" sz="3200" b="1" dirty="0">
                          <a:solidFill>
                            <a:srgbClr val="FF0000"/>
                          </a:solidFill>
                          <a:effectLst/>
                        </a:rPr>
                        <a:t>و</a:t>
                      </a:r>
                      <a:r>
                        <a:rPr lang="ar-MA" sz="3200" b="1" dirty="0">
                          <a:solidFill>
                            <a:srgbClr val="00B050"/>
                          </a:solidFill>
                          <a:effectLst/>
                        </a:rPr>
                        <a:t>ي</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2758223608"/>
                  </a:ext>
                </a:extLst>
              </a:tr>
              <a:tr h="520996">
                <a:tc>
                  <a:txBody>
                    <a:bodyPr/>
                    <a:lstStyle/>
                    <a:p>
                      <a:pPr marL="457200" algn="r" rtl="1">
                        <a:lnSpc>
                          <a:spcPct val="115000"/>
                        </a:lnSpc>
                        <a:spcAft>
                          <a:spcPts val="0"/>
                        </a:spcAft>
                      </a:pPr>
                      <a:r>
                        <a:rPr lang="ar-MA" sz="3200" b="1" dirty="0">
                          <a:solidFill>
                            <a:schemeClr val="tx1"/>
                          </a:solidFill>
                          <a:effectLst/>
                        </a:rPr>
                        <a:t>هم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solidFill>
                      <a:schemeClr val="bg1">
                        <a:lumMod val="85000"/>
                      </a:schemeClr>
                    </a:solidFill>
                  </a:tcPr>
                </a:tc>
                <a:tc>
                  <a:txBody>
                    <a:bodyPr/>
                    <a:lstStyle/>
                    <a:p>
                      <a:pPr marL="457200" algn="ctr" rtl="1">
                        <a:lnSpc>
                          <a:spcPct val="115000"/>
                        </a:lnSpc>
                        <a:spcAft>
                          <a:spcPts val="0"/>
                        </a:spcAft>
                      </a:pPr>
                      <a:r>
                        <a:rPr lang="ar-MA" sz="3200" b="1" dirty="0">
                          <a:solidFill>
                            <a:srgbClr val="00B050"/>
                          </a:solidFill>
                          <a:effectLst/>
                        </a:rPr>
                        <a:t>و</a:t>
                      </a:r>
                      <a:r>
                        <a:rPr lang="ar-MA" sz="3200" b="1" dirty="0">
                          <a:solidFill>
                            <a:schemeClr val="tx1"/>
                          </a:solidFill>
                          <a:effectLst/>
                        </a:rPr>
                        <a:t>قوا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يقون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a:solidFill>
                            <a:schemeClr val="tx1"/>
                          </a:solidFill>
                          <a:effectLst/>
                        </a:rPr>
                        <a:t>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نووا</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ين</a:t>
                      </a:r>
                      <a:r>
                        <a:rPr lang="ar-MA" sz="3200" b="1" dirty="0">
                          <a:solidFill>
                            <a:srgbClr val="FF0000"/>
                          </a:solidFill>
                          <a:effectLst/>
                        </a:rPr>
                        <a:t>و</a:t>
                      </a:r>
                      <a:r>
                        <a:rPr lang="ar-MA" sz="3200" b="1" dirty="0">
                          <a:solidFill>
                            <a:schemeClr val="tx1"/>
                          </a:solidFill>
                          <a:effectLst/>
                        </a:rPr>
                        <a:t>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tc>
                  <a:txBody>
                    <a:bodyPr/>
                    <a:lstStyle/>
                    <a:p>
                      <a:pPr marL="457200" algn="ctr" rtl="1">
                        <a:lnSpc>
                          <a:spcPct val="115000"/>
                        </a:lnSpc>
                        <a:spcAft>
                          <a:spcPts val="0"/>
                        </a:spcAft>
                      </a:pPr>
                      <a:r>
                        <a:rPr lang="ar-MA" sz="3200" b="1" dirty="0">
                          <a:solidFill>
                            <a:schemeClr val="tx1"/>
                          </a:solidFill>
                          <a:effectLst/>
                        </a:rPr>
                        <a:t>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7247" marR="47247" marT="0" marB="0"/>
                </a:tc>
                <a:extLst>
                  <a:ext uri="{0D108BD9-81ED-4DB2-BD59-A6C34878D82A}">
                    <a16:rowId xmlns:a16="http://schemas.microsoft.com/office/drawing/2014/main" val="4088139392"/>
                  </a:ext>
                </a:extLst>
              </a:tr>
            </a:tbl>
          </a:graphicData>
        </a:graphic>
      </p:graphicFrame>
    </p:spTree>
    <p:extLst>
      <p:ext uri="{BB962C8B-B14F-4D97-AF65-F5344CB8AC3E}">
        <p14:creationId xmlns:p14="http://schemas.microsoft.com/office/powerpoint/2010/main" val="2366216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322</TotalTime>
  <Words>678</Words>
  <Application>Microsoft Office PowerPoint</Application>
  <PresentationFormat>Widescreen</PresentationFormat>
  <Paragraphs>377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37</cp:revision>
  <dcterms:created xsi:type="dcterms:W3CDTF">2022-09-27T21:07:30Z</dcterms:created>
  <dcterms:modified xsi:type="dcterms:W3CDTF">2022-11-07T19:05:26Z</dcterms:modified>
</cp:coreProperties>
</file>