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2" r:id="rId6"/>
    <p:sldId id="265" r:id="rId7"/>
    <p:sldId id="266" r:id="rId8"/>
    <p:sldId id="267" r:id="rId9"/>
    <p:sldId id="268" r:id="rId10"/>
    <p:sldId id="260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04-04-1444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04-04-1444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04-04-1444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04-04-1444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04-04-1444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04-04-1444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678" y="3106615"/>
            <a:ext cx="11732454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تصريف الفعل المعتل: المثال والأجوف. ص 38</a:t>
            </a:r>
            <a:endParaRPr lang="ar-MA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20308" y="295418"/>
            <a:ext cx="3727939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ثالثا: الاستنتاج</a:t>
            </a:r>
            <a:endParaRPr lang="ar-MA" sz="40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8474" y="1266092"/>
            <a:ext cx="11971606" cy="7400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قاعدة الدرس بالصفحة  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39</a:t>
            </a:r>
            <a:r>
              <a:rPr lang="ar-S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من 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</a:t>
            </a:r>
            <a:r>
              <a:rPr lang="ar-S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كتاب 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المدرسي</a:t>
            </a:r>
            <a:endParaRPr lang="ar-SA" sz="40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93700" y="2799470"/>
            <a:ext cx="3854547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رابعا: التطبيق</a:t>
            </a:r>
            <a:endParaRPr lang="ar-MA" sz="4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8474" y="4023360"/>
            <a:ext cx="11971606" cy="164968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إنجـــــــــاز </a:t>
            </a:r>
            <a:r>
              <a:rPr lang="ar-SA" sz="4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التمـــــــــــارين الموجـــــــــــــــــــــودة </a:t>
            </a: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</a:t>
            </a: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كتــــــــــــــــــــــاب ص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فحة</a:t>
            </a:r>
            <a:r>
              <a:rPr lang="ar-MA" sz="4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39، 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التمارين { 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2-3 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}</a:t>
            </a:r>
            <a:endParaRPr lang="ar-SA" sz="4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60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126609"/>
            <a:ext cx="3727939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0" y="1173194"/>
            <a:ext cx="11704319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/>
              <a:t>- </a:t>
            </a:r>
            <a:r>
              <a:rPr lang="ar-MA" sz="4800" b="1" dirty="0" smtClean="0"/>
              <a:t>ما هي حروف العلة؟</a:t>
            </a:r>
            <a:endParaRPr lang="ar-MA" sz="4800" b="1" dirty="0"/>
          </a:p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/>
              <a:t>- </a:t>
            </a:r>
            <a:r>
              <a:rPr lang="ar-MA" sz="4800" b="1" dirty="0" smtClean="0"/>
              <a:t>ما هو الفعل </a:t>
            </a:r>
            <a:r>
              <a:rPr lang="ar-MA" sz="4800" b="1" dirty="0" smtClean="0"/>
              <a:t>المعتل؟</a:t>
            </a:r>
            <a:endParaRPr lang="ar-MA" sz="48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696273"/>
              </p:ext>
            </p:extLst>
          </p:nvPr>
        </p:nvGraphicFramePr>
        <p:xfrm>
          <a:off x="-1" y="5"/>
          <a:ext cx="12192001" cy="6857987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017879">
                  <a:extLst>
                    <a:ext uri="{9D8B030D-6E8A-4147-A177-3AD203B41FA5}">
                      <a16:colId xmlns:a16="http://schemas.microsoft.com/office/drawing/2014/main" val="1328493697"/>
                    </a:ext>
                  </a:extLst>
                </a:gridCol>
                <a:gridCol w="1221459">
                  <a:extLst>
                    <a:ext uri="{9D8B030D-6E8A-4147-A177-3AD203B41FA5}">
                      <a16:colId xmlns:a16="http://schemas.microsoft.com/office/drawing/2014/main" val="3150664912"/>
                    </a:ext>
                  </a:extLst>
                </a:gridCol>
                <a:gridCol w="1234168">
                  <a:extLst>
                    <a:ext uri="{9D8B030D-6E8A-4147-A177-3AD203B41FA5}">
                      <a16:colId xmlns:a16="http://schemas.microsoft.com/office/drawing/2014/main" val="2230091395"/>
                    </a:ext>
                  </a:extLst>
                </a:gridCol>
                <a:gridCol w="967283">
                  <a:extLst>
                    <a:ext uri="{9D8B030D-6E8A-4147-A177-3AD203B41FA5}">
                      <a16:colId xmlns:a16="http://schemas.microsoft.com/office/drawing/2014/main" val="3044276277"/>
                    </a:ext>
                  </a:extLst>
                </a:gridCol>
                <a:gridCol w="1128261">
                  <a:extLst>
                    <a:ext uri="{9D8B030D-6E8A-4147-A177-3AD203B41FA5}">
                      <a16:colId xmlns:a16="http://schemas.microsoft.com/office/drawing/2014/main" val="2670924788"/>
                    </a:ext>
                  </a:extLst>
                </a:gridCol>
                <a:gridCol w="1172037">
                  <a:extLst>
                    <a:ext uri="{9D8B030D-6E8A-4147-A177-3AD203B41FA5}">
                      <a16:colId xmlns:a16="http://schemas.microsoft.com/office/drawing/2014/main" val="1019362878"/>
                    </a:ext>
                  </a:extLst>
                </a:gridCol>
                <a:gridCol w="989876">
                  <a:extLst>
                    <a:ext uri="{9D8B030D-6E8A-4147-A177-3AD203B41FA5}">
                      <a16:colId xmlns:a16="http://schemas.microsoft.com/office/drawing/2014/main" val="607637952"/>
                    </a:ext>
                  </a:extLst>
                </a:gridCol>
                <a:gridCol w="1091546">
                  <a:extLst>
                    <a:ext uri="{9D8B030D-6E8A-4147-A177-3AD203B41FA5}">
                      <a16:colId xmlns:a16="http://schemas.microsoft.com/office/drawing/2014/main" val="4130990132"/>
                    </a:ext>
                  </a:extLst>
                </a:gridCol>
                <a:gridCol w="1282180">
                  <a:extLst>
                    <a:ext uri="{9D8B030D-6E8A-4147-A177-3AD203B41FA5}">
                      <a16:colId xmlns:a16="http://schemas.microsoft.com/office/drawing/2014/main" val="1238992230"/>
                    </a:ext>
                  </a:extLst>
                </a:gridCol>
                <a:gridCol w="1087312">
                  <a:extLst>
                    <a:ext uri="{9D8B030D-6E8A-4147-A177-3AD203B41FA5}">
                      <a16:colId xmlns:a16="http://schemas.microsoft.com/office/drawing/2014/main" val="1092048445"/>
                    </a:ext>
                  </a:extLst>
                </a:gridCol>
              </a:tblGrid>
              <a:tr h="40341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المثال الواوي (وعد)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الأجوف الواوي (قام)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الأجوف اليائي (قاس)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5814371"/>
                  </a:ext>
                </a:extLst>
              </a:tr>
              <a:tr h="40341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الضمائر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الماضي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المضارع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الأمر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الماضي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المضارع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الأمر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الماضي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المضارع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الأمر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315409"/>
                  </a:ext>
                </a:extLst>
              </a:tr>
              <a:tr h="40341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المتكلم: أنا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عدت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أعد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قمت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أق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م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قست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أق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                                                       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840238"/>
                  </a:ext>
                </a:extLst>
              </a:tr>
              <a:tr h="40341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المخاطب: أنت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عدت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تعد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عد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قمت 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م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قم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قست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قس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5091131"/>
                  </a:ext>
                </a:extLst>
              </a:tr>
              <a:tr h="40341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المخاطبة: أنت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عدت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تعدين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عدي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قمت 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مين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مي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قست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سين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سي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4388289"/>
                  </a:ext>
                </a:extLst>
              </a:tr>
              <a:tr h="40341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الغائب: هو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عد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يعد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ا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م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يق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م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ا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 smtClean="0">
                          <a:solidFill>
                            <a:schemeClr val="tx1"/>
                          </a:solidFill>
                          <a:effectLst/>
                        </a:rPr>
                        <a:t>يق</a:t>
                      </a:r>
                      <a:r>
                        <a:rPr lang="ar-MA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 smtClean="0">
                          <a:solidFill>
                            <a:schemeClr val="tx1"/>
                          </a:solidFill>
                          <a:effectLst/>
                        </a:rPr>
                        <a:t>س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549526"/>
                  </a:ext>
                </a:extLst>
              </a:tr>
              <a:tr h="40341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الغائبة: هي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عدت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تعد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ا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مت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م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ا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ست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34761"/>
                  </a:ext>
                </a:extLst>
              </a:tr>
              <a:tr h="40341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نحن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عدنا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نعد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قمنا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م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قسنا 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761773"/>
                  </a:ext>
                </a:extLst>
              </a:tr>
              <a:tr h="40341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المخاطبان: أنتما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عدتما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تعدان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عدا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قمتما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مان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ما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قستما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سان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552421"/>
                  </a:ext>
                </a:extLst>
              </a:tr>
              <a:tr h="40341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المخاطبتان: أنتما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عدتما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تعدان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عدا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قمتما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مان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ما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قستما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سان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9798327"/>
                  </a:ext>
                </a:extLst>
              </a:tr>
              <a:tr h="40341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الغائبان: هما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عدا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يعدان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ا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ما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يق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مان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ا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يق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سان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1543526"/>
                  </a:ext>
                </a:extLst>
              </a:tr>
              <a:tr h="40341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الغائبتان: هما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عدتا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تعدان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ا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متا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مان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ا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ستا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سان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93242"/>
                  </a:ext>
                </a:extLst>
              </a:tr>
              <a:tr h="40341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نحن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عدنا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نعد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قمنا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م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قسنا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نق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4501009"/>
                  </a:ext>
                </a:extLst>
              </a:tr>
              <a:tr h="40341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المخاطبون: أنتم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عدتم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تعدون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عدوا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قمتم 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مون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موا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قستم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تق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سون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سوا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658258"/>
                  </a:ext>
                </a:extLst>
              </a:tr>
              <a:tr h="40341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المخاطبات: أنتن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عدتن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تعدن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عدن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قمتن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تقمن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قمن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قستن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تقسن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قسن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768164"/>
                  </a:ext>
                </a:extLst>
              </a:tr>
              <a:tr h="40341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الغائبون:هم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عدوا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يعدون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ا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موا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يق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مون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ا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سوا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يق</a:t>
                      </a: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ي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سون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687258"/>
                  </a:ext>
                </a:extLst>
              </a:tr>
              <a:tr h="40341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الغائبات:هن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rgbClr val="FF0000"/>
                          </a:solidFill>
                          <a:effectLst/>
                        </a:rPr>
                        <a:t>و</a:t>
                      </a: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عدن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يعدن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قمن 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يقمن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ـــ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قسن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>
                          <a:solidFill>
                            <a:schemeClr val="tx1"/>
                          </a:solidFill>
                          <a:effectLst/>
                        </a:rPr>
                        <a:t>يقسن</a:t>
                      </a:r>
                      <a:endParaRPr lang="en-US" sz="2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MA" sz="2400" b="1" dirty="0">
                          <a:solidFill>
                            <a:schemeClr val="tx1"/>
                          </a:solidFill>
                          <a:effectLst/>
                        </a:rPr>
                        <a:t>ــــ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137" marR="67137" marT="0" marB="0" anchor="ctr"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678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09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37096" y="28133"/>
            <a:ext cx="5296483" cy="64633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الوصف والتحليل</a:t>
            </a: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340" y="779298"/>
            <a:ext cx="12065391" cy="14811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/>
              <a:t>تأمل الأفعال الواردة في الجدول، ما هي أحرفها الأصلية؟ هل تتضمن هذه الأصول أحد أحرف العلة؟ </a:t>
            </a:r>
            <a:r>
              <a:rPr lang="ar-MA" sz="3200" b="1" dirty="0" smtClean="0"/>
              <a:t>ماذا </a:t>
            </a:r>
            <a:r>
              <a:rPr lang="ar-MA" sz="3200" b="1" dirty="0"/>
              <a:t>نسمي الأفعال التي تشتمل على حرف </a:t>
            </a:r>
            <a:r>
              <a:rPr lang="ar-MA" sz="3200" b="1" dirty="0" smtClean="0"/>
              <a:t>من </a:t>
            </a:r>
            <a:r>
              <a:rPr lang="ar-MA" sz="3200" b="1" dirty="0"/>
              <a:t>حروف العلة؟</a:t>
            </a:r>
            <a:endParaRPr lang="ar-MA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0340" y="2475224"/>
            <a:ext cx="12065391" cy="74251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 smtClean="0">
                <a:solidFill>
                  <a:srgbClr val="FF0000"/>
                </a:solidFill>
              </a:rPr>
              <a:t>نستنتج أن: </a:t>
            </a:r>
            <a:r>
              <a:rPr lang="ar-MA" sz="3200" b="1" dirty="0"/>
              <a:t>الفعل المعتل هو ما كان أحد حروفه الأصلية حرف علة.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173455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338" y="146250"/>
            <a:ext cx="12065391" cy="14811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dirty="0" smtClean="0"/>
              <a:t>لاحظ </a:t>
            </a:r>
            <a:r>
              <a:rPr lang="ar-MA" sz="3200" b="1" dirty="0"/>
              <a:t>الأفعال المعتلة </a:t>
            </a:r>
            <a:r>
              <a:rPr lang="ar-MA" sz="3200" b="1" dirty="0" smtClean="0"/>
              <a:t>الآتية (</a:t>
            </a:r>
            <a:r>
              <a:rPr lang="ar-MA" sz="3200" b="1" dirty="0">
                <a:solidFill>
                  <a:srgbClr val="FF0000"/>
                </a:solidFill>
              </a:rPr>
              <a:t>وعد </a:t>
            </a:r>
            <a:r>
              <a:rPr lang="ar-MA" sz="3200" b="1" dirty="0" smtClean="0">
                <a:solidFill>
                  <a:srgbClr val="FF0000"/>
                </a:solidFill>
              </a:rPr>
              <a:t> قاس  سعى  </a:t>
            </a:r>
            <a:r>
              <a:rPr lang="ar-MA" sz="3200" b="1" dirty="0">
                <a:solidFill>
                  <a:srgbClr val="FF0000"/>
                </a:solidFill>
              </a:rPr>
              <a:t>وقى</a:t>
            </a:r>
            <a:r>
              <a:rPr lang="ar-MA" sz="3200" b="1" dirty="0"/>
              <a:t>)، أين وقع حرف العلة في كل منها؟ من يستطيع أن يحدد نوع كل فعل منها انطلاقا من موقع حرف العلة؟</a:t>
            </a:r>
            <a:endParaRPr lang="ar-MA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0337" y="2615678"/>
            <a:ext cx="12065391" cy="156966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FF0000"/>
                </a:solidFill>
              </a:rPr>
              <a:t>نستنتج أن: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>
                <a:solidFill>
                  <a:srgbClr val="00B050"/>
                </a:solidFill>
              </a:rPr>
              <a:t>للفعل المعتل أربعة أنواع: </a:t>
            </a:r>
            <a:r>
              <a:rPr lang="ar-MA" sz="3200" b="1" dirty="0"/>
              <a:t>المثال، الأجوف،  </a:t>
            </a:r>
            <a:r>
              <a:rPr lang="ar-MA" sz="3200" b="1" dirty="0" smtClean="0"/>
              <a:t>الناقص، </a:t>
            </a:r>
            <a:r>
              <a:rPr lang="ar-MA" sz="3200" b="1" dirty="0"/>
              <a:t>اللفيف</a:t>
            </a:r>
            <a:r>
              <a:rPr lang="ar-MA" sz="3200" b="1" dirty="0">
                <a:solidFill>
                  <a:srgbClr val="00B050"/>
                </a:solidFill>
              </a:rPr>
              <a:t>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204242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338" y="146250"/>
            <a:ext cx="12065391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dirty="0"/>
              <a:t>لاحظ تصريف الفعل  (</a:t>
            </a:r>
            <a:r>
              <a:rPr lang="ar-MA" sz="3200" b="1" dirty="0">
                <a:solidFill>
                  <a:srgbClr val="FF0000"/>
                </a:solidFill>
              </a:rPr>
              <a:t>وعد</a:t>
            </a:r>
            <a:r>
              <a:rPr lang="ar-MA" sz="3200" b="1" dirty="0"/>
              <a:t>) في الجدول، أي نوع من أنواع المعتل؟ ما حرف العلة الموجود في أوله؟ كيف هي عين المضارع؟ هل وقع فيه تغيير عند تصريفه في الماضي؟ ماذا حدث فيه من تغيير عند تصريفه </a:t>
            </a:r>
            <a:r>
              <a:rPr lang="ar-MA" sz="3200" b="1" dirty="0" smtClean="0"/>
              <a:t>في المضارع </a:t>
            </a:r>
            <a:r>
              <a:rPr lang="ar-MA" sz="3200" b="1" dirty="0"/>
              <a:t>والأمر؟</a:t>
            </a:r>
            <a:endParaRPr lang="ar-MA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0337" y="2615678"/>
            <a:ext cx="12065391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FF0000"/>
                </a:solidFill>
              </a:rPr>
              <a:t>نستنتج أن: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/>
              <a:t>عند تصريف الفعل المثال المجرد الواوي المكسور </a:t>
            </a:r>
            <a:r>
              <a:rPr lang="ar-MA" sz="3200" b="1" dirty="0" smtClean="0"/>
              <a:t>العين في المضارع </a:t>
            </a:r>
            <a:r>
              <a:rPr lang="ar-MA" sz="3200" b="1" dirty="0"/>
              <a:t>تحذف </a:t>
            </a:r>
            <a:r>
              <a:rPr lang="ar-MA" sz="3200" b="1" dirty="0" smtClean="0"/>
              <a:t>واوه في المضارع والأمر.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46841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338" y="146250"/>
            <a:ext cx="12065391" cy="14811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dirty="0"/>
              <a:t>لاحظ الفعل المثال (</a:t>
            </a:r>
            <a:r>
              <a:rPr lang="ar-MA" sz="3200" b="1" dirty="0" smtClean="0">
                <a:solidFill>
                  <a:srgbClr val="FF0000"/>
                </a:solidFill>
              </a:rPr>
              <a:t>وقع </a:t>
            </a:r>
            <a:r>
              <a:rPr lang="ar-MA" sz="3200" b="1" dirty="0">
                <a:solidFill>
                  <a:srgbClr val="FF0000"/>
                </a:solidFill>
              </a:rPr>
              <a:t>يقع</a:t>
            </a:r>
            <a:r>
              <a:rPr lang="ar-MA" sz="3200" b="1" dirty="0"/>
              <a:t>) ما </a:t>
            </a:r>
            <a:r>
              <a:rPr lang="ar-MA" sz="3200" b="1" dirty="0" smtClean="0"/>
              <a:t>الفرق </a:t>
            </a:r>
            <a:r>
              <a:rPr lang="ar-MA" sz="3200" b="1" dirty="0"/>
              <a:t>بينه وبين الفعل </a:t>
            </a:r>
            <a:r>
              <a:rPr lang="ar-MA" sz="3200" b="1" dirty="0">
                <a:solidFill>
                  <a:srgbClr val="00B050"/>
                </a:solidFill>
              </a:rPr>
              <a:t>وعد</a:t>
            </a:r>
            <a:r>
              <a:rPr lang="ar-MA" sz="3200" b="1" dirty="0"/>
              <a:t>؟ صرف وقع في المضارع والأمر، هل تحذف واوه أم لامه؟</a:t>
            </a:r>
            <a:endParaRPr lang="ar-MA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0337" y="2615678"/>
            <a:ext cx="12065391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FF0000"/>
                </a:solidFill>
              </a:rPr>
              <a:t>نستنتج أن: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/>
              <a:t>عند تصريف الفعل </a:t>
            </a:r>
            <a:r>
              <a:rPr lang="ar-MA" sz="3200" b="1" dirty="0" smtClean="0"/>
              <a:t>المثال المجرد </a:t>
            </a:r>
            <a:r>
              <a:rPr lang="ar-MA" sz="3200" b="1" dirty="0"/>
              <a:t>الواوي </a:t>
            </a:r>
            <a:r>
              <a:rPr lang="ar-MA" sz="3200" b="1" dirty="0" smtClean="0"/>
              <a:t>المفتوح العين في </a:t>
            </a:r>
            <a:r>
              <a:rPr lang="ar-MA" sz="3200" b="1" dirty="0"/>
              <a:t>المضارع تحذف واوه في </a:t>
            </a:r>
            <a:r>
              <a:rPr lang="ar-MA" sz="3200" b="1" dirty="0" smtClean="0"/>
              <a:t>المضارع والأمر </a:t>
            </a:r>
            <a:r>
              <a:rPr lang="ar-MA" sz="3200" b="1" dirty="0"/>
              <a:t>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2078244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338" y="146250"/>
            <a:ext cx="12065391" cy="3046988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dirty="0"/>
              <a:t>لاحظ تصريف الفعل (</a:t>
            </a:r>
            <a:r>
              <a:rPr lang="ar-MA" sz="3200" b="1" dirty="0">
                <a:solidFill>
                  <a:srgbClr val="FF0000"/>
                </a:solidFill>
              </a:rPr>
              <a:t>قام قاس</a:t>
            </a:r>
            <a:r>
              <a:rPr lang="ar-MA" sz="3200" b="1" dirty="0"/>
              <a:t>) في الجدول، أين يقع حرف العلة بهما؟ </a:t>
            </a:r>
            <a:r>
              <a:rPr lang="ar-MA" sz="3200" b="1" dirty="0" smtClean="0"/>
              <a:t>ما نوعهما</a:t>
            </a:r>
            <a:r>
              <a:rPr lang="ar-MA" sz="3200" b="1" dirty="0"/>
              <a:t>؟ هات مضارعهما؟ ما </a:t>
            </a:r>
            <a:r>
              <a:rPr lang="ar-MA" sz="3200" b="1" dirty="0" smtClean="0"/>
              <a:t>الفرق </a:t>
            </a:r>
            <a:r>
              <a:rPr lang="ar-MA" sz="3200" b="1" dirty="0"/>
              <a:t>بينهما؟ ماذا حدث من تغيير عند تصريفهما في الماضي والمضارع والأمر؟ متى حذف حرف العلة منهما؟ لماذا ضم أول الفعل </a:t>
            </a:r>
            <a:r>
              <a:rPr lang="ar-MA" sz="3200" b="1" dirty="0">
                <a:solidFill>
                  <a:srgbClr val="00B050"/>
                </a:solidFill>
              </a:rPr>
              <a:t>قام</a:t>
            </a:r>
            <a:r>
              <a:rPr lang="ar-MA" sz="3200" b="1" dirty="0"/>
              <a:t>؟ ولماذا كسر أول الفعل قاس؟</a:t>
            </a:r>
            <a:endParaRPr lang="ar-MA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0337" y="3361266"/>
            <a:ext cx="12065391" cy="2219838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FF0000"/>
                </a:solidFill>
              </a:rPr>
              <a:t>نستنتج أن: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/>
              <a:t>يحذف وسط الأجوف إذا سكن </a:t>
            </a:r>
            <a:r>
              <a:rPr lang="ar-MA" sz="3200" b="1" dirty="0" smtClean="0"/>
              <a:t>آخره،  </a:t>
            </a:r>
            <a:r>
              <a:rPr lang="ar-MA" sz="3200" b="1" dirty="0"/>
              <a:t>ويضم أوله إذا كانت عينه في المضارع مضمومة، ويكسر أوله إذا كانت عينه في المضارع مفتوحة أو مكسورة.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3463665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338" y="146250"/>
            <a:ext cx="12065391" cy="148117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dirty="0"/>
              <a:t>حول الأفعال (</a:t>
            </a:r>
            <a:r>
              <a:rPr lang="ar-MA" sz="3200" b="1" dirty="0">
                <a:solidFill>
                  <a:srgbClr val="FF0000"/>
                </a:solidFill>
              </a:rPr>
              <a:t>قام قاس نال</a:t>
            </a:r>
            <a:r>
              <a:rPr lang="ar-MA" sz="3200" b="1" dirty="0"/>
              <a:t>) إلى الماضي والمضارع والأمر،كيف أصبحت الألف في كل واحد منها؟ لماذا؟</a:t>
            </a:r>
            <a:endParaRPr lang="ar-MA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0338" y="2165512"/>
            <a:ext cx="12065391" cy="2308324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1" algn="r" rtl="1">
              <a:lnSpc>
                <a:spcPct val="150000"/>
              </a:lnSpc>
            </a:pPr>
            <a:r>
              <a:rPr lang="ar-MA" sz="3200" b="1" u="sng" dirty="0" smtClean="0">
                <a:solidFill>
                  <a:srgbClr val="FF0000"/>
                </a:solidFill>
              </a:rPr>
              <a:t>نستنتج أن:</a:t>
            </a:r>
          </a:p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ar-MA" sz="3200" b="1" dirty="0"/>
              <a:t>تقلب ألف الأجوف في المضارع والأمر إذا كانت عين المضارع مضمومة، وتقلب ياء إذا كانت عين المضارع مكسورة، وتبقى على حالها إذا كانت عين المضارع مفتوحة.</a:t>
            </a:r>
            <a:endParaRPr lang="ar-MA" sz="3200" b="1" dirty="0"/>
          </a:p>
        </p:txBody>
      </p:sp>
    </p:spTree>
    <p:extLst>
      <p:ext uri="{BB962C8B-B14F-4D97-AF65-F5344CB8AC3E}">
        <p14:creationId xmlns:p14="http://schemas.microsoft.com/office/powerpoint/2010/main" val="4172747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272</TotalTime>
  <Words>597</Words>
  <Application>Microsoft Office PowerPoint</Application>
  <PresentationFormat>Widescreen</PresentationFormat>
  <Paragraphs>191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29</cp:revision>
  <dcterms:created xsi:type="dcterms:W3CDTF">2022-09-27T21:07:30Z</dcterms:created>
  <dcterms:modified xsi:type="dcterms:W3CDTF">2022-10-29T19:09:25Z</dcterms:modified>
</cp:coreProperties>
</file>