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5" r:id="rId7"/>
    <p:sldId id="266" r:id="rId8"/>
    <p:sldId id="267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تصريف الفعل المعتل: الناقص. ص 52</a:t>
            </a:r>
            <a:endParaRPr lang="ar-M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</a:t>
            </a:r>
            <a:r>
              <a:rPr lang="ar-MA" sz="4800" b="1" dirty="0" smtClean="0"/>
              <a:t>ما </a:t>
            </a:r>
            <a:r>
              <a:rPr lang="ar-MA" sz="4800" b="1" dirty="0" smtClean="0"/>
              <a:t>أنواع الفعل المعتل؟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19159"/>
              </p:ext>
            </p:extLst>
          </p:nvPr>
        </p:nvGraphicFramePr>
        <p:xfrm>
          <a:off x="-4" y="0"/>
          <a:ext cx="12192004" cy="685800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55448">
                  <a:extLst>
                    <a:ext uri="{9D8B030D-6E8A-4147-A177-3AD203B41FA5}">
                      <a16:colId xmlns:a16="http://schemas.microsoft.com/office/drawing/2014/main" val="2133909777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526737323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1542361516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2136862951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2646514209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1556191286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3488327081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1187541217"/>
                    </a:ext>
                  </a:extLst>
                </a:gridCol>
                <a:gridCol w="1134515">
                  <a:extLst>
                    <a:ext uri="{9D8B030D-6E8A-4147-A177-3AD203B41FA5}">
                      <a16:colId xmlns:a16="http://schemas.microsoft.com/office/drawing/2014/main" val="364757000"/>
                    </a:ext>
                  </a:extLst>
                </a:gridCol>
                <a:gridCol w="1180218">
                  <a:extLst>
                    <a:ext uri="{9D8B030D-6E8A-4147-A177-3AD203B41FA5}">
                      <a16:colId xmlns:a16="http://schemas.microsoft.com/office/drawing/2014/main" val="3462153708"/>
                    </a:ext>
                  </a:extLst>
                </a:gridCol>
                <a:gridCol w="1180218">
                  <a:extLst>
                    <a:ext uri="{9D8B030D-6E8A-4147-A177-3AD203B41FA5}">
                      <a16:colId xmlns:a16="http://schemas.microsoft.com/office/drawing/2014/main" val="4044535987"/>
                    </a:ext>
                  </a:extLst>
                </a:gridCol>
              </a:tblGrid>
              <a:tr h="403412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نسي /ينسى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دعا / يدعو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سعى / يسعى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788342"/>
                  </a:ext>
                </a:extLst>
              </a:tr>
              <a:tr h="806823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3368241564"/>
                  </a:ext>
                </a:extLst>
              </a:tr>
              <a:tr h="403412">
                <a:tc rowSpan="5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المـــفــــرد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أنس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أدع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أسع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511934284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انس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ادع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اسع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1448194524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تنسين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انسي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تدعين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ادع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تسعين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اسعي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28981052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1114476003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دعت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سعت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710373212"/>
                  </a:ext>
                </a:extLst>
              </a:tr>
              <a:tr h="403412">
                <a:tc rowSpan="4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المـثـــنـــــى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نحن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3800827976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أنتما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3440695667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سعتا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993776413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دعتا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1963335418"/>
                  </a:ext>
                </a:extLst>
              </a:tr>
              <a:tr h="403412">
                <a:tc rowSpan="5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الجمــــــــــع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نحن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1058120995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أنتم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تنسون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انسوا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تم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تسعون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اسعوا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2132065012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أنتن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ادعين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4201839418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هم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نسو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ينسون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دعوا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يدعون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يسعون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4059805767"/>
                  </a:ext>
                </a:extLst>
              </a:tr>
              <a:tr h="403412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هن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ينس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يدع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يسع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71" marR="67471" marT="0" marB="0" anchor="ctr"/>
                </a:tc>
                <a:extLst>
                  <a:ext uri="{0D108BD9-81ED-4DB2-BD59-A6C34878D82A}">
                    <a16:rowId xmlns:a16="http://schemas.microsoft.com/office/drawing/2014/main" val="240205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7096" y="28133"/>
            <a:ext cx="5296483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الوصف والتحليل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40" y="779298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تأمل الأفعال الواردة في الجدول، ما هي أحرفها الأصلية؟ هل تتضمن هذه الأصول أحد أحرف العلة؟ أين يوجد حرف العلة؟ ماذا نسمي الفعل إذا كانت لامه حرف علة؟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40" y="2475224"/>
            <a:ext cx="12065391" cy="7425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FF0000"/>
                </a:solidFill>
              </a:rPr>
              <a:t>نستنتج أن: </a:t>
            </a:r>
            <a:r>
              <a:rPr lang="ar-MA" sz="3200" b="1" dirty="0"/>
              <a:t>الفعل الناقص ما كانت لامه حرف علة.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73455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 smtClean="0"/>
              <a:t>لاحظ الأفعال (</a:t>
            </a:r>
            <a:r>
              <a:rPr lang="ar-MA" sz="3200" b="1" dirty="0" smtClean="0">
                <a:solidFill>
                  <a:srgbClr val="FF0000"/>
                </a:solidFill>
              </a:rPr>
              <a:t>نسى / ينسى، دعا / يدعو</a:t>
            </a:r>
            <a:r>
              <a:rPr lang="ar-MA" sz="3200" b="1" dirty="0">
                <a:solidFill>
                  <a:srgbClr val="FF0000"/>
                </a:solidFill>
              </a:rPr>
              <a:t>، سعى / </a:t>
            </a:r>
            <a:r>
              <a:rPr lang="ar-MA" sz="3200" b="1" dirty="0" smtClean="0">
                <a:solidFill>
                  <a:srgbClr val="FF0000"/>
                </a:solidFill>
              </a:rPr>
              <a:t>يسعى، أوصى / يوصي</a:t>
            </a:r>
            <a:r>
              <a:rPr lang="ar-MA" sz="3200" b="1" dirty="0" smtClean="0"/>
              <a:t>) ما نوعها ما هو حرف العلة الذي جاء في آخر كل منها في الماضي والمضارع؟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يكون حرف العلة في الناقص ألفا أو واوا أو ياءا.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04242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لاحظ  تصريف الأفعال (</a:t>
            </a:r>
            <a:r>
              <a:rPr lang="ar-MA" sz="3200" b="1" dirty="0">
                <a:solidFill>
                  <a:srgbClr val="FF0000"/>
                </a:solidFill>
              </a:rPr>
              <a:t>ينسى/ دعا </a:t>
            </a:r>
            <a:r>
              <a:rPr lang="ar-MA" sz="3200" b="1" dirty="0" smtClean="0">
                <a:solidFill>
                  <a:srgbClr val="FF0000"/>
                </a:solidFill>
              </a:rPr>
              <a:t>/ </a:t>
            </a:r>
            <a:r>
              <a:rPr lang="ar-MA" sz="3200" b="1" dirty="0">
                <a:solidFill>
                  <a:srgbClr val="FF0000"/>
                </a:solidFill>
              </a:rPr>
              <a:t>أوصى</a:t>
            </a:r>
            <a:r>
              <a:rPr lang="ar-MA" sz="3200" b="1" dirty="0"/>
              <a:t>) في الجدول ، ما نوعها؟ما حرف العلة الموجود </a:t>
            </a:r>
            <a:r>
              <a:rPr lang="ar-MA" sz="3200" b="1" dirty="0" smtClean="0"/>
              <a:t>بآخرها؟ ماذا </a:t>
            </a:r>
            <a:r>
              <a:rPr lang="ar-MA" sz="3200" b="1" dirty="0"/>
              <a:t>حدث للألف عند إسناد الفعل إلى التاء المتحركة ونا الدالة على الفاعلين وألف الاثنين ونون النسوة؟ لماذا تقلب الألف تارة واوا وتارة ياءا؟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عند إسناد الفعل الناقص بالألف إلى التاء المتحركة ونا </a:t>
            </a:r>
            <a:r>
              <a:rPr lang="ar-MA" sz="3200" b="1" dirty="0" smtClean="0"/>
              <a:t>الدالة على </a:t>
            </a:r>
            <a:r>
              <a:rPr lang="ar-MA" sz="3200" b="1" dirty="0"/>
              <a:t>الفاعل وألف الاثنين ونون النسوة، ترد الألف إلى </a:t>
            </a:r>
            <a:r>
              <a:rPr lang="ar-MA" sz="3200" b="1" dirty="0" smtClean="0"/>
              <a:t>أصلها (واوا </a:t>
            </a:r>
            <a:r>
              <a:rPr lang="ar-MA" sz="3200" b="1" dirty="0"/>
              <a:t>أو ياءا)، إذا كان ثلاثيا، وتقلب ياءا إذا كان أكثر من ذلك.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46841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221983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لاحظ الأفعال الناقصة عند إسنادها إلى واو الجماعة وياء المخاطبة، (</a:t>
            </a:r>
            <a:r>
              <a:rPr lang="ar-MA" sz="3200" b="1" dirty="0" smtClean="0">
                <a:solidFill>
                  <a:srgbClr val="FF0000"/>
                </a:solidFill>
              </a:rPr>
              <a:t>نسوا </a:t>
            </a:r>
            <a:r>
              <a:rPr lang="ar-MA" sz="3200" b="1" dirty="0">
                <a:solidFill>
                  <a:srgbClr val="FF0000"/>
                </a:solidFill>
              </a:rPr>
              <a:t>، ينسون، دعوا يدعون، سعوا، يسعون</a:t>
            </a:r>
            <a:r>
              <a:rPr lang="ar-MA" sz="3200" b="1" dirty="0" smtClean="0">
                <a:solidFill>
                  <a:srgbClr val="FF0000"/>
                </a:solidFill>
              </a:rPr>
              <a:t>...) </a:t>
            </a:r>
            <a:r>
              <a:rPr lang="ar-MA" sz="3200" b="1" dirty="0" smtClean="0"/>
              <a:t>ماذا </a:t>
            </a:r>
            <a:r>
              <a:rPr lang="ar-MA" sz="3200" b="1" dirty="0"/>
              <a:t>حدث لحرف العلة؟ ما </a:t>
            </a:r>
            <a:r>
              <a:rPr lang="ar-MA" sz="3200" b="1" dirty="0" smtClean="0"/>
              <a:t>الحركة </a:t>
            </a:r>
            <a:r>
              <a:rPr lang="ar-MA" sz="3200" b="1" dirty="0"/>
              <a:t>التي بقيت قبل واو الجماعة وياء المخاطبة في كل فعل؟ لماذا؟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عند إسناد الفعل </a:t>
            </a:r>
            <a:r>
              <a:rPr lang="ar-MA" sz="3200" b="1" dirty="0" smtClean="0"/>
              <a:t>الناقص </a:t>
            </a:r>
            <a:r>
              <a:rPr lang="ar-MA" sz="3200" b="1" dirty="0"/>
              <a:t>إلى واو الجماعة وياء المخاطبة يحذف حرف العلة، ويفتح ما قبلهما إذا كان المحذوف ألفا، ويضم ما قبل الواو، ويكسر ما قبل الياء إذا كان المحذوف واوا أو ياء.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07824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 smtClean="0"/>
              <a:t>لاحظ </a:t>
            </a:r>
            <a:r>
              <a:rPr lang="ar-MA" sz="3200" b="1" dirty="0"/>
              <a:t>الأفعال الناقصة الآتية عند إسنادها إلى </a:t>
            </a:r>
            <a:r>
              <a:rPr lang="ar-MA" sz="3200" b="1" dirty="0" smtClean="0"/>
              <a:t>تاء </a:t>
            </a:r>
            <a:r>
              <a:rPr lang="ar-MA" sz="3200" b="1" dirty="0"/>
              <a:t>التأنيث، (</a:t>
            </a:r>
            <a:r>
              <a:rPr lang="ar-MA" sz="3200" b="1" dirty="0">
                <a:solidFill>
                  <a:srgbClr val="FF0000"/>
                </a:solidFill>
              </a:rPr>
              <a:t>نسيت، نسيتا، دعت، دعتا، سعت، سعتا</a:t>
            </a:r>
            <a:r>
              <a:rPr lang="ar-MA" sz="3200" b="1" dirty="0" smtClean="0">
                <a:solidFill>
                  <a:srgbClr val="FF0000"/>
                </a:solidFill>
              </a:rPr>
              <a:t>) </a:t>
            </a:r>
            <a:r>
              <a:rPr lang="ar-MA" sz="3200" b="1" dirty="0" smtClean="0"/>
              <a:t>ماذا</a:t>
            </a:r>
            <a:r>
              <a:rPr lang="ar-MA" sz="3200" b="1" dirty="0" smtClean="0">
                <a:solidFill>
                  <a:srgbClr val="FF0000"/>
                </a:solidFill>
              </a:rPr>
              <a:t> </a:t>
            </a:r>
            <a:r>
              <a:rPr lang="ar-MA" sz="3200" b="1" dirty="0"/>
              <a:t>حدث لحرف العلة في كل فعل؟ </a:t>
            </a:r>
            <a:r>
              <a:rPr lang="ar-MA" sz="3200" b="1" dirty="0" smtClean="0"/>
              <a:t>لماذا</a:t>
            </a:r>
            <a:r>
              <a:rPr lang="ar-MA" sz="3200" b="1" dirty="0"/>
              <a:t>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010768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عند إسناد الفعل الناقص إلى تاء التأنيث يحذف حرف العلة إذا كان ألفا ويثبت إذا كان ياء أو واوا.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46366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295418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ثالثا: الاستنتاج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4" y="1266092"/>
            <a:ext cx="11971606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قاعدة الدرس بالصفحة 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53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كتاب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المدرسي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3700" y="2799470"/>
            <a:ext cx="385454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رابعا: التطبيق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4023360"/>
            <a:ext cx="11971606" cy="1649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إنجـــــــــاز 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التمـــــــــــارين الموجـــــــــــــــــــــودة 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M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53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298</TotalTime>
  <Words>529</Words>
  <Application>Microsoft Office PowerPoint</Application>
  <PresentationFormat>Widescreen</PresentationFormat>
  <Paragraphs>180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34</cp:revision>
  <dcterms:created xsi:type="dcterms:W3CDTF">2022-09-27T21:07:30Z</dcterms:created>
  <dcterms:modified xsi:type="dcterms:W3CDTF">2022-10-31T18:51:05Z</dcterms:modified>
</cp:coreProperties>
</file>