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1" r:id="rId8"/>
    <p:sldId id="265" r:id="rId9"/>
    <p:sldId id="262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8634" y="3120683"/>
            <a:ext cx="8707902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 صبي أسلم. ص 26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82290" y="717451"/>
            <a:ext cx="675249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9151" y="4226944"/>
            <a:ext cx="11718387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  جلس/أجلس/:     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أجلس الأب ابنه بالقرب منه.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624146"/>
              </p:ext>
            </p:extLst>
          </p:nvPr>
        </p:nvGraphicFramePr>
        <p:xfrm>
          <a:off x="239151" y="1392517"/>
          <a:ext cx="11718388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02116">
                  <a:extLst>
                    <a:ext uri="{9D8B030D-6E8A-4147-A177-3AD203B41FA5}">
                      <a16:colId xmlns:a16="http://schemas.microsoft.com/office/drawing/2014/main" val="525900690"/>
                    </a:ext>
                  </a:extLst>
                </a:gridCol>
                <a:gridCol w="1601411">
                  <a:extLst>
                    <a:ext uri="{9D8B030D-6E8A-4147-A177-3AD203B41FA5}">
                      <a16:colId xmlns:a16="http://schemas.microsoft.com/office/drawing/2014/main" val="4147977337"/>
                    </a:ext>
                  </a:extLst>
                </a:gridCol>
                <a:gridCol w="1564281">
                  <a:extLst>
                    <a:ext uri="{9D8B030D-6E8A-4147-A177-3AD203B41FA5}">
                      <a16:colId xmlns:a16="http://schemas.microsoft.com/office/drawing/2014/main" val="158205836"/>
                    </a:ext>
                  </a:extLst>
                </a:gridCol>
                <a:gridCol w="1896832">
                  <a:extLst>
                    <a:ext uri="{9D8B030D-6E8A-4147-A177-3AD203B41FA5}">
                      <a16:colId xmlns:a16="http://schemas.microsoft.com/office/drawing/2014/main" val="2923976888"/>
                    </a:ext>
                  </a:extLst>
                </a:gridCol>
                <a:gridCol w="1943648">
                  <a:extLst>
                    <a:ext uri="{9D8B030D-6E8A-4147-A177-3AD203B41FA5}">
                      <a16:colId xmlns:a16="http://schemas.microsoft.com/office/drawing/2014/main" val="796769899"/>
                    </a:ext>
                  </a:extLst>
                </a:gridCol>
                <a:gridCol w="2310100">
                  <a:extLst>
                    <a:ext uri="{9D8B030D-6E8A-4147-A177-3AD203B41FA5}">
                      <a16:colId xmlns:a16="http://schemas.microsoft.com/office/drawing/2014/main" val="3630287072"/>
                    </a:ext>
                  </a:extLst>
                </a:gridCol>
              </a:tblGrid>
              <a:tr h="4115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انطلق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مفاجأة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تيسر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إعجاز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استمهل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155761"/>
                  </a:ext>
                </a:extLst>
              </a:tr>
              <a:tr h="4115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الوزن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انفعل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مفاعلة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تفعل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إفعال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استفعل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987039"/>
                  </a:ext>
                </a:extLst>
              </a:tr>
              <a:tr h="4115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الجذر اللغوي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طلق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فجأ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يسر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عجز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مهل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879049"/>
                  </a:ext>
                </a:extLst>
              </a:tr>
              <a:tr h="4115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الحرف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الطاء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الفاء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الياء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العين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الميم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3515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39150" y="5019530"/>
            <a:ext cx="11718387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  </a:t>
            </a:r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انفتــــح:           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فتحت الباب فانفتح.</a:t>
            </a:r>
          </a:p>
        </p:txBody>
      </p:sp>
    </p:spTree>
    <p:extLst>
      <p:ext uri="{BB962C8B-B14F-4D97-AF65-F5344CB8AC3E}">
        <p14:creationId xmlns:p14="http://schemas.microsoft.com/office/powerpoint/2010/main" val="26059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217559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ما هو المجرد وما هو المزيد؟</a:t>
            </a:r>
          </a:p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كيف نزن الكلمات التي بها حروف زيادة</a:t>
            </a:r>
            <a:r>
              <a:rPr lang="ar-MA" sz="4800" b="1" dirty="0" smtClean="0"/>
              <a:t>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14065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082" y="630694"/>
            <a:ext cx="11760591" cy="507831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الشرح اللغوي: </a:t>
            </a:r>
          </a:p>
          <a:p>
            <a:pPr lvl="1" algn="r" rtl="1"/>
            <a:r>
              <a:rPr lang="ar-MA" sz="3600" b="1" dirty="0" smtClean="0"/>
              <a:t>- الحلم</a:t>
            </a:r>
            <a:r>
              <a:rPr lang="ar-MA" sz="3600" b="1" dirty="0"/>
              <a:t>:  </a:t>
            </a:r>
            <a:r>
              <a:rPr lang="ar-MA" sz="3600" b="1" dirty="0" smtClean="0"/>
              <a:t>...............   </a:t>
            </a:r>
            <a:r>
              <a:rPr lang="ar-MA" sz="3600" b="1" dirty="0"/>
              <a:t>- العيال: </a:t>
            </a:r>
            <a:r>
              <a:rPr lang="ar-MA" sz="3600" b="1" dirty="0" smtClean="0"/>
              <a:t>..............................</a:t>
            </a:r>
          </a:p>
          <a:p>
            <a:pPr lvl="1" algn="r" rtl="1"/>
            <a:r>
              <a:rPr lang="ar-MA" sz="3600" b="1" dirty="0"/>
              <a:t>-</a:t>
            </a:r>
            <a:r>
              <a:rPr lang="ar-MA" sz="3600" b="1" dirty="0" smtClean="0"/>
              <a:t> استمهل</a:t>
            </a:r>
            <a:r>
              <a:rPr lang="ar-MA" sz="3600" b="1" dirty="0"/>
              <a:t>: </a:t>
            </a:r>
            <a:r>
              <a:rPr lang="ar-MA" sz="3600" b="1" dirty="0" smtClean="0"/>
              <a:t>...................................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طلب </a:t>
            </a:r>
            <a:r>
              <a:rPr lang="ar-MA" sz="3600" b="1" dirty="0"/>
              <a:t>محمد عليه السلام من عمه العباس : </a:t>
            </a:r>
            <a:r>
              <a:rPr lang="ar-MA" sz="3600" b="1" dirty="0" smtClean="0"/>
              <a:t>........................................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اندهش </a:t>
            </a:r>
            <a:r>
              <a:rPr lang="ar-MA" sz="3600" b="1" dirty="0"/>
              <a:t>علي رضي الله عنه عندما رأى محمدا صلى الله عليه و سلم و خديجة يصليان : </a:t>
            </a:r>
            <a:r>
              <a:rPr lang="ar-MA" sz="3600" b="1" dirty="0" smtClean="0"/>
              <a:t>....................................................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دعا </a:t>
            </a:r>
            <a:r>
              <a:rPr lang="ar-MA" sz="3600" b="1" dirty="0"/>
              <a:t>محمد صلي الله عليه و سلم ابن عمه علي </a:t>
            </a:r>
            <a:r>
              <a:rPr lang="ar-MA" sz="3600" b="1" dirty="0" smtClean="0"/>
              <a:t>:..............................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العبارات  </a:t>
            </a:r>
            <a:r>
              <a:rPr lang="ar-MA" sz="3600" b="1" dirty="0"/>
              <a:t>الدالة على نفاذ القرآن الكريم إلى قلب على رضي الله عنه : </a:t>
            </a:r>
            <a:r>
              <a:rPr lang="ar-MA" sz="3600" b="1" dirty="0" smtClean="0"/>
              <a:t>...............................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14065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30694"/>
            <a:ext cx="12192000" cy="618630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الشرح اللغوي: </a:t>
            </a:r>
          </a:p>
          <a:p>
            <a:pPr lvl="1" algn="r" rtl="1"/>
            <a:r>
              <a:rPr lang="ar-MA" sz="3600" b="1" dirty="0" smtClean="0"/>
              <a:t>- الحلم</a:t>
            </a:r>
            <a:r>
              <a:rPr lang="ar-MA" sz="3600" b="1" dirty="0"/>
              <a:t>:  سن البلوغ.   - العيال: من يجب إعالتهم والنفقة </a:t>
            </a:r>
            <a:r>
              <a:rPr lang="ar-MA" sz="3600" b="1" dirty="0" smtClean="0"/>
              <a:t>عليهم؛ </a:t>
            </a:r>
            <a:r>
              <a:rPr lang="ar-MA" sz="3600" b="1" dirty="0"/>
              <a:t>الأبناء</a:t>
            </a:r>
            <a:r>
              <a:rPr lang="ar-MA" sz="3600" b="1" dirty="0" smtClean="0"/>
              <a:t>.</a:t>
            </a:r>
          </a:p>
          <a:p>
            <a:pPr lvl="1" algn="r" rtl="1"/>
            <a:r>
              <a:rPr lang="ar-MA" sz="3600" b="1" dirty="0"/>
              <a:t>-</a:t>
            </a:r>
            <a:r>
              <a:rPr lang="ar-MA" sz="3600" b="1" dirty="0" smtClean="0"/>
              <a:t> استمهل</a:t>
            </a:r>
            <a:r>
              <a:rPr lang="ar-MA" sz="3600" b="1" dirty="0"/>
              <a:t>: طلب مهلة</a:t>
            </a:r>
            <a:r>
              <a:rPr lang="ar-MA" sz="3600" b="1" dirty="0" smtClean="0"/>
              <a:t>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طلب </a:t>
            </a:r>
            <a:r>
              <a:rPr lang="ar-MA" sz="3600" b="1" dirty="0"/>
              <a:t>محمد عليه السلام من عمه العباس : الانطلاق إلى عمه الآخر أبا طالب ليخففا عليه من عياله الكثر</a:t>
            </a:r>
            <a:r>
              <a:rPr lang="ar-MA" sz="3600" b="1" dirty="0" smtClean="0"/>
              <a:t>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اندهش </a:t>
            </a:r>
            <a:r>
              <a:rPr lang="ar-MA" sz="3600" b="1" dirty="0"/>
              <a:t>علي رضي الله عنه عندما رأى محمدا صلى الله عليه و سلم و خديجة يصليان : لأنه لم يعرف لمن يسجدان</a:t>
            </a:r>
            <a:r>
              <a:rPr lang="ar-MA" sz="3600" b="1" dirty="0" smtClean="0"/>
              <a:t>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دعا </a:t>
            </a:r>
            <a:r>
              <a:rPr lang="ar-MA" sz="3600" b="1" dirty="0"/>
              <a:t>محمد صلي الله عليه و سلم ابن عمه علي : إلى عبادة الله وحده لا شريك له</a:t>
            </a:r>
            <a:r>
              <a:rPr lang="ar-MA" sz="3600" b="1" dirty="0" smtClean="0"/>
              <a:t>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sz="3600" b="1" dirty="0" smtClean="0"/>
              <a:t>العبارات  </a:t>
            </a:r>
            <a:r>
              <a:rPr lang="ar-MA" sz="3600" b="1" dirty="0"/>
              <a:t>الدالة على نفاذ القرآن الكريم إلى قلب على رضي الله عنه : فأخذ على عن نفسه /  سحره جمال الآيات  وإعجازها.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35635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82290" y="717451"/>
            <a:ext cx="675249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730893"/>
              </p:ext>
            </p:extLst>
          </p:nvPr>
        </p:nvGraphicFramePr>
        <p:xfrm>
          <a:off x="618979" y="1478198"/>
          <a:ext cx="11338560" cy="38404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90665">
                  <a:extLst>
                    <a:ext uri="{9D8B030D-6E8A-4147-A177-3AD203B41FA5}">
                      <a16:colId xmlns:a16="http://schemas.microsoft.com/office/drawing/2014/main" val="1166980487"/>
                    </a:ext>
                  </a:extLst>
                </a:gridCol>
                <a:gridCol w="1495725">
                  <a:extLst>
                    <a:ext uri="{9D8B030D-6E8A-4147-A177-3AD203B41FA5}">
                      <a16:colId xmlns:a16="http://schemas.microsoft.com/office/drawing/2014/main" val="2496853367"/>
                    </a:ext>
                  </a:extLst>
                </a:gridCol>
                <a:gridCol w="2778852">
                  <a:extLst>
                    <a:ext uri="{9D8B030D-6E8A-4147-A177-3AD203B41FA5}">
                      <a16:colId xmlns:a16="http://schemas.microsoft.com/office/drawing/2014/main" val="2824835517"/>
                    </a:ext>
                  </a:extLst>
                </a:gridCol>
                <a:gridCol w="3415138">
                  <a:extLst>
                    <a:ext uri="{9D8B030D-6E8A-4147-A177-3AD203B41FA5}">
                      <a16:colId xmlns:a16="http://schemas.microsoft.com/office/drawing/2014/main" val="3157885147"/>
                    </a:ext>
                  </a:extLst>
                </a:gridCol>
                <a:gridCol w="2358180">
                  <a:extLst>
                    <a:ext uri="{9D8B030D-6E8A-4147-A177-3AD203B41FA5}">
                      <a16:colId xmlns:a16="http://schemas.microsoft.com/office/drawing/2014/main" val="3388494450"/>
                    </a:ext>
                  </a:extLst>
                </a:gridCol>
              </a:tblGrid>
              <a:tr h="300133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وزنه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الحروف الأصلية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الحروف الزائدة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مجرد أم مزيد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9147"/>
                  </a:ext>
                </a:extLst>
              </a:tr>
              <a:tr h="1344696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بلغ</a:t>
                      </a:r>
                      <a:b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إنْطَلَقَ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خَفَّفَ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رَكَعَ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إِسْتَمْهَلَ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شَاوَرَ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0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82290" y="717451"/>
            <a:ext cx="675249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931069"/>
              </p:ext>
            </p:extLst>
          </p:nvPr>
        </p:nvGraphicFramePr>
        <p:xfrm>
          <a:off x="618979" y="1478198"/>
          <a:ext cx="11338560" cy="38404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90665">
                  <a:extLst>
                    <a:ext uri="{9D8B030D-6E8A-4147-A177-3AD203B41FA5}">
                      <a16:colId xmlns:a16="http://schemas.microsoft.com/office/drawing/2014/main" val="1166980487"/>
                    </a:ext>
                  </a:extLst>
                </a:gridCol>
                <a:gridCol w="1495725">
                  <a:extLst>
                    <a:ext uri="{9D8B030D-6E8A-4147-A177-3AD203B41FA5}">
                      <a16:colId xmlns:a16="http://schemas.microsoft.com/office/drawing/2014/main" val="2496853367"/>
                    </a:ext>
                  </a:extLst>
                </a:gridCol>
                <a:gridCol w="2778852">
                  <a:extLst>
                    <a:ext uri="{9D8B030D-6E8A-4147-A177-3AD203B41FA5}">
                      <a16:colId xmlns:a16="http://schemas.microsoft.com/office/drawing/2014/main" val="2824835517"/>
                    </a:ext>
                  </a:extLst>
                </a:gridCol>
                <a:gridCol w="3415138">
                  <a:extLst>
                    <a:ext uri="{9D8B030D-6E8A-4147-A177-3AD203B41FA5}">
                      <a16:colId xmlns:a16="http://schemas.microsoft.com/office/drawing/2014/main" val="3157885147"/>
                    </a:ext>
                  </a:extLst>
                </a:gridCol>
                <a:gridCol w="2358180">
                  <a:extLst>
                    <a:ext uri="{9D8B030D-6E8A-4147-A177-3AD203B41FA5}">
                      <a16:colId xmlns:a16="http://schemas.microsoft.com/office/drawing/2014/main" val="3388494450"/>
                    </a:ext>
                  </a:extLst>
                </a:gridCol>
              </a:tblGrid>
              <a:tr h="300133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وزنه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الحروف الأصلية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الحروف الزائدة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مجرد أم مزيد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9147"/>
                  </a:ext>
                </a:extLst>
              </a:tr>
              <a:tr h="1344696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بلغ</a:t>
                      </a:r>
                      <a:b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إنْطَلَقَ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خَفَّفَ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رَكَعَ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إِسْتَمْهَلَ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شَاوَرَ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فَعَلَ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إِنْفَعَ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فَعَّلَ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فَعَلَ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إِسْتَفْعَلَ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فاعَلَ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ب ـ ل – ع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ط – ل – ق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خ – ف – ف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ر – ك – ع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 – هـ - 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ش – و – 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لا شيء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الألف و النون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التضيعف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لا شيء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الألف و السين و التاء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الألف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مجرد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مزيد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مزيد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مجرد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مزيد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مزيد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0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81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82290" y="717451"/>
            <a:ext cx="675249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948330"/>
              </p:ext>
            </p:extLst>
          </p:nvPr>
        </p:nvGraphicFramePr>
        <p:xfrm>
          <a:off x="240224" y="1469074"/>
          <a:ext cx="11717315" cy="15422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587261">
                  <a:extLst>
                    <a:ext uri="{9D8B030D-6E8A-4147-A177-3AD203B41FA5}">
                      <a16:colId xmlns:a16="http://schemas.microsoft.com/office/drawing/2014/main" val="1188628800"/>
                    </a:ext>
                  </a:extLst>
                </a:gridCol>
                <a:gridCol w="1744394">
                  <a:extLst>
                    <a:ext uri="{9D8B030D-6E8A-4147-A177-3AD203B41FA5}">
                      <a16:colId xmlns:a16="http://schemas.microsoft.com/office/drawing/2014/main" val="3225125632"/>
                    </a:ext>
                  </a:extLst>
                </a:gridCol>
                <a:gridCol w="2152357">
                  <a:extLst>
                    <a:ext uri="{9D8B030D-6E8A-4147-A177-3AD203B41FA5}">
                      <a16:colId xmlns:a16="http://schemas.microsoft.com/office/drawing/2014/main" val="3419924381"/>
                    </a:ext>
                  </a:extLst>
                </a:gridCol>
                <a:gridCol w="2363372">
                  <a:extLst>
                    <a:ext uri="{9D8B030D-6E8A-4147-A177-3AD203B41FA5}">
                      <a16:colId xmlns:a16="http://schemas.microsoft.com/office/drawing/2014/main" val="2636094932"/>
                    </a:ext>
                  </a:extLst>
                </a:gridCol>
                <a:gridCol w="1869931">
                  <a:extLst>
                    <a:ext uri="{9D8B030D-6E8A-4147-A177-3AD203B41FA5}">
                      <a16:colId xmlns:a16="http://schemas.microsoft.com/office/drawing/2014/main" val="3729615454"/>
                    </a:ext>
                  </a:extLst>
                </a:gridCol>
              </a:tblGrid>
              <a:tr h="5807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الأفعال المجردة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بلغ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>
                          <a:solidFill>
                            <a:schemeClr val="tx1"/>
                          </a:solidFill>
                          <a:effectLst/>
                        </a:rPr>
                        <a:t>كفل</a:t>
                      </a:r>
                      <a:endParaRPr lang="en-US" sz="4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>
                          <a:solidFill>
                            <a:schemeClr val="tx1"/>
                          </a:solidFill>
                          <a:effectLst/>
                        </a:rPr>
                        <a:t>دعا</a:t>
                      </a:r>
                      <a:endParaRPr lang="en-US" sz="4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دخل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432447"/>
                  </a:ext>
                </a:extLst>
              </a:tr>
              <a:tr h="5807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الأفعال المزيدة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71228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282290" y="3178210"/>
            <a:ext cx="675249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112563"/>
              </p:ext>
            </p:extLst>
          </p:nvPr>
        </p:nvGraphicFramePr>
        <p:xfrm>
          <a:off x="240225" y="3929831"/>
          <a:ext cx="11717314" cy="21031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734361">
                  <a:extLst>
                    <a:ext uri="{9D8B030D-6E8A-4147-A177-3AD203B41FA5}">
                      <a16:colId xmlns:a16="http://schemas.microsoft.com/office/drawing/2014/main" val="1540025048"/>
                    </a:ext>
                  </a:extLst>
                </a:gridCol>
                <a:gridCol w="1603067">
                  <a:extLst>
                    <a:ext uri="{9D8B030D-6E8A-4147-A177-3AD203B41FA5}">
                      <a16:colId xmlns:a16="http://schemas.microsoft.com/office/drawing/2014/main" val="1130337218"/>
                    </a:ext>
                  </a:extLst>
                </a:gridCol>
                <a:gridCol w="2546614">
                  <a:extLst>
                    <a:ext uri="{9D8B030D-6E8A-4147-A177-3AD203B41FA5}">
                      <a16:colId xmlns:a16="http://schemas.microsoft.com/office/drawing/2014/main" val="3319471784"/>
                    </a:ext>
                  </a:extLst>
                </a:gridCol>
                <a:gridCol w="2662151">
                  <a:extLst>
                    <a:ext uri="{9D8B030D-6E8A-4147-A177-3AD203B41FA5}">
                      <a16:colId xmlns:a16="http://schemas.microsoft.com/office/drawing/2014/main" val="475885542"/>
                    </a:ext>
                  </a:extLst>
                </a:gridCol>
                <a:gridCol w="2171121">
                  <a:extLst>
                    <a:ext uri="{9D8B030D-6E8A-4147-A177-3AD203B41FA5}">
                      <a16:colId xmlns:a16="http://schemas.microsoft.com/office/drawing/2014/main" val="1289636194"/>
                    </a:ext>
                  </a:extLst>
                </a:gridCol>
              </a:tblGrid>
              <a:tr h="3734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الأفعال المزيدة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علم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أتم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انطلق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استمهل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657507"/>
                  </a:ext>
                </a:extLst>
              </a:tr>
              <a:tr h="3734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وزنها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03601"/>
                  </a:ext>
                </a:extLst>
              </a:tr>
              <a:tr h="3734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معاني الزيادة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046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704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82290" y="717451"/>
            <a:ext cx="675249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907064"/>
              </p:ext>
            </p:extLst>
          </p:nvPr>
        </p:nvGraphicFramePr>
        <p:xfrm>
          <a:off x="240224" y="1469074"/>
          <a:ext cx="11717315" cy="15422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587261">
                  <a:extLst>
                    <a:ext uri="{9D8B030D-6E8A-4147-A177-3AD203B41FA5}">
                      <a16:colId xmlns:a16="http://schemas.microsoft.com/office/drawing/2014/main" val="1188628800"/>
                    </a:ext>
                  </a:extLst>
                </a:gridCol>
                <a:gridCol w="1744394">
                  <a:extLst>
                    <a:ext uri="{9D8B030D-6E8A-4147-A177-3AD203B41FA5}">
                      <a16:colId xmlns:a16="http://schemas.microsoft.com/office/drawing/2014/main" val="3225125632"/>
                    </a:ext>
                  </a:extLst>
                </a:gridCol>
                <a:gridCol w="2152357">
                  <a:extLst>
                    <a:ext uri="{9D8B030D-6E8A-4147-A177-3AD203B41FA5}">
                      <a16:colId xmlns:a16="http://schemas.microsoft.com/office/drawing/2014/main" val="3419924381"/>
                    </a:ext>
                  </a:extLst>
                </a:gridCol>
                <a:gridCol w="2363372">
                  <a:extLst>
                    <a:ext uri="{9D8B030D-6E8A-4147-A177-3AD203B41FA5}">
                      <a16:colId xmlns:a16="http://schemas.microsoft.com/office/drawing/2014/main" val="2636094932"/>
                    </a:ext>
                  </a:extLst>
                </a:gridCol>
                <a:gridCol w="1869931">
                  <a:extLst>
                    <a:ext uri="{9D8B030D-6E8A-4147-A177-3AD203B41FA5}">
                      <a16:colId xmlns:a16="http://schemas.microsoft.com/office/drawing/2014/main" val="3729615454"/>
                    </a:ext>
                  </a:extLst>
                </a:gridCol>
              </a:tblGrid>
              <a:tr h="5807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الأفعال المجردة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بلغ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>
                          <a:solidFill>
                            <a:schemeClr val="tx1"/>
                          </a:solidFill>
                          <a:effectLst/>
                        </a:rPr>
                        <a:t>كفل</a:t>
                      </a:r>
                      <a:endParaRPr lang="en-US" sz="4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>
                          <a:solidFill>
                            <a:schemeClr val="tx1"/>
                          </a:solidFill>
                          <a:effectLst/>
                        </a:rPr>
                        <a:t>دعا</a:t>
                      </a:r>
                      <a:endParaRPr lang="en-US" sz="4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دخل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432447"/>
                  </a:ext>
                </a:extLst>
              </a:tr>
              <a:tr h="5807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الأفعال المزيدة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>
                          <a:solidFill>
                            <a:schemeClr val="tx1"/>
                          </a:solidFill>
                          <a:effectLst/>
                        </a:rPr>
                        <a:t>بلغ</a:t>
                      </a:r>
                      <a:endParaRPr lang="en-US" sz="4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>
                          <a:solidFill>
                            <a:schemeClr val="tx1"/>
                          </a:solidFill>
                          <a:effectLst/>
                        </a:rPr>
                        <a:t>تكافل</a:t>
                      </a:r>
                      <a:endParaRPr lang="en-US" sz="4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تداعا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400" b="1" dirty="0">
                          <a:solidFill>
                            <a:schemeClr val="tx1"/>
                          </a:solidFill>
                          <a:effectLst/>
                        </a:rPr>
                        <a:t>تداخل</a:t>
                      </a:r>
                      <a:endParaRPr lang="en-US" sz="4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71228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282290" y="3178210"/>
            <a:ext cx="675249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410672"/>
              </p:ext>
            </p:extLst>
          </p:nvPr>
        </p:nvGraphicFramePr>
        <p:xfrm>
          <a:off x="240225" y="3929831"/>
          <a:ext cx="11717314" cy="21031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734361">
                  <a:extLst>
                    <a:ext uri="{9D8B030D-6E8A-4147-A177-3AD203B41FA5}">
                      <a16:colId xmlns:a16="http://schemas.microsoft.com/office/drawing/2014/main" val="1540025048"/>
                    </a:ext>
                  </a:extLst>
                </a:gridCol>
                <a:gridCol w="1603067">
                  <a:extLst>
                    <a:ext uri="{9D8B030D-6E8A-4147-A177-3AD203B41FA5}">
                      <a16:colId xmlns:a16="http://schemas.microsoft.com/office/drawing/2014/main" val="1130337218"/>
                    </a:ext>
                  </a:extLst>
                </a:gridCol>
                <a:gridCol w="2546614">
                  <a:extLst>
                    <a:ext uri="{9D8B030D-6E8A-4147-A177-3AD203B41FA5}">
                      <a16:colId xmlns:a16="http://schemas.microsoft.com/office/drawing/2014/main" val="3319471784"/>
                    </a:ext>
                  </a:extLst>
                </a:gridCol>
                <a:gridCol w="2662151">
                  <a:extLst>
                    <a:ext uri="{9D8B030D-6E8A-4147-A177-3AD203B41FA5}">
                      <a16:colId xmlns:a16="http://schemas.microsoft.com/office/drawing/2014/main" val="475885542"/>
                    </a:ext>
                  </a:extLst>
                </a:gridCol>
                <a:gridCol w="2171121">
                  <a:extLst>
                    <a:ext uri="{9D8B030D-6E8A-4147-A177-3AD203B41FA5}">
                      <a16:colId xmlns:a16="http://schemas.microsoft.com/office/drawing/2014/main" val="1289636194"/>
                    </a:ext>
                  </a:extLst>
                </a:gridCol>
              </a:tblGrid>
              <a:tr h="3734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الأفعال المزيدة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علم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أتم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انطلق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استمهل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657507"/>
                  </a:ext>
                </a:extLst>
              </a:tr>
              <a:tr h="3734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وزنها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فعل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أفعل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انفعل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استفعل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03601"/>
                  </a:ext>
                </a:extLst>
              </a:tr>
              <a:tr h="3734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معاني الزيادة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 smtClean="0">
                          <a:solidFill>
                            <a:schemeClr val="tx1"/>
                          </a:solidFill>
                          <a:effectLst/>
                        </a:rPr>
                        <a:t>التكثير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التعدية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المطاوعة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الطلب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046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43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82290" y="717451"/>
            <a:ext cx="675249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9151" y="4226944"/>
            <a:ext cx="11718387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  جلس..................................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345041"/>
              </p:ext>
            </p:extLst>
          </p:nvPr>
        </p:nvGraphicFramePr>
        <p:xfrm>
          <a:off x="239151" y="1392517"/>
          <a:ext cx="11718388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02116">
                  <a:extLst>
                    <a:ext uri="{9D8B030D-6E8A-4147-A177-3AD203B41FA5}">
                      <a16:colId xmlns:a16="http://schemas.microsoft.com/office/drawing/2014/main" val="525900690"/>
                    </a:ext>
                  </a:extLst>
                </a:gridCol>
                <a:gridCol w="1601411">
                  <a:extLst>
                    <a:ext uri="{9D8B030D-6E8A-4147-A177-3AD203B41FA5}">
                      <a16:colId xmlns:a16="http://schemas.microsoft.com/office/drawing/2014/main" val="4147977337"/>
                    </a:ext>
                  </a:extLst>
                </a:gridCol>
                <a:gridCol w="1564281">
                  <a:extLst>
                    <a:ext uri="{9D8B030D-6E8A-4147-A177-3AD203B41FA5}">
                      <a16:colId xmlns:a16="http://schemas.microsoft.com/office/drawing/2014/main" val="158205836"/>
                    </a:ext>
                  </a:extLst>
                </a:gridCol>
                <a:gridCol w="1896832">
                  <a:extLst>
                    <a:ext uri="{9D8B030D-6E8A-4147-A177-3AD203B41FA5}">
                      <a16:colId xmlns:a16="http://schemas.microsoft.com/office/drawing/2014/main" val="2923976888"/>
                    </a:ext>
                  </a:extLst>
                </a:gridCol>
                <a:gridCol w="1943648">
                  <a:extLst>
                    <a:ext uri="{9D8B030D-6E8A-4147-A177-3AD203B41FA5}">
                      <a16:colId xmlns:a16="http://schemas.microsoft.com/office/drawing/2014/main" val="796769899"/>
                    </a:ext>
                  </a:extLst>
                </a:gridCol>
                <a:gridCol w="2310100">
                  <a:extLst>
                    <a:ext uri="{9D8B030D-6E8A-4147-A177-3AD203B41FA5}">
                      <a16:colId xmlns:a16="http://schemas.microsoft.com/office/drawing/2014/main" val="3630287072"/>
                    </a:ext>
                  </a:extLst>
                </a:gridCol>
              </a:tblGrid>
              <a:tr h="4115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انطلق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مفاجأة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تيسر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إعجاز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استمهل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155761"/>
                  </a:ext>
                </a:extLst>
              </a:tr>
              <a:tr h="4115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الوزن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انفعل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987039"/>
                  </a:ext>
                </a:extLst>
              </a:tr>
              <a:tr h="4115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الجذر اللغوي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طلق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879049"/>
                  </a:ext>
                </a:extLst>
              </a:tr>
              <a:tr h="4115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الحرف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الطاء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3515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39150" y="5019530"/>
            <a:ext cx="11718387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  </a:t>
            </a:r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فتح............................................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707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238</TotalTime>
  <Words>432</Words>
  <Application>Microsoft Office PowerPoint</Application>
  <PresentationFormat>Widescreen</PresentationFormat>
  <Paragraphs>157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24</cp:revision>
  <dcterms:created xsi:type="dcterms:W3CDTF">2022-09-27T21:07:30Z</dcterms:created>
  <dcterms:modified xsi:type="dcterms:W3CDTF">2022-10-10T10:57:03Z</dcterms:modified>
</cp:coreProperties>
</file>