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2" r:id="rId4"/>
    <p:sldId id="279" r:id="rId5"/>
    <p:sldId id="281" r:id="rId6"/>
    <p:sldId id="283" r:id="rId7"/>
    <p:sldId id="28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17-03-1445</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17-03-1445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17-03-1445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17-03-1445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17-03-1445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17-03-1445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17-03-1445</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17-03-1445</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17-03-1445</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17-03-1445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17-03-1445</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17-03-1445</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9305" y="1491175"/>
            <a:ext cx="7737231"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smtClean="0">
                <a:solidFill>
                  <a:srgbClr val="FF0000"/>
                </a:solidFill>
                <a:effectLst>
                  <a:outerShdw blurRad="38100" dist="38100" dir="2700000" algn="tl">
                    <a:srgbClr val="000000">
                      <a:alpha val="43137"/>
                    </a:srgbClr>
                  </a:outerShdw>
                </a:effectLst>
              </a:rPr>
              <a:t>مـــــــــــــــكـون</a:t>
            </a:r>
            <a:r>
              <a:rPr lang="ar-MA" sz="5400" b="1" dirty="0" smtClean="0">
                <a:effectLst>
                  <a:outerShdw blurRad="38100" dist="38100" dir="2700000" algn="tl">
                    <a:srgbClr val="000000">
                      <a:alpha val="43137"/>
                    </a:srgbClr>
                  </a:outerShdw>
                </a:effectLst>
              </a:rPr>
              <a:t> </a:t>
            </a:r>
            <a:r>
              <a:rPr lang="ar-MA" sz="5400" b="1" dirty="0">
                <a:effectLst>
                  <a:outerShdw blurRad="38100" dist="38100" dir="2700000" algn="tl">
                    <a:srgbClr val="000000">
                      <a:alpha val="43137"/>
                    </a:srgbClr>
                  </a:outerShdw>
                </a:effectLst>
              </a:rPr>
              <a:t>: </a:t>
            </a:r>
            <a:r>
              <a:rPr lang="ar-MA" sz="5400" b="1" dirty="0" smtClean="0">
                <a:effectLst>
                  <a:outerShdw blurRad="38100" dist="38100" dir="2700000" algn="tl">
                    <a:srgbClr val="000000">
                      <a:alpha val="43137"/>
                    </a:srgbClr>
                  </a:outerShdw>
                </a:effectLst>
              </a:rPr>
              <a:t>التطبيقات</a:t>
            </a:r>
            <a:endParaRPr lang="ar-MA" sz="5400" b="1" dirty="0">
              <a:effectLst>
                <a:outerShdw blurRad="38100" dist="38100" dir="2700000" algn="tl">
                  <a:srgbClr val="000000">
                    <a:alpha val="43137"/>
                  </a:srgbClr>
                </a:outerShdw>
              </a:effectLst>
            </a:endParaRPr>
          </a:p>
        </p:txBody>
      </p:sp>
      <p:sp>
        <p:nvSpPr>
          <p:cNvPr id="5" name="TextBox 4"/>
          <p:cNvSpPr txBox="1"/>
          <p:nvPr/>
        </p:nvSpPr>
        <p:spPr>
          <a:xfrm>
            <a:off x="562708" y="3106615"/>
            <a:ext cx="11324492" cy="830997"/>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4800" b="1" dirty="0" smtClean="0">
                <a:solidFill>
                  <a:srgbClr val="FF0000"/>
                </a:solidFill>
                <a:effectLst>
                  <a:outerShdw blurRad="38100" dist="38100" dir="2700000" algn="tl">
                    <a:srgbClr val="000000">
                      <a:alpha val="43137"/>
                    </a:srgbClr>
                  </a:outerShdw>
                </a:effectLst>
              </a:rPr>
              <a:t>الموضوع</a:t>
            </a:r>
            <a:r>
              <a:rPr lang="ar-MA" sz="4800" b="1" dirty="0" smtClean="0">
                <a:effectLst>
                  <a:outerShdw blurRad="38100" dist="38100" dir="2700000" algn="tl">
                    <a:srgbClr val="000000">
                      <a:alpha val="43137"/>
                    </a:srgbClr>
                  </a:outerShdw>
                </a:effectLst>
              </a:rPr>
              <a:t> </a:t>
            </a:r>
            <a:r>
              <a:rPr lang="ar-MA" sz="4800" b="1" dirty="0">
                <a:effectLst>
                  <a:outerShdw blurRad="38100" dist="38100" dir="2700000" algn="tl">
                    <a:srgbClr val="000000">
                      <a:alpha val="43137"/>
                    </a:srgbClr>
                  </a:outerShdw>
                </a:effectLst>
              </a:rPr>
              <a:t>: </a:t>
            </a:r>
            <a:r>
              <a:rPr lang="ar-MA" sz="4800" b="1" dirty="0">
                <a:effectLst>
                  <a:outerShdw blurRad="38100" dist="38100" dir="2700000" algn="tl">
                    <a:srgbClr val="000000">
                      <a:alpha val="43137"/>
                    </a:srgbClr>
                  </a:outerShdw>
                </a:effectLst>
              </a:rPr>
              <a:t>تطبيقات على اسم الفاعل واسم المفعول</a:t>
            </a:r>
            <a:endParaRPr lang="ar-MA" sz="4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6659" y="56272"/>
            <a:ext cx="3727939" cy="707886"/>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4000" b="1">
                <a:effectLst>
                  <a:outerShdw blurRad="38100" dist="38100" dir="2700000" algn="tl">
                    <a:srgbClr val="000000">
                      <a:alpha val="43137"/>
                    </a:srgbClr>
                  </a:outerShdw>
                </a:effectLst>
              </a:rPr>
              <a:t>تقويم تشخيصي</a:t>
            </a:r>
            <a:endParaRPr lang="ar-MA" sz="4000" b="1" dirty="0">
              <a:effectLst>
                <a:outerShdw blurRad="38100" dist="38100" dir="2700000" algn="tl">
                  <a:srgbClr val="000000">
                    <a:alpha val="43137"/>
                  </a:srgbClr>
                </a:outerShdw>
              </a:effectLst>
            </a:endParaRPr>
          </a:p>
        </p:txBody>
      </p:sp>
      <p:sp>
        <p:nvSpPr>
          <p:cNvPr id="5" name="TextBox 4"/>
          <p:cNvSpPr txBox="1"/>
          <p:nvPr/>
        </p:nvSpPr>
        <p:spPr>
          <a:xfrm>
            <a:off x="218047" y="849637"/>
            <a:ext cx="11887194" cy="5016758"/>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1028700" lvl="1" indent="-571500" algn="r" rtl="1">
              <a:buFont typeface="Wingdings" panose="05000000000000000000" pitchFamily="2" charset="2"/>
              <a:buChar char="ü"/>
            </a:pPr>
            <a:r>
              <a:rPr lang="ar-MA" sz="4000" b="1" dirty="0" smtClean="0"/>
              <a:t>علام </a:t>
            </a:r>
            <a:r>
              <a:rPr lang="ar-MA" sz="4000" b="1" dirty="0"/>
              <a:t>يدل اسم الفاعل؟ - مم يشتق؟</a:t>
            </a:r>
          </a:p>
          <a:p>
            <a:pPr marL="1028700" lvl="1" indent="-571500" algn="r" rtl="1">
              <a:buFont typeface="Wingdings" panose="05000000000000000000" pitchFamily="2" charset="2"/>
              <a:buChar char="ü"/>
            </a:pPr>
            <a:r>
              <a:rPr lang="ar-MA" sz="4000" b="1" dirty="0" smtClean="0"/>
              <a:t>كيف </a:t>
            </a:r>
            <a:r>
              <a:rPr lang="ar-MA" sz="4000" b="1" dirty="0"/>
              <a:t>يصاغ من الفعل الثلاثي؟ ومن غير الثلاثي؟</a:t>
            </a:r>
          </a:p>
          <a:p>
            <a:pPr marL="1028700" lvl="1" indent="-571500" algn="r" rtl="1">
              <a:buFont typeface="Wingdings" panose="05000000000000000000" pitchFamily="2" charset="2"/>
              <a:buChar char="ü"/>
            </a:pPr>
            <a:r>
              <a:rPr lang="ar-MA" sz="4000" b="1" dirty="0" smtClean="0"/>
              <a:t>علام </a:t>
            </a:r>
            <a:r>
              <a:rPr lang="ar-MA" sz="4000" b="1" dirty="0"/>
              <a:t>يدل اسم المفعول؟</a:t>
            </a:r>
          </a:p>
          <a:p>
            <a:pPr marL="1028700" lvl="1" indent="-571500" algn="r" rtl="1">
              <a:buFont typeface="Wingdings" panose="05000000000000000000" pitchFamily="2" charset="2"/>
              <a:buChar char="ü"/>
            </a:pPr>
            <a:r>
              <a:rPr lang="ar-MA" sz="4000" b="1" dirty="0" smtClean="0"/>
              <a:t>كيف </a:t>
            </a:r>
            <a:r>
              <a:rPr lang="ar-MA" sz="4000" b="1" dirty="0"/>
              <a:t>يصاغ من الفعل الثلاثي؟ ومن غير الثلاثي؟</a:t>
            </a:r>
          </a:p>
          <a:p>
            <a:pPr marL="1028700" lvl="1" indent="-571500" algn="r" rtl="1">
              <a:buFont typeface="Wingdings" panose="05000000000000000000" pitchFamily="2" charset="2"/>
              <a:buChar char="ü"/>
            </a:pPr>
            <a:r>
              <a:rPr lang="ar-MA" sz="4000" b="1" dirty="0" smtClean="0"/>
              <a:t>اذكر </a:t>
            </a:r>
            <a:r>
              <a:rPr lang="ar-MA" sz="4000" b="1" dirty="0"/>
              <a:t>شروط إعماله، مع التمثيل لها بجمل مفيدة.</a:t>
            </a:r>
          </a:p>
          <a:p>
            <a:pPr marL="1028700" lvl="1" indent="-571500" algn="r" rtl="1">
              <a:buFont typeface="Wingdings" panose="05000000000000000000" pitchFamily="2" charset="2"/>
              <a:buChar char="ü"/>
            </a:pPr>
            <a:r>
              <a:rPr lang="ar-MA" sz="4000" b="1" dirty="0" smtClean="0"/>
              <a:t>صغ </a:t>
            </a:r>
            <a:r>
              <a:rPr lang="ar-MA" sz="4000" b="1" dirty="0"/>
              <a:t>اسمي الفاعل والمفعول من الأفعال الآتية: نسّق – انتظر– تجوّل - افترق</a:t>
            </a:r>
          </a:p>
          <a:p>
            <a:pPr marL="1028700" lvl="1" indent="-571500" algn="r" rtl="1">
              <a:buFont typeface="Wingdings" panose="05000000000000000000" pitchFamily="2" charset="2"/>
              <a:buChar char="ü"/>
            </a:pPr>
            <a:r>
              <a:rPr lang="ar-MA" sz="4000" b="1" dirty="0" smtClean="0"/>
              <a:t>أعرب</a:t>
            </a:r>
            <a:r>
              <a:rPr lang="ar-MA" sz="4000" b="1" dirty="0"/>
              <a:t>: المحسن مشكور معروفه.</a:t>
            </a:r>
          </a:p>
        </p:txBody>
      </p:sp>
    </p:spTree>
    <p:extLst>
      <p:ext uri="{BB962C8B-B14F-4D97-AF65-F5344CB8AC3E}">
        <p14:creationId xmlns:p14="http://schemas.microsoft.com/office/powerpoint/2010/main" val="15215748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15399" y="70339"/>
            <a:ext cx="4227336"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a:effectLst>
                  <a:outerShdw blurRad="38100" dist="38100" dir="2700000" algn="tl">
                    <a:srgbClr val="000000">
                      <a:alpha val="43137"/>
                    </a:srgbClr>
                  </a:outerShdw>
                </a:effectLst>
              </a:rPr>
              <a:t>نص الانطلاق</a:t>
            </a:r>
            <a:endParaRPr lang="ar-MA" sz="3200" b="1" dirty="0">
              <a:effectLst>
                <a:outerShdw blurRad="38100" dist="38100" dir="2700000" algn="tl">
                  <a:srgbClr val="000000">
                    <a:alpha val="43137"/>
                  </a:srgbClr>
                </a:outerShdw>
              </a:effectLst>
            </a:endParaRPr>
          </a:p>
        </p:txBody>
      </p:sp>
      <p:sp>
        <p:nvSpPr>
          <p:cNvPr id="5" name="TextBox 4"/>
          <p:cNvSpPr txBox="1"/>
          <p:nvPr/>
        </p:nvSpPr>
        <p:spPr>
          <a:xfrm>
            <a:off x="98473" y="736021"/>
            <a:ext cx="12048973" cy="6001643"/>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200" b="1" dirty="0"/>
              <a:t> ينبغي للإنسان أن يعرف شرف زمانه، وقدر وقته، فلا يضيع منه لحظة في غير منفعة، ويقدم الأفضل فالأفضل من القول والعمل، من غير فتور بما يعجز عنه البدن من العمل.. وهل الأعمار إلا أعوام؟ وهل الأعوام إلا أيام؟ وإن عمرا ينقضي مع الأنفاس لسريع </a:t>
            </a:r>
            <a:r>
              <a:rPr lang="ar-MA" sz="3200" b="1" u="sng" dirty="0"/>
              <a:t>الانصرام</a:t>
            </a:r>
            <a:r>
              <a:rPr lang="ar-MA" sz="3200" b="1" dirty="0"/>
              <a:t>، وإذا كملت العقول، اكتمل اغتنام الزمان، وتم إدراك شرفه، ومن عرف قيمة الزمن لا يكون إلا صاحب قصد واعتدال، فالزمن هو عمر الحياة، وميدان وجود الإنسان، ومساحة ظله وبقائه ونفعه وانتفاعه، بل </a:t>
            </a:r>
            <a:r>
              <a:rPr lang="ar-MA" sz="3200" b="1" u="sng" dirty="0"/>
              <a:t>أنفس</a:t>
            </a:r>
            <a:r>
              <a:rPr lang="ar-MA" sz="3200" b="1" dirty="0"/>
              <a:t> من الذهب والفضة، وكل ساعة ودقيقة تمر فهي </a:t>
            </a:r>
            <a:r>
              <a:rPr lang="ar-MA" sz="3200" b="1" u="sng" dirty="0"/>
              <a:t>تدني</a:t>
            </a:r>
            <a:r>
              <a:rPr lang="ar-MA" sz="3200" b="1" dirty="0"/>
              <a:t> من نهاية الإنسان، ولذا عليه أن يعرف قيمة الزمن فيستغله بما ينفعه ويبعده عما يضره.</a:t>
            </a:r>
          </a:p>
          <a:p>
            <a:pPr algn="r" rtl="1"/>
            <a:r>
              <a:rPr lang="ar-MA" sz="3200" b="1" dirty="0"/>
              <a:t>         وقد حث النبي صلى الله عليه وسلم أمته على اغتنام العمر، فللزمن قيمة، اعتبرتها الشريعة، ويزداد الثمن بالأجل تقديرا للزمن، فهو رأس مال الإنسان في حياته، فإنه إذا ضاع لا يعوض، فالمبالغ المالية التي تقع على شرط الزمن لها </a:t>
            </a:r>
            <a:r>
              <a:rPr lang="ar-MA" sz="3200" b="1" u="sng" dirty="0"/>
              <a:t>قيمة</a:t>
            </a:r>
            <a:r>
              <a:rPr lang="ar-MA" sz="3200" b="1" dirty="0"/>
              <a:t> مختلفة، وإن استوت من حيث الكم والمقدار، فالحاضر خير من المؤجل، والعين خير من الدين، وهذا يدل على أن للزمن قيمة</a:t>
            </a:r>
            <a:r>
              <a:rPr lang="ar-MA" sz="3200" b="1" dirty="0" smtClean="0"/>
              <a:t>.  </a:t>
            </a:r>
          </a:p>
        </p:txBody>
      </p:sp>
    </p:spTree>
    <p:extLst>
      <p:ext uri="{BB962C8B-B14F-4D97-AF65-F5344CB8AC3E}">
        <p14:creationId xmlns:p14="http://schemas.microsoft.com/office/powerpoint/2010/main" val="1590141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15399" y="42203"/>
            <a:ext cx="4227336"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effectLst>
                  <a:outerShdw blurRad="38100" dist="38100" dir="2700000" algn="tl">
                    <a:srgbClr val="000000">
                      <a:alpha val="43137"/>
                    </a:srgbClr>
                  </a:outerShdw>
                </a:effectLst>
              </a:rPr>
              <a:t>أولا: </a:t>
            </a:r>
            <a:r>
              <a:rPr lang="ar-MA" sz="3200" b="1" dirty="0" smtClean="0">
                <a:effectLst>
                  <a:outerShdw blurRad="38100" dist="38100" dir="2700000" algn="tl">
                    <a:srgbClr val="000000">
                      <a:alpha val="43137"/>
                    </a:srgbClr>
                  </a:outerShdw>
                </a:effectLst>
              </a:rPr>
              <a:t>الفهم </a:t>
            </a:r>
            <a:endParaRPr lang="ar-MA" sz="3200" b="1" dirty="0">
              <a:effectLst>
                <a:outerShdw blurRad="38100" dist="38100" dir="2700000" algn="tl">
                  <a:srgbClr val="000000">
                    <a:alpha val="43137"/>
                  </a:srgbClr>
                </a:outerShdw>
              </a:effectLst>
            </a:endParaRPr>
          </a:p>
        </p:txBody>
      </p:sp>
      <p:sp>
        <p:nvSpPr>
          <p:cNvPr id="5" name="TextBox 4"/>
          <p:cNvSpPr txBox="1"/>
          <p:nvPr/>
        </p:nvSpPr>
        <p:spPr>
          <a:xfrm>
            <a:off x="98475" y="736018"/>
            <a:ext cx="11964566" cy="156966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200" b="1" dirty="0">
                <a:solidFill>
                  <a:srgbClr val="00B050"/>
                </a:solidFill>
              </a:rPr>
              <a:t>1-  حدد نوعية العنوان </a:t>
            </a:r>
            <a:r>
              <a:rPr lang="ar-MA" sz="3200" b="1" dirty="0"/>
              <a:t>: </a:t>
            </a:r>
            <a:r>
              <a:rPr lang="ar-MA" sz="3200" b="1" dirty="0" smtClean="0"/>
              <a:t>........................</a:t>
            </a:r>
            <a:endParaRPr lang="ar-MA" sz="3200" b="1" dirty="0"/>
          </a:p>
          <a:p>
            <a:pPr algn="r" rtl="1"/>
            <a:r>
              <a:rPr lang="ar-MA" sz="3200" b="1" dirty="0">
                <a:solidFill>
                  <a:srgbClr val="00B050"/>
                </a:solidFill>
              </a:rPr>
              <a:t>2-  اشرح حسب سياق النص :</a:t>
            </a:r>
            <a:r>
              <a:rPr lang="ar-MA" sz="3200" b="1" dirty="0"/>
              <a:t> - فتور : </a:t>
            </a:r>
            <a:r>
              <a:rPr lang="ar-MA" sz="3200" b="1" dirty="0" smtClean="0"/>
              <a:t>......... </a:t>
            </a:r>
            <a:r>
              <a:rPr lang="ar-MA" sz="3200" b="1" dirty="0"/>
              <a:t>– اعتبرتها : </a:t>
            </a:r>
            <a:r>
              <a:rPr lang="ar-MA" sz="3200" b="1" dirty="0" smtClean="0"/>
              <a:t>..............</a:t>
            </a:r>
            <a:endParaRPr lang="ar-MA" sz="3200" b="1" dirty="0"/>
          </a:p>
          <a:p>
            <a:pPr algn="r" rtl="1"/>
            <a:r>
              <a:rPr lang="ar-MA" sz="3200" b="1" dirty="0" smtClean="0">
                <a:solidFill>
                  <a:srgbClr val="00B050"/>
                </a:solidFill>
              </a:rPr>
              <a:t>3- </a:t>
            </a:r>
            <a:r>
              <a:rPr lang="ar-MA" sz="3200" b="1" dirty="0">
                <a:solidFill>
                  <a:srgbClr val="00B050"/>
                </a:solidFill>
              </a:rPr>
              <a:t>صغ الفكرة الأساسية للنص : </a:t>
            </a:r>
            <a:r>
              <a:rPr lang="ar-MA" sz="3200" b="1" dirty="0" smtClean="0"/>
              <a:t>.................................................</a:t>
            </a:r>
            <a:endParaRPr lang="ar-MA" sz="3200" b="1" dirty="0"/>
          </a:p>
        </p:txBody>
      </p:sp>
      <p:sp>
        <p:nvSpPr>
          <p:cNvPr id="6" name="TextBox 5"/>
          <p:cNvSpPr txBox="1"/>
          <p:nvPr/>
        </p:nvSpPr>
        <p:spPr>
          <a:xfrm>
            <a:off x="3615399" y="2447351"/>
            <a:ext cx="4227336"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effectLst>
                  <a:outerShdw blurRad="38100" dist="38100" dir="2700000" algn="tl">
                    <a:srgbClr val="000000">
                      <a:alpha val="43137"/>
                    </a:srgbClr>
                  </a:outerShdw>
                </a:effectLst>
              </a:rPr>
              <a:t>ثانيا: </a:t>
            </a:r>
            <a:r>
              <a:rPr lang="ar-MA" sz="3200" b="1" dirty="0" smtClean="0">
                <a:effectLst>
                  <a:outerShdw blurRad="38100" dist="38100" dir="2700000" algn="tl">
                    <a:srgbClr val="000000">
                      <a:alpha val="43137"/>
                    </a:srgbClr>
                  </a:outerShdw>
                </a:effectLst>
              </a:rPr>
              <a:t>التطبيق</a:t>
            </a:r>
            <a:endParaRPr lang="ar-MA" sz="3200" b="1" dirty="0">
              <a:effectLst>
                <a:outerShdw blurRad="38100" dist="38100" dir="2700000" algn="tl">
                  <a:srgbClr val="000000">
                    <a:alpha val="43137"/>
                  </a:srgbClr>
                </a:outerShdw>
              </a:effectLst>
            </a:endParaRPr>
          </a:p>
        </p:txBody>
      </p:sp>
      <p:sp>
        <p:nvSpPr>
          <p:cNvPr id="7" name="TextBox 6"/>
          <p:cNvSpPr txBox="1"/>
          <p:nvPr/>
        </p:nvSpPr>
        <p:spPr>
          <a:xfrm>
            <a:off x="98475" y="3187439"/>
            <a:ext cx="11964566" cy="255454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200" b="1" dirty="0" smtClean="0">
                <a:solidFill>
                  <a:srgbClr val="00B050"/>
                </a:solidFill>
              </a:rPr>
              <a:t>1- </a:t>
            </a:r>
            <a:r>
              <a:rPr lang="ar-MA" sz="3200" b="1" dirty="0">
                <a:solidFill>
                  <a:srgbClr val="00B050"/>
                </a:solidFill>
              </a:rPr>
              <a:t>اضبط بالشكل التام ما تحته خط داخل النص</a:t>
            </a:r>
            <a:r>
              <a:rPr lang="ar-MA" sz="3200" b="1" dirty="0"/>
              <a:t>. </a:t>
            </a:r>
            <a:r>
              <a:rPr lang="ar-MA" sz="3200" b="1" dirty="0" smtClean="0">
                <a:solidFill>
                  <a:srgbClr val="FF0000"/>
                </a:solidFill>
              </a:rPr>
              <a:t>- الانصرام  - أنفس  - تدني  - قيمة</a:t>
            </a:r>
            <a:endParaRPr lang="ar-MA" sz="3200" b="1" dirty="0">
              <a:solidFill>
                <a:srgbClr val="FF0000"/>
              </a:solidFill>
            </a:endParaRPr>
          </a:p>
          <a:p>
            <a:pPr algn="r" rtl="1"/>
            <a:r>
              <a:rPr lang="ar-MA" sz="3200" b="1" dirty="0">
                <a:solidFill>
                  <a:srgbClr val="00B050"/>
                </a:solidFill>
              </a:rPr>
              <a:t>2-  استخرج من النص مثالا لاسم فاعل من الثلاثي وآخر لاسم مفعول من غير </a:t>
            </a:r>
            <a:r>
              <a:rPr lang="ar-MA" sz="3200" b="1" dirty="0" smtClean="0">
                <a:solidFill>
                  <a:srgbClr val="00B050"/>
                </a:solidFill>
              </a:rPr>
              <a:t>الثلاثي.  </a:t>
            </a:r>
          </a:p>
          <a:p>
            <a:pPr algn="r" rtl="1"/>
            <a:r>
              <a:rPr lang="ar-MA" sz="3200" b="1" dirty="0" smtClean="0">
                <a:solidFill>
                  <a:srgbClr val="00B050"/>
                </a:solidFill>
              </a:rPr>
              <a:t>3- </a:t>
            </a:r>
            <a:r>
              <a:rPr lang="ar-MA" sz="3200" b="1" dirty="0">
                <a:solidFill>
                  <a:srgbClr val="00B050"/>
                </a:solidFill>
              </a:rPr>
              <a:t>صغ من الأفعال التالية صيغ المبالغة مع تحديد أوزانها :</a:t>
            </a:r>
          </a:p>
          <a:p>
            <a:pPr algn="r" rtl="1"/>
            <a:r>
              <a:rPr lang="ar-MA" sz="3200" b="1" dirty="0"/>
              <a:t>-  كاتب : </a:t>
            </a:r>
            <a:r>
              <a:rPr lang="ar-MA" sz="3200" b="1" dirty="0" smtClean="0"/>
              <a:t>....     </a:t>
            </a:r>
            <a:r>
              <a:rPr lang="ar-MA" sz="3200" b="1" dirty="0"/>
              <a:t>وزنها : </a:t>
            </a:r>
            <a:r>
              <a:rPr lang="ar-MA" sz="3200" b="1" dirty="0" smtClean="0"/>
              <a:t>.....          </a:t>
            </a:r>
            <a:r>
              <a:rPr lang="ar-MA" sz="3200" b="1" dirty="0"/>
              <a:t>- قال : </a:t>
            </a:r>
            <a:r>
              <a:rPr lang="ar-MA" sz="3200" b="1" dirty="0" smtClean="0"/>
              <a:t>.....     </a:t>
            </a:r>
            <a:r>
              <a:rPr lang="ar-MA" sz="3200" b="1" dirty="0"/>
              <a:t>وزنها :  </a:t>
            </a:r>
            <a:r>
              <a:rPr lang="ar-MA" sz="3200" b="1" dirty="0" smtClean="0"/>
              <a:t>.....  </a:t>
            </a:r>
            <a:endParaRPr lang="ar-MA" sz="3200" b="1" dirty="0"/>
          </a:p>
          <a:p>
            <a:pPr algn="r" rtl="1"/>
            <a:r>
              <a:rPr lang="ar-MA" sz="3200" b="1" dirty="0"/>
              <a:t>- غدر : </a:t>
            </a:r>
            <a:r>
              <a:rPr lang="ar-MA" sz="3200" b="1" dirty="0" smtClean="0"/>
              <a:t>......       </a:t>
            </a:r>
            <a:r>
              <a:rPr lang="ar-MA" sz="3200" b="1" dirty="0"/>
              <a:t>وزنها : </a:t>
            </a:r>
            <a:r>
              <a:rPr lang="ar-MA" sz="3200" b="1" dirty="0" smtClean="0"/>
              <a:t>.....         </a:t>
            </a:r>
            <a:r>
              <a:rPr lang="ar-MA" sz="3200" b="1" dirty="0"/>
              <a:t>– غفر : </a:t>
            </a:r>
            <a:r>
              <a:rPr lang="ar-MA" sz="3200" b="1" dirty="0" smtClean="0"/>
              <a:t>.....   </a:t>
            </a:r>
            <a:r>
              <a:rPr lang="ar-MA" sz="3200" b="1" dirty="0"/>
              <a:t>وزنها : </a:t>
            </a:r>
            <a:r>
              <a:rPr lang="ar-MA" sz="3200" b="1" dirty="0" smtClean="0"/>
              <a:t>...... </a:t>
            </a:r>
            <a:endParaRPr lang="ar-MA" sz="3200" b="1" dirty="0"/>
          </a:p>
        </p:txBody>
      </p:sp>
    </p:spTree>
    <p:extLst>
      <p:ext uri="{BB962C8B-B14F-4D97-AF65-F5344CB8AC3E}">
        <p14:creationId xmlns:p14="http://schemas.microsoft.com/office/powerpoint/2010/main" val="2838405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15399" y="42203"/>
            <a:ext cx="4227336"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effectLst>
                  <a:outerShdw blurRad="38100" dist="38100" dir="2700000" algn="tl">
                    <a:srgbClr val="000000">
                      <a:alpha val="43137"/>
                    </a:srgbClr>
                  </a:outerShdw>
                </a:effectLst>
              </a:rPr>
              <a:t>أولا: </a:t>
            </a:r>
            <a:r>
              <a:rPr lang="ar-MA" sz="3200" b="1" dirty="0" smtClean="0">
                <a:effectLst>
                  <a:outerShdw blurRad="38100" dist="38100" dir="2700000" algn="tl">
                    <a:srgbClr val="000000">
                      <a:alpha val="43137"/>
                    </a:srgbClr>
                  </a:outerShdw>
                </a:effectLst>
              </a:rPr>
              <a:t>الفهم </a:t>
            </a:r>
            <a:endParaRPr lang="ar-MA" sz="3200" b="1" dirty="0">
              <a:effectLst>
                <a:outerShdw blurRad="38100" dist="38100" dir="2700000" algn="tl">
                  <a:srgbClr val="000000">
                    <a:alpha val="43137"/>
                  </a:srgbClr>
                </a:outerShdw>
              </a:effectLst>
            </a:endParaRPr>
          </a:p>
        </p:txBody>
      </p:sp>
      <p:sp>
        <p:nvSpPr>
          <p:cNvPr id="5" name="TextBox 4"/>
          <p:cNvSpPr txBox="1"/>
          <p:nvPr/>
        </p:nvSpPr>
        <p:spPr>
          <a:xfrm>
            <a:off x="98475" y="736018"/>
            <a:ext cx="11964566" cy="156966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200" b="1" dirty="0"/>
              <a:t>1-  حدد نوعية العنوان : </a:t>
            </a:r>
            <a:r>
              <a:rPr lang="ar-MA" sz="3200" b="1" dirty="0">
                <a:solidFill>
                  <a:srgbClr val="FF0000"/>
                </a:solidFill>
              </a:rPr>
              <a:t>نص مقالي</a:t>
            </a:r>
            <a:r>
              <a:rPr lang="ar-MA" sz="3200" b="1" dirty="0"/>
              <a:t>.</a:t>
            </a:r>
          </a:p>
          <a:p>
            <a:pPr algn="r" rtl="1"/>
            <a:r>
              <a:rPr lang="ar-MA" sz="3200" b="1" dirty="0"/>
              <a:t>2-  اشرح حسب سياق النص : - فتور : </a:t>
            </a:r>
            <a:r>
              <a:rPr lang="ar-MA" sz="3200" b="1" dirty="0">
                <a:solidFill>
                  <a:srgbClr val="FF0000"/>
                </a:solidFill>
              </a:rPr>
              <a:t>ركود</a:t>
            </a:r>
            <a:r>
              <a:rPr lang="ar-MA" sz="3200" b="1" dirty="0"/>
              <a:t> – اعتبرتها : </a:t>
            </a:r>
            <a:r>
              <a:rPr lang="ar-MA" sz="3200" b="1" dirty="0">
                <a:solidFill>
                  <a:srgbClr val="FF0000"/>
                </a:solidFill>
              </a:rPr>
              <a:t>عدتها</a:t>
            </a:r>
          </a:p>
          <a:p>
            <a:pPr algn="r" rtl="1"/>
            <a:r>
              <a:rPr lang="ar-MA" sz="3200" b="1" dirty="0" smtClean="0"/>
              <a:t>3- </a:t>
            </a:r>
            <a:r>
              <a:rPr lang="ar-MA" sz="3200" b="1" dirty="0"/>
              <a:t>صغ الفكرة الأساسية للنص : </a:t>
            </a:r>
            <a:r>
              <a:rPr lang="ar-MA" sz="3200" b="1" dirty="0">
                <a:solidFill>
                  <a:srgbClr val="FF0000"/>
                </a:solidFill>
              </a:rPr>
              <a:t>اغتنام الإنسان لوقته وعدم تضييعه فيما لا فائدة فيه</a:t>
            </a:r>
            <a:endParaRPr lang="ar-MA" sz="3200" b="1" dirty="0">
              <a:solidFill>
                <a:srgbClr val="FF0000"/>
              </a:solidFill>
            </a:endParaRPr>
          </a:p>
        </p:txBody>
      </p:sp>
      <p:sp>
        <p:nvSpPr>
          <p:cNvPr id="6" name="TextBox 5"/>
          <p:cNvSpPr txBox="1"/>
          <p:nvPr/>
        </p:nvSpPr>
        <p:spPr>
          <a:xfrm>
            <a:off x="3615399" y="2447351"/>
            <a:ext cx="4227336"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effectLst>
                  <a:outerShdw blurRad="38100" dist="38100" dir="2700000" algn="tl">
                    <a:srgbClr val="000000">
                      <a:alpha val="43137"/>
                    </a:srgbClr>
                  </a:outerShdw>
                </a:effectLst>
              </a:rPr>
              <a:t>ثانيا: </a:t>
            </a:r>
            <a:r>
              <a:rPr lang="ar-MA" sz="3200" b="1" dirty="0" smtClean="0">
                <a:effectLst>
                  <a:outerShdw blurRad="38100" dist="38100" dir="2700000" algn="tl">
                    <a:srgbClr val="000000">
                      <a:alpha val="43137"/>
                    </a:srgbClr>
                  </a:outerShdw>
                </a:effectLst>
              </a:rPr>
              <a:t>التطبيق</a:t>
            </a:r>
            <a:endParaRPr lang="ar-MA" sz="3200" b="1" dirty="0">
              <a:effectLst>
                <a:outerShdw blurRad="38100" dist="38100" dir="2700000" algn="tl">
                  <a:srgbClr val="000000">
                    <a:alpha val="43137"/>
                  </a:srgbClr>
                </a:outerShdw>
              </a:effectLst>
            </a:endParaRPr>
          </a:p>
        </p:txBody>
      </p:sp>
      <p:sp>
        <p:nvSpPr>
          <p:cNvPr id="7" name="TextBox 6"/>
          <p:cNvSpPr txBox="1"/>
          <p:nvPr/>
        </p:nvSpPr>
        <p:spPr>
          <a:xfrm>
            <a:off x="98475" y="3187439"/>
            <a:ext cx="11964566" cy="3046988"/>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lvl="0" algn="r" rtl="1"/>
            <a:r>
              <a:rPr lang="ar-MA" sz="3200" b="1" dirty="0" smtClean="0"/>
              <a:t>1- </a:t>
            </a:r>
            <a:r>
              <a:rPr lang="ar-MA" sz="3200" b="1" dirty="0"/>
              <a:t>اضبط بالشكل التام ما تحته خط داخل النص</a:t>
            </a:r>
            <a:r>
              <a:rPr lang="ar-MA" sz="3200" b="1" dirty="0" smtClean="0"/>
              <a:t>. </a:t>
            </a:r>
            <a:r>
              <a:rPr lang="ar-MA" sz="3200" b="1" dirty="0">
                <a:solidFill>
                  <a:srgbClr val="FF0000"/>
                </a:solidFill>
              </a:rPr>
              <a:t>الانصرام  - أنفس  - تدني  - </a:t>
            </a:r>
            <a:r>
              <a:rPr lang="ar-MA" sz="3200" b="1" dirty="0" smtClean="0">
                <a:solidFill>
                  <a:srgbClr val="FF0000"/>
                </a:solidFill>
              </a:rPr>
              <a:t>قيمة</a:t>
            </a:r>
            <a:endParaRPr lang="ar-MA" sz="3200" b="1" dirty="0"/>
          </a:p>
          <a:p>
            <a:pPr algn="r" rtl="1"/>
            <a:r>
              <a:rPr lang="ar-MA" sz="3200" b="1" dirty="0"/>
              <a:t>2-  استخرج من النص مثالا لاسم فاعل من الثلاثي وآخر لاسم مفعول من غير الثلاثي:  </a:t>
            </a:r>
            <a:r>
              <a:rPr lang="ar-MA" sz="3200" b="1" dirty="0">
                <a:solidFill>
                  <a:srgbClr val="FF0000"/>
                </a:solidFill>
              </a:rPr>
              <a:t>صاحب - المؤجل</a:t>
            </a:r>
          </a:p>
          <a:p>
            <a:pPr algn="r" rtl="1"/>
            <a:r>
              <a:rPr lang="ar-MA" sz="3200" b="1" dirty="0" smtClean="0"/>
              <a:t>3- </a:t>
            </a:r>
            <a:r>
              <a:rPr lang="ar-MA" sz="3200" b="1" dirty="0"/>
              <a:t>صغ من الأفعال التالية صيغ المبالغة مع تحديد أوزانها :</a:t>
            </a:r>
          </a:p>
          <a:p>
            <a:pPr algn="r" rtl="1"/>
            <a:r>
              <a:rPr lang="ar-MA" sz="3200" b="1" dirty="0"/>
              <a:t>-  كاتب : </a:t>
            </a:r>
            <a:r>
              <a:rPr lang="ar-MA" sz="3200" b="1" dirty="0">
                <a:solidFill>
                  <a:srgbClr val="FF0000"/>
                </a:solidFill>
              </a:rPr>
              <a:t>كتاب</a:t>
            </a:r>
            <a:r>
              <a:rPr lang="ar-MA" sz="3200" b="1" dirty="0"/>
              <a:t>     وزنها : </a:t>
            </a:r>
            <a:r>
              <a:rPr lang="ar-MA" sz="3200" b="1" dirty="0">
                <a:solidFill>
                  <a:srgbClr val="FF0000"/>
                </a:solidFill>
              </a:rPr>
              <a:t>فعال</a:t>
            </a:r>
            <a:r>
              <a:rPr lang="ar-MA" sz="3200" b="1" dirty="0"/>
              <a:t>          - قال : </a:t>
            </a:r>
            <a:r>
              <a:rPr lang="ar-MA" sz="3200" b="1" dirty="0">
                <a:solidFill>
                  <a:srgbClr val="FF0000"/>
                </a:solidFill>
              </a:rPr>
              <a:t>قوال</a:t>
            </a:r>
            <a:r>
              <a:rPr lang="ar-MA" sz="3200" b="1" dirty="0"/>
              <a:t>     وزنها :  </a:t>
            </a:r>
            <a:r>
              <a:rPr lang="ar-MA" sz="3200" b="1" dirty="0">
                <a:solidFill>
                  <a:srgbClr val="FF0000"/>
                </a:solidFill>
              </a:rPr>
              <a:t>فعال</a:t>
            </a:r>
            <a:r>
              <a:rPr lang="ar-MA" sz="3200" b="1" dirty="0"/>
              <a:t>  </a:t>
            </a:r>
          </a:p>
          <a:p>
            <a:pPr algn="r" rtl="1"/>
            <a:r>
              <a:rPr lang="ar-MA" sz="3200" b="1" dirty="0"/>
              <a:t>- غدر : </a:t>
            </a:r>
            <a:r>
              <a:rPr lang="ar-MA" sz="3200" b="1" dirty="0">
                <a:solidFill>
                  <a:srgbClr val="FF0000"/>
                </a:solidFill>
              </a:rPr>
              <a:t>غدار</a:t>
            </a:r>
            <a:r>
              <a:rPr lang="ar-MA" sz="3200" b="1" dirty="0"/>
              <a:t>       وزنها : </a:t>
            </a:r>
            <a:r>
              <a:rPr lang="ar-MA" sz="3200" b="1" dirty="0">
                <a:solidFill>
                  <a:srgbClr val="FF0000"/>
                </a:solidFill>
              </a:rPr>
              <a:t>فعال</a:t>
            </a:r>
            <a:r>
              <a:rPr lang="ar-MA" sz="3200" b="1" dirty="0"/>
              <a:t>         – غفر : </a:t>
            </a:r>
            <a:r>
              <a:rPr lang="ar-MA" sz="3200" b="1" dirty="0">
                <a:solidFill>
                  <a:srgbClr val="FF0000"/>
                </a:solidFill>
              </a:rPr>
              <a:t>غفار</a:t>
            </a:r>
            <a:r>
              <a:rPr lang="ar-MA" sz="3200" b="1" dirty="0"/>
              <a:t>   وزنها : </a:t>
            </a:r>
            <a:r>
              <a:rPr lang="ar-MA" sz="3200" b="1" dirty="0">
                <a:solidFill>
                  <a:srgbClr val="FF0000"/>
                </a:solidFill>
              </a:rPr>
              <a:t>فعال</a:t>
            </a:r>
            <a:r>
              <a:rPr lang="ar-MA" sz="3200" b="1" dirty="0"/>
              <a:t> </a:t>
            </a:r>
            <a:endParaRPr lang="ar-MA" sz="3200" b="1" dirty="0"/>
          </a:p>
        </p:txBody>
      </p:sp>
    </p:spTree>
    <p:extLst>
      <p:ext uri="{BB962C8B-B14F-4D97-AF65-F5344CB8AC3E}">
        <p14:creationId xmlns:p14="http://schemas.microsoft.com/office/powerpoint/2010/main" val="3387058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2543" y="134750"/>
            <a:ext cx="11964566" cy="6001643"/>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200" b="1" dirty="0">
                <a:solidFill>
                  <a:srgbClr val="00B050"/>
                </a:solidFill>
              </a:rPr>
              <a:t>4-  ضع بدل كل فعل في الجمل الآتية اسم فاعل:</a:t>
            </a:r>
          </a:p>
          <a:p>
            <a:pPr marL="914400" lvl="1" indent="-457200" algn="r" rtl="1">
              <a:buFont typeface="Wingdings" panose="05000000000000000000" pitchFamily="2" charset="2"/>
              <a:buChar char="ü"/>
            </a:pPr>
            <a:r>
              <a:rPr lang="ar-MA" sz="3200" b="1" dirty="0" smtClean="0"/>
              <a:t>القاضي </a:t>
            </a:r>
            <a:r>
              <a:rPr lang="ar-MA" sz="3200" b="1" dirty="0"/>
              <a:t>العادل يُعطي الناس </a:t>
            </a:r>
            <a:r>
              <a:rPr lang="ar-MA" sz="3200" b="1" dirty="0" smtClean="0"/>
              <a:t>حقوقهم</a:t>
            </a:r>
            <a:endParaRPr lang="ar-MA" sz="3200" b="1" dirty="0"/>
          </a:p>
          <a:p>
            <a:pPr marL="914400" lvl="1" indent="-457200" algn="r" rtl="1">
              <a:buFont typeface="Wingdings" panose="05000000000000000000" pitchFamily="2" charset="2"/>
              <a:buChar char="ü"/>
            </a:pPr>
            <a:r>
              <a:rPr lang="ar-MA" sz="3200" b="1" dirty="0" smtClean="0"/>
              <a:t>أيهمل </a:t>
            </a:r>
            <a:r>
              <a:rPr lang="ar-MA" sz="3200" b="1" dirty="0"/>
              <a:t>صديقك زيارتك؟ </a:t>
            </a:r>
            <a:endParaRPr lang="ar-MA" sz="3200" b="1" dirty="0" smtClean="0"/>
          </a:p>
          <a:p>
            <a:pPr marL="914400" lvl="1" indent="-457200" algn="r" rtl="1">
              <a:buFont typeface="Wingdings" panose="05000000000000000000" pitchFamily="2" charset="2"/>
              <a:buChar char="ü"/>
            </a:pPr>
            <a:r>
              <a:rPr lang="ar-MA" sz="3200" b="1" dirty="0" smtClean="0"/>
              <a:t>العاقل </a:t>
            </a:r>
            <a:r>
              <a:rPr lang="ar-MA" sz="3200" b="1" dirty="0"/>
              <a:t>يترك </a:t>
            </a:r>
            <a:r>
              <a:rPr lang="ar-MA" sz="3200" b="1" dirty="0" smtClean="0"/>
              <a:t>مصادقة الكسول </a:t>
            </a:r>
          </a:p>
          <a:p>
            <a:pPr marL="914400" lvl="1" indent="-457200" algn="r" rtl="1">
              <a:buFont typeface="Wingdings" panose="05000000000000000000" pitchFamily="2" charset="2"/>
              <a:buChar char="ü"/>
            </a:pPr>
            <a:r>
              <a:rPr lang="ar-MA" sz="3200" b="1" dirty="0" smtClean="0"/>
              <a:t>ما </a:t>
            </a:r>
            <a:r>
              <a:rPr lang="ar-MA" sz="3200" b="1" dirty="0"/>
              <a:t>يستغني إنسان عن </a:t>
            </a:r>
            <a:r>
              <a:rPr lang="ar-MA" sz="3200" b="1" dirty="0" smtClean="0"/>
              <a:t>العلم</a:t>
            </a:r>
            <a:endParaRPr lang="ar-MA" sz="3200" b="1" dirty="0"/>
          </a:p>
          <a:p>
            <a:pPr algn="r" rtl="1"/>
            <a:endParaRPr lang="ar-MA" sz="3200" b="1" dirty="0"/>
          </a:p>
          <a:p>
            <a:pPr algn="r" rtl="1"/>
            <a:r>
              <a:rPr lang="ar-MA" sz="3200" b="1" dirty="0">
                <a:solidFill>
                  <a:srgbClr val="00B050"/>
                </a:solidFill>
              </a:rPr>
              <a:t>5-  حدد نائب الفاعل فيما يلي: </a:t>
            </a:r>
          </a:p>
          <a:p>
            <a:pPr marL="914400" lvl="1" indent="-457200" algn="r" rtl="1">
              <a:buFont typeface="Wingdings" panose="05000000000000000000" pitchFamily="2" charset="2"/>
              <a:buChar char="ü"/>
            </a:pPr>
            <a:r>
              <a:rPr lang="ar-MA" sz="3200" b="1" dirty="0" smtClean="0"/>
              <a:t>يا </a:t>
            </a:r>
            <a:r>
              <a:rPr lang="ar-MA" sz="3200" b="1" dirty="0"/>
              <a:t>مذموما </a:t>
            </a:r>
            <a:r>
              <a:rPr lang="ar-MA" sz="3200" b="1" dirty="0" smtClean="0"/>
              <a:t>خلقه                </a:t>
            </a:r>
          </a:p>
          <a:p>
            <a:pPr marL="914400" lvl="1" indent="-457200" algn="r" rtl="1">
              <a:buFont typeface="Wingdings" panose="05000000000000000000" pitchFamily="2" charset="2"/>
              <a:buChar char="ü"/>
            </a:pPr>
            <a:r>
              <a:rPr lang="ar-MA" sz="3200" b="1" dirty="0" smtClean="0"/>
              <a:t>العاقل </a:t>
            </a:r>
            <a:r>
              <a:rPr lang="ar-MA" sz="3200" b="1" dirty="0"/>
              <a:t>منظم </a:t>
            </a:r>
            <a:r>
              <a:rPr lang="ar-MA" sz="3200" b="1" dirty="0" smtClean="0"/>
              <a:t>وقته       </a:t>
            </a:r>
          </a:p>
          <a:p>
            <a:pPr marL="914400" lvl="1" indent="-457200" algn="r" rtl="1">
              <a:buFont typeface="Wingdings" panose="05000000000000000000" pitchFamily="2" charset="2"/>
              <a:buChar char="ü"/>
            </a:pPr>
            <a:r>
              <a:rPr lang="ar-MA" sz="3200" b="1" dirty="0" smtClean="0"/>
              <a:t>جاء </a:t>
            </a:r>
            <a:r>
              <a:rPr lang="ar-MA" sz="3200" b="1" dirty="0"/>
              <a:t>المشكور </a:t>
            </a:r>
            <a:r>
              <a:rPr lang="ar-MA" sz="3200" b="1" dirty="0" smtClean="0"/>
              <a:t>عمله</a:t>
            </a:r>
            <a:endParaRPr lang="ar-MA" sz="3200" b="1" dirty="0"/>
          </a:p>
          <a:p>
            <a:pPr algn="r" rtl="1"/>
            <a:r>
              <a:rPr lang="ar-MA" sz="3200" b="1" dirty="0"/>
              <a:t> </a:t>
            </a:r>
            <a:r>
              <a:rPr lang="ar-MA" sz="3200" b="1" dirty="0">
                <a:solidFill>
                  <a:srgbClr val="00B050"/>
                </a:solidFill>
              </a:rPr>
              <a:t>6- </a:t>
            </a:r>
            <a:r>
              <a:rPr lang="ar-MA" sz="3200" b="1" dirty="0" smtClean="0">
                <a:solidFill>
                  <a:srgbClr val="00B050"/>
                </a:solidFill>
              </a:rPr>
              <a:t>أعرب الجملة التالية </a:t>
            </a:r>
            <a:r>
              <a:rPr lang="ar-MA" sz="3200" b="1" dirty="0">
                <a:solidFill>
                  <a:srgbClr val="00B050"/>
                </a:solidFill>
              </a:rPr>
              <a:t>: </a:t>
            </a:r>
            <a:r>
              <a:rPr lang="ar-MA" sz="3200" b="1" dirty="0"/>
              <a:t>المدرسة مفتوح بابها</a:t>
            </a:r>
          </a:p>
          <a:p>
            <a:pPr marL="457200" indent="-457200" algn="r" rtl="1">
              <a:buFontTx/>
              <a:buChar char="-"/>
            </a:pPr>
            <a:endParaRPr lang="ar-MA" sz="3200" b="1" dirty="0"/>
          </a:p>
        </p:txBody>
      </p:sp>
    </p:spTree>
    <p:extLst>
      <p:ext uri="{BB962C8B-B14F-4D97-AF65-F5344CB8AC3E}">
        <p14:creationId xmlns:p14="http://schemas.microsoft.com/office/powerpoint/2010/main" val="1998415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12543" y="134750"/>
            <a:ext cx="11964566" cy="649408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r" rtl="1"/>
            <a:r>
              <a:rPr lang="ar-MA" sz="3200" b="1" dirty="0">
                <a:solidFill>
                  <a:srgbClr val="00B050"/>
                </a:solidFill>
              </a:rPr>
              <a:t>4-  ضع بدل كل فعل في الجمل الآتية اسم فاعل:</a:t>
            </a:r>
          </a:p>
          <a:p>
            <a:pPr marL="914400" lvl="1" indent="-457200" algn="r" rtl="1">
              <a:buFont typeface="Wingdings" panose="05000000000000000000" pitchFamily="2" charset="2"/>
              <a:buChar char="ü"/>
            </a:pPr>
            <a:r>
              <a:rPr lang="ar-MA" sz="3200" b="1" dirty="0" smtClean="0"/>
              <a:t>القاضي </a:t>
            </a:r>
            <a:r>
              <a:rPr lang="ar-MA" sz="3200" b="1" dirty="0"/>
              <a:t>العادل يُعطي الناس </a:t>
            </a:r>
            <a:r>
              <a:rPr lang="ar-MA" sz="3200" b="1" dirty="0" smtClean="0"/>
              <a:t>حقوقهم  </a:t>
            </a:r>
            <a:r>
              <a:rPr lang="ar-MA" sz="3200" b="1" dirty="0" smtClean="0">
                <a:solidFill>
                  <a:srgbClr val="FF0000"/>
                </a:solidFill>
              </a:rPr>
              <a:t>(معطي)</a:t>
            </a:r>
            <a:endParaRPr lang="ar-MA" sz="3200" b="1" dirty="0">
              <a:solidFill>
                <a:srgbClr val="FF0000"/>
              </a:solidFill>
            </a:endParaRPr>
          </a:p>
          <a:p>
            <a:pPr marL="914400" lvl="1" indent="-457200" algn="r" rtl="1">
              <a:buFont typeface="Wingdings" panose="05000000000000000000" pitchFamily="2" charset="2"/>
              <a:buChar char="ü"/>
            </a:pPr>
            <a:r>
              <a:rPr lang="ar-MA" sz="3200" b="1" dirty="0" smtClean="0"/>
              <a:t>أيهمل </a:t>
            </a:r>
            <a:r>
              <a:rPr lang="ar-MA" sz="3200" b="1" dirty="0"/>
              <a:t>صديقك زيارتك؟ </a:t>
            </a:r>
            <a:r>
              <a:rPr lang="ar-MA" sz="3200" b="1" dirty="0" smtClean="0"/>
              <a:t> </a:t>
            </a:r>
            <a:r>
              <a:rPr lang="ar-MA" sz="3200" b="1" dirty="0" smtClean="0">
                <a:solidFill>
                  <a:srgbClr val="FF0000"/>
                </a:solidFill>
              </a:rPr>
              <a:t>(مهمل)</a:t>
            </a:r>
          </a:p>
          <a:p>
            <a:pPr marL="914400" lvl="1" indent="-457200" algn="r" rtl="1">
              <a:buFont typeface="Wingdings" panose="05000000000000000000" pitchFamily="2" charset="2"/>
              <a:buChar char="ü"/>
            </a:pPr>
            <a:r>
              <a:rPr lang="ar-MA" sz="3200" b="1" dirty="0" smtClean="0"/>
              <a:t>العاقل </a:t>
            </a:r>
            <a:r>
              <a:rPr lang="ar-MA" sz="3200" b="1" dirty="0"/>
              <a:t>يترك </a:t>
            </a:r>
            <a:r>
              <a:rPr lang="ar-MA" sz="3200" b="1" dirty="0" smtClean="0"/>
              <a:t>مصادقة الكسول   </a:t>
            </a:r>
            <a:r>
              <a:rPr lang="ar-MA" sz="3200" b="1" dirty="0" smtClean="0">
                <a:solidFill>
                  <a:srgbClr val="FF0000"/>
                </a:solidFill>
              </a:rPr>
              <a:t>(تارك)</a:t>
            </a:r>
          </a:p>
          <a:p>
            <a:pPr marL="914400" lvl="1" indent="-457200" algn="r" rtl="1">
              <a:buFont typeface="Wingdings" panose="05000000000000000000" pitchFamily="2" charset="2"/>
              <a:buChar char="ü"/>
            </a:pPr>
            <a:r>
              <a:rPr lang="ar-MA" sz="3200" b="1" dirty="0" smtClean="0"/>
              <a:t>ما </a:t>
            </a:r>
            <a:r>
              <a:rPr lang="ar-MA" sz="3200" b="1" dirty="0"/>
              <a:t>يستغني إنسان عن </a:t>
            </a:r>
            <a:r>
              <a:rPr lang="ar-MA" sz="3200" b="1" dirty="0" smtClean="0"/>
              <a:t>العلم    </a:t>
            </a:r>
            <a:r>
              <a:rPr lang="ar-MA" sz="3200" b="1" dirty="0" smtClean="0">
                <a:solidFill>
                  <a:srgbClr val="FF0000"/>
                </a:solidFill>
              </a:rPr>
              <a:t>(مستغن)</a:t>
            </a:r>
            <a:endParaRPr lang="ar-MA" sz="3200" b="1" dirty="0"/>
          </a:p>
          <a:p>
            <a:pPr algn="r" rtl="1"/>
            <a:r>
              <a:rPr lang="ar-MA" sz="3200" b="1" dirty="0">
                <a:solidFill>
                  <a:srgbClr val="00B050"/>
                </a:solidFill>
              </a:rPr>
              <a:t>5-  حدد نائب الفاعل فيما يلي: </a:t>
            </a:r>
          </a:p>
          <a:p>
            <a:pPr marL="914400" lvl="1" indent="-457200" algn="r" rtl="1">
              <a:buFont typeface="Wingdings" panose="05000000000000000000" pitchFamily="2" charset="2"/>
              <a:buChar char="ü"/>
            </a:pPr>
            <a:r>
              <a:rPr lang="ar-MA" sz="3200" b="1" dirty="0" smtClean="0"/>
              <a:t>يا </a:t>
            </a:r>
            <a:r>
              <a:rPr lang="ar-MA" sz="3200" b="1" dirty="0"/>
              <a:t>مذموما خلقه          </a:t>
            </a:r>
            <a:r>
              <a:rPr lang="ar-MA" sz="3200" b="1" dirty="0">
                <a:solidFill>
                  <a:srgbClr val="FF0000"/>
                </a:solidFill>
              </a:rPr>
              <a:t>(خلقه)       </a:t>
            </a:r>
            <a:endParaRPr lang="ar-MA" sz="3200" b="1" dirty="0" smtClean="0">
              <a:solidFill>
                <a:srgbClr val="FF0000"/>
              </a:solidFill>
            </a:endParaRPr>
          </a:p>
          <a:p>
            <a:pPr marL="914400" lvl="1" indent="-457200" algn="r" rtl="1">
              <a:buFont typeface="Wingdings" panose="05000000000000000000" pitchFamily="2" charset="2"/>
              <a:buChar char="ü"/>
            </a:pPr>
            <a:r>
              <a:rPr lang="ar-MA" sz="3200" b="1" dirty="0" smtClean="0"/>
              <a:t>العاقل </a:t>
            </a:r>
            <a:r>
              <a:rPr lang="ar-MA" sz="3200" b="1" dirty="0"/>
              <a:t>منظم وقته       </a:t>
            </a:r>
            <a:r>
              <a:rPr lang="ar-MA" sz="3200" b="1" dirty="0">
                <a:solidFill>
                  <a:srgbClr val="FF0000"/>
                </a:solidFill>
              </a:rPr>
              <a:t>(وقته</a:t>
            </a:r>
            <a:r>
              <a:rPr lang="ar-MA" sz="3200" b="1" dirty="0" smtClean="0">
                <a:solidFill>
                  <a:srgbClr val="FF0000"/>
                </a:solidFill>
              </a:rPr>
              <a:t>)</a:t>
            </a:r>
          </a:p>
          <a:p>
            <a:pPr marL="914400" lvl="1" indent="-457200" algn="r" rtl="1">
              <a:buFont typeface="Wingdings" panose="05000000000000000000" pitchFamily="2" charset="2"/>
              <a:buChar char="ü"/>
            </a:pPr>
            <a:r>
              <a:rPr lang="ar-MA" sz="3200" b="1" dirty="0" smtClean="0"/>
              <a:t>جاء </a:t>
            </a:r>
            <a:r>
              <a:rPr lang="ar-MA" sz="3200" b="1" dirty="0"/>
              <a:t>المشكور عمله     </a:t>
            </a:r>
            <a:r>
              <a:rPr lang="ar-MA" sz="3200" b="1" dirty="0">
                <a:solidFill>
                  <a:srgbClr val="FF0000"/>
                </a:solidFill>
              </a:rPr>
              <a:t>(عمله </a:t>
            </a:r>
            <a:r>
              <a:rPr lang="ar-MA" sz="3200" b="1" dirty="0" smtClean="0">
                <a:solidFill>
                  <a:srgbClr val="FF0000"/>
                </a:solidFill>
              </a:rPr>
              <a:t>)</a:t>
            </a:r>
            <a:endParaRPr lang="ar-MA" sz="3200" b="1" dirty="0">
              <a:solidFill>
                <a:srgbClr val="FF0000"/>
              </a:solidFill>
            </a:endParaRPr>
          </a:p>
          <a:p>
            <a:pPr algn="r" rtl="1"/>
            <a:r>
              <a:rPr lang="ar-MA" sz="3200" b="1" dirty="0"/>
              <a:t> </a:t>
            </a:r>
            <a:r>
              <a:rPr lang="ar-MA" sz="3200" b="1" dirty="0" smtClean="0">
                <a:solidFill>
                  <a:srgbClr val="00B050"/>
                </a:solidFill>
              </a:rPr>
              <a:t>6-</a:t>
            </a:r>
            <a:r>
              <a:rPr lang="ar-MA" sz="3200" b="1" dirty="0" smtClean="0"/>
              <a:t>   - </a:t>
            </a:r>
            <a:r>
              <a:rPr lang="ar-MA" sz="3200" b="1" dirty="0" smtClean="0">
                <a:solidFill>
                  <a:srgbClr val="00B050"/>
                </a:solidFill>
              </a:rPr>
              <a:t>المدرسة</a:t>
            </a:r>
            <a:r>
              <a:rPr lang="ar-MA" sz="3200" b="1" dirty="0" smtClean="0"/>
              <a:t> </a:t>
            </a:r>
            <a:r>
              <a:rPr lang="ar-MA" sz="3200" b="1" dirty="0"/>
              <a:t>: مبتدأ مرفوع وعلامة رفعه الضمة الظاهرة على آخره.</a:t>
            </a:r>
          </a:p>
          <a:p>
            <a:pPr algn="r" rtl="1"/>
            <a:r>
              <a:rPr lang="ar-MA" sz="3200" b="1" dirty="0" smtClean="0"/>
              <a:t>       - </a:t>
            </a:r>
            <a:r>
              <a:rPr lang="ar-MA" sz="3200" b="1" dirty="0" smtClean="0">
                <a:solidFill>
                  <a:srgbClr val="00B050"/>
                </a:solidFill>
              </a:rPr>
              <a:t>مفتوح</a:t>
            </a:r>
            <a:r>
              <a:rPr lang="ar-MA" sz="3200" b="1" dirty="0"/>
              <a:t>: خبر مرفوع، وعلامة رفعه الضمة الظاهرة على آخره.</a:t>
            </a:r>
          </a:p>
          <a:p>
            <a:pPr algn="r" rtl="1"/>
            <a:r>
              <a:rPr lang="ar-MA" sz="3200" b="1" dirty="0" smtClean="0"/>
              <a:t>       - </a:t>
            </a:r>
            <a:r>
              <a:rPr lang="ar-MA" sz="3200" b="1" dirty="0" smtClean="0">
                <a:solidFill>
                  <a:srgbClr val="00B050"/>
                </a:solidFill>
              </a:rPr>
              <a:t>بابها</a:t>
            </a:r>
            <a:r>
              <a:rPr lang="ar-MA" sz="3200" b="1" dirty="0"/>
              <a:t>: نائب فاعل لاسم المفعول " مفتوح " مرفوع، وعلامة رفعه الضمة الظاهرة على آخره. وهومضاف، والهاء ضمير متصل مضاف إليه</a:t>
            </a:r>
            <a:r>
              <a:rPr lang="ar-MA" sz="3200" b="1" dirty="0" smtClean="0"/>
              <a:t>.</a:t>
            </a:r>
            <a:endParaRPr lang="ar-MA" sz="3200" b="1" dirty="0"/>
          </a:p>
        </p:txBody>
      </p:sp>
    </p:spTree>
    <p:extLst>
      <p:ext uri="{BB962C8B-B14F-4D97-AF65-F5344CB8AC3E}">
        <p14:creationId xmlns:p14="http://schemas.microsoft.com/office/powerpoint/2010/main" val="3539134988"/>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178</TotalTime>
  <Words>674</Words>
  <Application>Microsoft Office PowerPoint</Application>
  <PresentationFormat>Widescreen</PresentationFormat>
  <Paragraphs>56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25</cp:revision>
  <dcterms:created xsi:type="dcterms:W3CDTF">2022-09-27T21:07:30Z</dcterms:created>
  <dcterms:modified xsi:type="dcterms:W3CDTF">2023-10-01T21:15:39Z</dcterms:modified>
</cp:coreProperties>
</file>