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2" r:id="rId5"/>
    <p:sldId id="259" r:id="rId6"/>
    <p:sldId id="267" r:id="rId7"/>
    <p:sldId id="273" r:id="rId8"/>
    <p:sldId id="268" r:id="rId9"/>
    <p:sldId id="274" r:id="rId10"/>
    <p:sldId id="269" r:id="rId11"/>
    <p:sldId id="275" r:id="rId12"/>
    <p:sldId id="270" r:id="rId13"/>
    <p:sldId id="276" r:id="rId14"/>
    <p:sldId id="271" r:id="rId15"/>
    <p:sldId id="27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15-03-1444</a:t>
            </a:fld>
            <a:endParaRPr lang="ar-MA"/>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145635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8232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6003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19427AB-390A-4B18-A97A-C1EA441395F0}" type="datetimeFigureOut">
              <a:rPr lang="ar-MA" smtClean="0"/>
              <a:t>15-03-1444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4311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19427AB-390A-4B18-A97A-C1EA441395F0}" type="datetimeFigureOut">
              <a:rPr lang="ar-MA" smtClean="0"/>
              <a:t>15-03-1444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4187266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19427AB-390A-4B18-A97A-C1EA441395F0}" type="datetimeFigureOut">
              <a:rPr lang="ar-MA" smtClean="0"/>
              <a:t>15-03-1444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2418574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19427AB-390A-4B18-A97A-C1EA441395F0}" type="datetimeFigureOut">
              <a:rPr lang="ar-MA" smtClean="0"/>
              <a:t>15-03-1444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464781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19427AB-390A-4B18-A97A-C1EA441395F0}" type="datetimeFigureOut">
              <a:rPr lang="ar-MA" smtClean="0"/>
              <a:t>15-03-1444</a:t>
            </a:fld>
            <a:endParaRPr lang="ar-MA"/>
          </a:p>
        </p:txBody>
      </p:sp>
      <p:sp>
        <p:nvSpPr>
          <p:cNvPr id="4" name="Footer Placeholder 3"/>
          <p:cNvSpPr>
            <a:spLocks noGrp="1"/>
          </p:cNvSpPr>
          <p:nvPr>
            <p:ph type="ftr" sz="quarter" idx="11"/>
          </p:nvPr>
        </p:nvSpPr>
        <p:spPr/>
        <p:txBody>
          <a:bodyPr/>
          <a:lstStyle/>
          <a:p>
            <a:endParaRPr lang="ar-MA"/>
          </a:p>
        </p:txBody>
      </p:sp>
      <p:sp>
        <p:nvSpPr>
          <p:cNvPr id="5" name="Slide Number Placeholder 4"/>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175660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9427AB-390A-4B18-A97A-C1EA441395F0}" type="datetimeFigureOut">
              <a:rPr lang="ar-MA" smtClean="0"/>
              <a:t>15-03-1444</a:t>
            </a:fld>
            <a:endParaRPr lang="ar-MA"/>
          </a:p>
        </p:txBody>
      </p:sp>
      <p:sp>
        <p:nvSpPr>
          <p:cNvPr id="3" name="Footer Placeholder 2"/>
          <p:cNvSpPr>
            <a:spLocks noGrp="1"/>
          </p:cNvSpPr>
          <p:nvPr>
            <p:ph type="ftr" sz="quarter" idx="11"/>
          </p:nvPr>
        </p:nvSpPr>
        <p:spPr/>
        <p:txBody>
          <a:bodyPr/>
          <a:lstStyle/>
          <a:p>
            <a:endParaRPr lang="ar-MA"/>
          </a:p>
        </p:txBody>
      </p:sp>
      <p:sp>
        <p:nvSpPr>
          <p:cNvPr id="4" name="Slide Number Placeholder 3"/>
          <p:cNvSpPr>
            <a:spLocks noGrp="1"/>
          </p:cNvSpPr>
          <p:nvPr>
            <p:ph type="sldNum" sz="quarter" idx="12"/>
          </p:nvPr>
        </p:nvSpPr>
        <p:spPr/>
        <p:txBody>
          <a:bodyPr/>
          <a:lstStyle/>
          <a:p>
            <a:fld id="{227EE234-2FB0-41D5-A75F-C7DB9A81B17A}" type="slidenum">
              <a:rPr lang="ar-MA" smtClean="0"/>
              <a:t>‹#›</a:t>
            </a:fld>
            <a:endParaRPr lang="ar-MA"/>
          </a:p>
        </p:txBody>
      </p:sp>
    </p:spTree>
    <p:extLst>
      <p:ext uri="{BB962C8B-B14F-4D97-AF65-F5344CB8AC3E}">
        <p14:creationId xmlns:p14="http://schemas.microsoft.com/office/powerpoint/2010/main" val="357196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smtClean="0"/>
              <a:t>Edit Master text styles</a:t>
            </a:r>
          </a:p>
        </p:txBody>
      </p:sp>
      <p:sp>
        <p:nvSpPr>
          <p:cNvPr id="5" name="Date Placeholder 4"/>
          <p:cNvSpPr>
            <a:spLocks noGrp="1"/>
          </p:cNvSpPr>
          <p:nvPr>
            <p:ph type="dt" sz="half" idx="10"/>
          </p:nvPr>
        </p:nvSpPr>
        <p:spPr/>
        <p:txBody>
          <a:bodyPr/>
          <a:lstStyle/>
          <a:p>
            <a:fld id="{D19427AB-390A-4B18-A97A-C1EA441395F0}" type="datetimeFigureOut">
              <a:rPr lang="ar-MA" smtClean="0"/>
              <a:t>15-03-1444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250444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D19427AB-390A-4B18-A97A-C1EA441395F0}" type="datetimeFigureOut">
              <a:rPr lang="ar-MA" smtClean="0"/>
              <a:t>15-03-1444</a:t>
            </a:fld>
            <a:endParaRPr lang="ar-MA"/>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ar-MA"/>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367677117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D19427AB-390A-4B18-A97A-C1EA441395F0}" type="datetimeFigureOut">
              <a:rPr lang="ar-MA" smtClean="0"/>
              <a:t>15-03-1444</a:t>
            </a:fld>
            <a:endParaRPr lang="ar-MA"/>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ar-MA"/>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227EE234-2FB0-41D5-A75F-C7DB9A81B17A}" type="slidenum">
              <a:rPr lang="ar-MA" smtClean="0"/>
              <a:t>‹#›</a:t>
            </a:fld>
            <a:endParaRPr lang="ar-MA"/>
          </a:p>
        </p:txBody>
      </p:sp>
    </p:spTree>
    <p:extLst>
      <p:ext uri="{BB962C8B-B14F-4D97-AF65-F5344CB8AC3E}">
        <p14:creationId xmlns:p14="http://schemas.microsoft.com/office/powerpoint/2010/main" val="28046057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1"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r" defTabSz="914400" rtl="1"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r" defTabSz="914400" rtl="1"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r" defTabSz="914400" rtl="1"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r" defTabSz="914400" rtl="1"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78635" y="1491175"/>
            <a:ext cx="8707902" cy="923330"/>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r" rtl="1"/>
            <a:r>
              <a:rPr lang="ar-MA" sz="5400" b="1" dirty="0">
                <a:effectLst>
                  <a:outerShdw blurRad="38100" dist="38100" dir="2700000" algn="tl">
                    <a:srgbClr val="000000">
                      <a:alpha val="43137"/>
                    </a:srgbClr>
                  </a:outerShdw>
                </a:effectLst>
              </a:rPr>
              <a:t>المـــــــــــــــكـون : </a:t>
            </a:r>
            <a:r>
              <a:rPr lang="ar-MA" sz="5400" b="1" dirty="0" smtClean="0">
                <a:solidFill>
                  <a:srgbClr val="FF0000"/>
                </a:solidFill>
                <a:effectLst>
                  <a:outerShdw blurRad="38100" dist="38100" dir="2700000" algn="tl">
                    <a:srgbClr val="000000">
                      <a:alpha val="43137"/>
                    </a:srgbClr>
                  </a:outerShdw>
                </a:effectLst>
              </a:rPr>
              <a:t>التطبيقـــــــات</a:t>
            </a:r>
            <a:endParaRPr lang="ar-MA" sz="5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794826" y="3022209"/>
            <a:ext cx="9875520" cy="923330"/>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algn="ctr" rtl="1"/>
            <a:r>
              <a:rPr lang="ar-MA" sz="5400" b="1" dirty="0" smtClean="0">
                <a:effectLst>
                  <a:outerShdw blurRad="38100" dist="38100" dir="2700000" algn="tl">
                    <a:srgbClr val="000000">
                      <a:alpha val="43137"/>
                    </a:srgbClr>
                  </a:outerShdw>
                </a:effectLst>
              </a:rPr>
              <a:t>الموضوع </a:t>
            </a:r>
            <a:r>
              <a:rPr lang="ar-MA" sz="5400" b="1" dirty="0">
                <a:effectLst>
                  <a:outerShdw blurRad="38100" dist="38100" dir="2700000" algn="tl">
                    <a:srgbClr val="000000">
                      <a:alpha val="43137"/>
                    </a:srgbClr>
                  </a:outerShdw>
                </a:effectLst>
              </a:rPr>
              <a:t>: </a:t>
            </a:r>
            <a:r>
              <a:rPr lang="ar-MA" sz="5400" b="1" dirty="0">
                <a:solidFill>
                  <a:srgbClr val="FF0000"/>
                </a:solidFill>
                <a:effectLst>
                  <a:outerShdw blurRad="38100" dist="38100" dir="2700000" algn="tl">
                    <a:srgbClr val="000000">
                      <a:alpha val="43137"/>
                    </a:srgbClr>
                  </a:outerShdw>
                </a:effectLst>
              </a:rPr>
              <a:t>الاسلام دين التسامح – ص: 25</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87819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542" y="211014"/>
            <a:ext cx="11844998" cy="4127284"/>
          </a:xfrm>
          <a:prstGeom prst="rect">
            <a:avLst/>
          </a:prstGeom>
          <a:solidFill>
            <a:schemeClr val="tx2">
              <a:lumMod val="10000"/>
              <a:lumOff val="90000"/>
            </a:schemeClr>
          </a:solidFill>
        </p:spPr>
        <p:txBody>
          <a:bodyPr wrap="square" rtlCol="1">
            <a:spAutoFit/>
          </a:bodyPr>
          <a:lstStyle/>
          <a:p>
            <a:pPr algn="r" rtl="1">
              <a:lnSpc>
                <a:spcPct val="150000"/>
              </a:lnSpc>
            </a:pPr>
            <a:r>
              <a:rPr lang="ar-MA" sz="3600" b="1" dirty="0">
                <a:solidFill>
                  <a:srgbClr val="00B050"/>
                </a:solidFill>
              </a:rPr>
              <a:t>4- </a:t>
            </a:r>
            <a:r>
              <a:rPr lang="ar-MA" sz="3600" b="1" dirty="0" smtClean="0">
                <a:solidFill>
                  <a:srgbClr val="00B050"/>
                </a:solidFill>
              </a:rPr>
              <a:t>حول </a:t>
            </a:r>
            <a:r>
              <a:rPr lang="ar-MA" sz="3600" b="1" dirty="0">
                <a:solidFill>
                  <a:srgbClr val="00B050"/>
                </a:solidFill>
              </a:rPr>
              <a:t>العبارة التالية إلى المثنى والجمع المذكر السالم والجمع المؤنث السالم السالمين: " المسلم يتعايش مع غير المسلم في محبة ووئام. </a:t>
            </a:r>
            <a:r>
              <a:rPr lang="ar-MA" sz="3600" b="1" dirty="0" smtClean="0">
                <a:solidFill>
                  <a:srgbClr val="00B050"/>
                </a:solidFill>
              </a:rPr>
              <a:t>":</a:t>
            </a:r>
          </a:p>
          <a:p>
            <a:pPr marL="342900" lvl="0" indent="-342900" algn="r" rtl="1">
              <a:lnSpc>
                <a:spcPct val="115000"/>
              </a:lnSpc>
              <a:spcBef>
                <a:spcPts val="1200"/>
              </a:spcBef>
              <a:spcAft>
                <a:spcPts val="0"/>
              </a:spcAft>
              <a:buFont typeface="Wingdings" panose="05000000000000000000" pitchFamily="2" charset="2"/>
              <a:buChar char=""/>
            </a:pPr>
            <a:r>
              <a:rPr lang="ar-MA" sz="3600" b="1" dirty="0" smtClean="0">
                <a:latin typeface="Calibri" panose="020F0502020204030204" pitchFamily="34" charset="0"/>
                <a:ea typeface="Times New Roman" panose="02020603050405020304" pitchFamily="18"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Bef>
                <a:spcPts val="1200"/>
              </a:spcBef>
              <a:spcAft>
                <a:spcPts val="0"/>
              </a:spcAft>
              <a:buFont typeface="Wingdings" panose="05000000000000000000" pitchFamily="2" charset="2"/>
              <a:buChar char=""/>
            </a:pPr>
            <a:r>
              <a:rPr lang="ar-MA" sz="3600" b="1" dirty="0" smtClean="0">
                <a:latin typeface="Calibri" panose="020F0502020204030204" pitchFamily="34" charset="0"/>
                <a:ea typeface="Times New Roman" panose="02020603050405020304" pitchFamily="18"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Bef>
                <a:spcPts val="1200"/>
              </a:spcBef>
              <a:spcAft>
                <a:spcPts val="0"/>
              </a:spcAft>
              <a:buFont typeface="Wingdings" panose="05000000000000000000" pitchFamily="2" charset="2"/>
              <a:buChar char=""/>
            </a:pPr>
            <a:r>
              <a:rPr lang="ar-MA" sz="3600" b="1" dirty="0" smtClean="0">
                <a:latin typeface="Calibri" panose="020F0502020204030204" pitchFamily="34" charset="0"/>
                <a:ea typeface="Times New Roman" panose="02020603050405020304" pitchFamily="18"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741853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542" y="211014"/>
            <a:ext cx="11844998" cy="4127284"/>
          </a:xfrm>
          <a:prstGeom prst="rect">
            <a:avLst/>
          </a:prstGeom>
          <a:solidFill>
            <a:schemeClr val="tx2">
              <a:lumMod val="10000"/>
              <a:lumOff val="90000"/>
            </a:schemeClr>
          </a:solidFill>
        </p:spPr>
        <p:txBody>
          <a:bodyPr wrap="square" rtlCol="1">
            <a:spAutoFit/>
          </a:bodyPr>
          <a:lstStyle/>
          <a:p>
            <a:pPr algn="r" rtl="1">
              <a:lnSpc>
                <a:spcPct val="150000"/>
              </a:lnSpc>
            </a:pPr>
            <a:r>
              <a:rPr lang="ar-MA" sz="3600" b="1" dirty="0">
                <a:solidFill>
                  <a:srgbClr val="00B050"/>
                </a:solidFill>
              </a:rPr>
              <a:t>4- </a:t>
            </a:r>
            <a:r>
              <a:rPr lang="ar-MA" sz="3600" b="1" dirty="0" smtClean="0">
                <a:solidFill>
                  <a:srgbClr val="00B050"/>
                </a:solidFill>
              </a:rPr>
              <a:t>حول </a:t>
            </a:r>
            <a:r>
              <a:rPr lang="ar-MA" sz="3600" b="1" dirty="0">
                <a:solidFill>
                  <a:srgbClr val="00B050"/>
                </a:solidFill>
              </a:rPr>
              <a:t>العبارة التالية إلى المثنى والجمع المذكر السالم والجمع المؤنث السالم السالمين: " المسلم يتعايش مع غير المسلم في محبة ووئام. </a:t>
            </a:r>
            <a:r>
              <a:rPr lang="ar-MA" sz="3600" b="1" dirty="0" smtClean="0">
                <a:solidFill>
                  <a:srgbClr val="00B050"/>
                </a:solidFill>
              </a:rPr>
              <a:t>":</a:t>
            </a:r>
          </a:p>
          <a:p>
            <a:pPr marL="342900" lvl="0" indent="-342900" algn="r" rtl="1">
              <a:lnSpc>
                <a:spcPct val="115000"/>
              </a:lnSpc>
              <a:spcBef>
                <a:spcPts val="1200"/>
              </a:spcBef>
              <a:spcAft>
                <a:spcPts val="0"/>
              </a:spcAft>
              <a:buFont typeface="Wingdings" panose="05000000000000000000" pitchFamily="2" charset="2"/>
              <a:buChar char=""/>
            </a:pPr>
            <a:r>
              <a:rPr lang="ar-MA" sz="3600" b="1" dirty="0">
                <a:latin typeface="Calibri" panose="020F0502020204030204" pitchFamily="34" charset="0"/>
                <a:ea typeface="Times New Roman" panose="02020603050405020304" pitchFamily="18" charset="0"/>
              </a:rPr>
              <a:t>المسلمان يتعايشان مع غير المسلمين في محبة ووئام.</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Bef>
                <a:spcPts val="1200"/>
              </a:spcBef>
              <a:spcAft>
                <a:spcPts val="0"/>
              </a:spcAft>
              <a:buFont typeface="Wingdings" panose="05000000000000000000" pitchFamily="2" charset="2"/>
              <a:buChar char=""/>
            </a:pPr>
            <a:r>
              <a:rPr lang="ar-MA" sz="3600" b="1" dirty="0">
                <a:latin typeface="Calibri" panose="020F0502020204030204" pitchFamily="34" charset="0"/>
                <a:ea typeface="Times New Roman" panose="02020603050405020304" pitchFamily="18" charset="0"/>
              </a:rPr>
              <a:t>المسلمون يتعايشون مع غير المسلمين في محبة ووئام.</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15000"/>
              </a:lnSpc>
              <a:spcBef>
                <a:spcPts val="1200"/>
              </a:spcBef>
              <a:spcAft>
                <a:spcPts val="0"/>
              </a:spcAft>
              <a:buFont typeface="Wingdings" panose="05000000000000000000" pitchFamily="2" charset="2"/>
              <a:buChar char=""/>
            </a:pPr>
            <a:r>
              <a:rPr lang="ar-MA" sz="3600" b="1" dirty="0">
                <a:latin typeface="Calibri" panose="020F0502020204030204" pitchFamily="34" charset="0"/>
                <a:ea typeface="Times New Roman" panose="02020603050405020304" pitchFamily="18" charset="0"/>
              </a:rPr>
              <a:t>المسلمات تتعايشن مع غير المسلمات في محبة ووئام</a:t>
            </a:r>
            <a:r>
              <a:rPr lang="ar-MA" sz="3600" b="1" dirty="0" smtClean="0">
                <a:latin typeface="Calibri" panose="020F0502020204030204" pitchFamily="34" charset="0"/>
                <a:ea typeface="Times New Roman" panose="02020603050405020304" pitchFamily="18"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7737993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6610" y="633045"/>
            <a:ext cx="11844998" cy="4330416"/>
          </a:xfrm>
          <a:prstGeom prst="rect">
            <a:avLst/>
          </a:prstGeom>
          <a:solidFill>
            <a:schemeClr val="tx2">
              <a:lumMod val="10000"/>
              <a:lumOff val="90000"/>
            </a:schemeClr>
          </a:solidFill>
        </p:spPr>
        <p:txBody>
          <a:bodyPr wrap="square" rtlCol="1">
            <a:spAutoFit/>
          </a:bodyPr>
          <a:lstStyle/>
          <a:p>
            <a:pPr algn="r" rtl="1"/>
            <a:r>
              <a:rPr lang="ar-MA" sz="3600" b="1" dirty="0">
                <a:solidFill>
                  <a:srgbClr val="00B050"/>
                </a:solidFill>
              </a:rPr>
              <a:t>5- </a:t>
            </a:r>
            <a:r>
              <a:rPr lang="ar-MA" sz="3600" b="1" dirty="0" smtClean="0">
                <a:solidFill>
                  <a:srgbClr val="00B050"/>
                </a:solidFill>
              </a:rPr>
              <a:t>ميز </a:t>
            </a:r>
            <a:r>
              <a:rPr lang="ar-MA" sz="3600" b="1" dirty="0">
                <a:solidFill>
                  <a:srgbClr val="00B050"/>
                </a:solidFill>
              </a:rPr>
              <a:t>بين كل ملحق بالمثنى أو الجمع فيما يأتي: الحضارات – أولات – اثنتان – سنون </a:t>
            </a:r>
            <a:r>
              <a:rPr lang="ar-MA" sz="3600" b="1" dirty="0" smtClean="0">
                <a:solidFill>
                  <a:srgbClr val="00B050"/>
                </a:solidFill>
              </a:rPr>
              <a:t>– المتعايشين:</a:t>
            </a: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marL="742950" indent="-742950" algn="r" rtl="1">
              <a:lnSpc>
                <a:spcPct val="150000"/>
              </a:lnSpc>
              <a:buAutoNum type="arabicPeriod" startAt="6"/>
            </a:pPr>
            <a:r>
              <a:rPr lang="ar-MA" sz="3600" b="1" dirty="0" smtClean="0">
                <a:solidFill>
                  <a:srgbClr val="00B050"/>
                </a:solidFill>
              </a:rPr>
              <a:t>صغ </a:t>
            </a:r>
            <a:r>
              <a:rPr lang="ar-MA" sz="3600" b="1" dirty="0">
                <a:solidFill>
                  <a:srgbClr val="00B050"/>
                </a:solidFill>
              </a:rPr>
              <a:t>جمعا لمؤنث سالم مما </a:t>
            </a:r>
            <a:r>
              <a:rPr lang="ar-MA" sz="3600" b="1" dirty="0" smtClean="0">
                <a:solidFill>
                  <a:srgbClr val="00B050"/>
                </a:solidFill>
              </a:rPr>
              <a:t>يأتي:</a:t>
            </a:r>
          </a:p>
          <a:p>
            <a:pPr marL="342900" lvl="0" indent="-342900" algn="r" rtl="1">
              <a:lnSpc>
                <a:spcPct val="115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متعايشة: </a:t>
            </a:r>
            <a:r>
              <a:rPr lang="ar-MA" sz="3600" b="1" dirty="0" smtClean="0">
                <a:latin typeface="Calibri" panose="020F0502020204030204" pitchFamily="34" charset="0"/>
                <a:ea typeface="Calibri" panose="020F0502020204030204" pitchFamily="34" charset="0"/>
                <a:cs typeface="Arial" panose="020B0604020202020204" pitchFamily="34" charset="0"/>
              </a:rPr>
              <a:t>............  </a:t>
            </a:r>
            <a:r>
              <a:rPr lang="ar-MA" sz="3600" b="1" dirty="0">
                <a:latin typeface="Calibri" panose="020F0502020204030204" pitchFamily="34" charset="0"/>
                <a:ea typeface="Calibri" panose="020F0502020204030204" pitchFamily="34" charset="0"/>
                <a:cs typeface="Arial" panose="020B0604020202020204" pitchFamily="34" charset="0"/>
              </a:rPr>
              <a:t>- فضلى: </a:t>
            </a:r>
            <a:r>
              <a:rPr lang="ar-MA" sz="3600" b="1" dirty="0" smtClean="0">
                <a:latin typeface="Calibri" panose="020F0502020204030204" pitchFamily="34" charset="0"/>
                <a:ea typeface="Calibri" panose="020F0502020204030204" pitchFamily="34" charset="0"/>
                <a:cs typeface="Arial" panose="020B0604020202020204" pitchFamily="34" charset="0"/>
              </a:rPr>
              <a:t>.........   </a:t>
            </a:r>
            <a:r>
              <a:rPr lang="ar-MA" sz="3600" b="1" dirty="0">
                <a:latin typeface="Calibri" panose="020F0502020204030204" pitchFamily="34" charset="0"/>
                <a:ea typeface="Calibri" panose="020F0502020204030204" pitchFamily="34" charset="0"/>
                <a:cs typeface="Arial" panose="020B0604020202020204" pitchFamily="34" charset="0"/>
              </a:rPr>
              <a:t>– صلة: </a:t>
            </a:r>
            <a:r>
              <a:rPr lang="ar-MA" sz="3600" b="1" dirty="0" smtClean="0">
                <a:latin typeface="Calibri" panose="020F0502020204030204" pitchFamily="34" charset="0"/>
                <a:ea typeface="Calibri" panose="020F0502020204030204" pitchFamily="34" charset="0"/>
                <a:cs typeface="Arial" panose="020B0604020202020204" pitchFamily="34" charset="0"/>
              </a:rPr>
              <a:t>......   </a:t>
            </a:r>
            <a:r>
              <a:rPr lang="ar-MA" sz="3600" b="1" dirty="0">
                <a:latin typeface="Calibri" panose="020F0502020204030204" pitchFamily="34" charset="0"/>
                <a:ea typeface="Calibri" panose="020F0502020204030204" pitchFamily="34" charset="0"/>
                <a:cs typeface="Arial" panose="020B0604020202020204" pitchFamily="34" charset="0"/>
              </a:rPr>
              <a:t>- علاقة: </a:t>
            </a:r>
            <a:r>
              <a:rPr lang="ar-MA" sz="3600" b="1" dirty="0" smtClean="0">
                <a:latin typeface="Calibri" panose="020F0502020204030204" pitchFamily="34" charset="0"/>
                <a:ea typeface="Calibri" panose="020F0502020204030204" pitchFamily="34" charset="0"/>
                <a:cs typeface="Arial" panose="020B0604020202020204" pitchFamily="34" charset="0"/>
              </a:rPr>
              <a:t>........</a:t>
            </a:r>
            <a:endParaRPr lang="ar-MA" sz="3600" b="1" dirty="0">
              <a:solidFill>
                <a:srgbClr val="00B05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336906828"/>
              </p:ext>
            </p:extLst>
          </p:nvPr>
        </p:nvGraphicFramePr>
        <p:xfrm>
          <a:off x="492370" y="1996495"/>
          <a:ext cx="11350161" cy="1407887"/>
        </p:xfrm>
        <a:graphic>
          <a:graphicData uri="http://schemas.openxmlformats.org/drawingml/2006/table">
            <a:tbl>
              <a:tblPr rtl="1" firstRow="1" firstCol="1" bandRow="1">
                <a:tableStyleId>{5C22544A-7EE6-4342-B048-85BDC9FD1C3A}</a:tableStyleId>
              </a:tblPr>
              <a:tblGrid>
                <a:gridCol w="2896308">
                  <a:extLst>
                    <a:ext uri="{9D8B030D-6E8A-4147-A177-3AD203B41FA5}">
                      <a16:colId xmlns:a16="http://schemas.microsoft.com/office/drawing/2014/main" val="2292157743"/>
                    </a:ext>
                  </a:extLst>
                </a:gridCol>
                <a:gridCol w="4319794">
                  <a:extLst>
                    <a:ext uri="{9D8B030D-6E8A-4147-A177-3AD203B41FA5}">
                      <a16:colId xmlns:a16="http://schemas.microsoft.com/office/drawing/2014/main" val="151760719"/>
                    </a:ext>
                  </a:extLst>
                </a:gridCol>
                <a:gridCol w="4134059">
                  <a:extLst>
                    <a:ext uri="{9D8B030D-6E8A-4147-A177-3AD203B41FA5}">
                      <a16:colId xmlns:a16="http://schemas.microsoft.com/office/drawing/2014/main" val="1324504939"/>
                    </a:ext>
                  </a:extLst>
                </a:gridCol>
              </a:tblGrid>
              <a:tr h="772520">
                <a:tc>
                  <a:txBody>
                    <a:bodyPr/>
                    <a:lstStyle/>
                    <a:p>
                      <a:pPr algn="ctr" rtl="1">
                        <a:lnSpc>
                          <a:spcPct val="115000"/>
                        </a:lnSpc>
                        <a:spcAft>
                          <a:spcPts val="0"/>
                        </a:spcAft>
                      </a:pPr>
                      <a:r>
                        <a:rPr lang="ar-EG" sz="3600" b="1">
                          <a:solidFill>
                            <a:schemeClr val="tx1"/>
                          </a:solidFill>
                          <a:effectLst/>
                        </a:rPr>
                        <a:t>ملحقات المثنى</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dirty="0">
                          <a:solidFill>
                            <a:schemeClr val="tx1"/>
                          </a:solidFill>
                          <a:effectLst/>
                        </a:rPr>
                        <a:t>ملحقات الجمع اسالم</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a:solidFill>
                            <a:schemeClr val="tx1"/>
                          </a:solidFill>
                          <a:effectLst/>
                        </a:rPr>
                        <a:t>الجمع السالم</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31821110"/>
                  </a:ext>
                </a:extLst>
              </a:tr>
              <a:tr h="635367">
                <a:tc>
                  <a:txBody>
                    <a:bodyPr/>
                    <a:lstStyle/>
                    <a:p>
                      <a:pPr algn="ctr" rtl="1">
                        <a:lnSpc>
                          <a:spcPct val="115000"/>
                        </a:lnSpc>
                        <a:spcAft>
                          <a:spcPts val="0"/>
                        </a:spcAft>
                      </a:pP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endParaRPr lang="ar-MA" dirty="0"/>
                    </a:p>
                  </a:txBody>
                  <a:tcPr marL="68580" marR="68580" marT="0" marB="0"/>
                </a:tc>
                <a:tc>
                  <a:txBody>
                    <a:bodyPr/>
                    <a:lstStyle/>
                    <a:p>
                      <a:endParaRPr lang="ar-MA" dirty="0"/>
                    </a:p>
                  </a:txBody>
                  <a:tcPr marL="68580" marR="68580" marT="0" marB="0"/>
                </a:tc>
                <a:extLst>
                  <a:ext uri="{0D108BD9-81ED-4DB2-BD59-A6C34878D82A}">
                    <a16:rowId xmlns:a16="http://schemas.microsoft.com/office/drawing/2014/main" val="885175043"/>
                  </a:ext>
                </a:extLst>
              </a:tr>
            </a:tbl>
          </a:graphicData>
        </a:graphic>
      </p:graphicFrame>
    </p:spTree>
    <p:extLst>
      <p:ext uri="{BB962C8B-B14F-4D97-AF65-F5344CB8AC3E}">
        <p14:creationId xmlns:p14="http://schemas.microsoft.com/office/powerpoint/2010/main" val="24787987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6610" y="633045"/>
            <a:ext cx="11844998" cy="4330416"/>
          </a:xfrm>
          <a:prstGeom prst="rect">
            <a:avLst/>
          </a:prstGeom>
          <a:solidFill>
            <a:schemeClr val="tx2">
              <a:lumMod val="10000"/>
              <a:lumOff val="90000"/>
            </a:schemeClr>
          </a:solidFill>
        </p:spPr>
        <p:txBody>
          <a:bodyPr wrap="square" rtlCol="1">
            <a:spAutoFit/>
          </a:bodyPr>
          <a:lstStyle/>
          <a:p>
            <a:pPr algn="r" rtl="1"/>
            <a:r>
              <a:rPr lang="ar-MA" sz="3600" b="1" dirty="0">
                <a:solidFill>
                  <a:srgbClr val="00B050"/>
                </a:solidFill>
              </a:rPr>
              <a:t>5- </a:t>
            </a:r>
            <a:r>
              <a:rPr lang="ar-MA" sz="3600" b="1" dirty="0" smtClean="0">
                <a:solidFill>
                  <a:srgbClr val="00B050"/>
                </a:solidFill>
              </a:rPr>
              <a:t>ميز </a:t>
            </a:r>
            <a:r>
              <a:rPr lang="ar-MA" sz="3600" b="1" dirty="0">
                <a:solidFill>
                  <a:srgbClr val="00B050"/>
                </a:solidFill>
              </a:rPr>
              <a:t>بين كل ملحق بالمثنى أو الجمع فيما يأتي: الحضارات – أولات – اثنتان – سنون </a:t>
            </a:r>
            <a:r>
              <a:rPr lang="ar-MA" sz="3600" b="1" dirty="0" smtClean="0">
                <a:solidFill>
                  <a:srgbClr val="00B050"/>
                </a:solidFill>
              </a:rPr>
              <a:t>– المتعايشين:</a:t>
            </a: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marL="742950" indent="-742950" algn="r" rtl="1">
              <a:lnSpc>
                <a:spcPct val="150000"/>
              </a:lnSpc>
              <a:buAutoNum type="arabicPeriod" startAt="6"/>
            </a:pPr>
            <a:r>
              <a:rPr lang="ar-MA" sz="3600" b="1" dirty="0" smtClean="0">
                <a:solidFill>
                  <a:srgbClr val="00B050"/>
                </a:solidFill>
              </a:rPr>
              <a:t>صغ </a:t>
            </a:r>
            <a:r>
              <a:rPr lang="ar-MA" sz="3600" b="1" dirty="0">
                <a:solidFill>
                  <a:srgbClr val="00B050"/>
                </a:solidFill>
              </a:rPr>
              <a:t>جمعا لمؤنث سالم مما </a:t>
            </a:r>
            <a:r>
              <a:rPr lang="ar-MA" sz="3600" b="1" dirty="0" smtClean="0">
                <a:solidFill>
                  <a:srgbClr val="00B050"/>
                </a:solidFill>
              </a:rPr>
              <a:t>يأتي:</a:t>
            </a:r>
          </a:p>
          <a:p>
            <a:pPr marL="342900" lvl="0" indent="-342900" algn="r" rtl="1">
              <a:lnSpc>
                <a:spcPct val="115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متعايشة: متعايشات  - فضلى: فضليات.   – صلة: صلات   - علاقة: علاقات</a:t>
            </a:r>
            <a:r>
              <a:rPr lang="ar-MA" sz="3600" b="1" dirty="0" smtClean="0">
                <a:latin typeface="Calibri" panose="020F0502020204030204" pitchFamily="34" charset="0"/>
                <a:ea typeface="Calibri" panose="020F0502020204030204" pitchFamily="34" charset="0"/>
                <a:cs typeface="Arial" panose="020B0604020202020204" pitchFamily="34" charset="0"/>
              </a:rPr>
              <a:t>.</a:t>
            </a:r>
            <a:endParaRPr lang="ar-MA" sz="3600" b="1" dirty="0">
              <a:solidFill>
                <a:srgbClr val="00B05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4171038176"/>
              </p:ext>
            </p:extLst>
          </p:nvPr>
        </p:nvGraphicFramePr>
        <p:xfrm>
          <a:off x="492370" y="1996495"/>
          <a:ext cx="11350161" cy="1407887"/>
        </p:xfrm>
        <a:graphic>
          <a:graphicData uri="http://schemas.openxmlformats.org/drawingml/2006/table">
            <a:tbl>
              <a:tblPr rtl="1" firstRow="1" firstCol="1" bandRow="1">
                <a:tableStyleId>{5C22544A-7EE6-4342-B048-85BDC9FD1C3A}</a:tableStyleId>
              </a:tblPr>
              <a:tblGrid>
                <a:gridCol w="2896308">
                  <a:extLst>
                    <a:ext uri="{9D8B030D-6E8A-4147-A177-3AD203B41FA5}">
                      <a16:colId xmlns:a16="http://schemas.microsoft.com/office/drawing/2014/main" val="2292157743"/>
                    </a:ext>
                  </a:extLst>
                </a:gridCol>
                <a:gridCol w="4319794">
                  <a:extLst>
                    <a:ext uri="{9D8B030D-6E8A-4147-A177-3AD203B41FA5}">
                      <a16:colId xmlns:a16="http://schemas.microsoft.com/office/drawing/2014/main" val="151760719"/>
                    </a:ext>
                  </a:extLst>
                </a:gridCol>
                <a:gridCol w="4134059">
                  <a:extLst>
                    <a:ext uri="{9D8B030D-6E8A-4147-A177-3AD203B41FA5}">
                      <a16:colId xmlns:a16="http://schemas.microsoft.com/office/drawing/2014/main" val="1324504939"/>
                    </a:ext>
                  </a:extLst>
                </a:gridCol>
              </a:tblGrid>
              <a:tr h="772520">
                <a:tc>
                  <a:txBody>
                    <a:bodyPr/>
                    <a:lstStyle/>
                    <a:p>
                      <a:pPr algn="ctr" rtl="1">
                        <a:lnSpc>
                          <a:spcPct val="115000"/>
                        </a:lnSpc>
                        <a:spcAft>
                          <a:spcPts val="0"/>
                        </a:spcAft>
                      </a:pPr>
                      <a:r>
                        <a:rPr lang="ar-EG" sz="3600" b="1">
                          <a:solidFill>
                            <a:schemeClr val="tx1"/>
                          </a:solidFill>
                          <a:effectLst/>
                        </a:rPr>
                        <a:t>ملحقات المثنى</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dirty="0">
                          <a:solidFill>
                            <a:schemeClr val="tx1"/>
                          </a:solidFill>
                          <a:effectLst/>
                        </a:rPr>
                        <a:t>ملحقات الجمع اسالم</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a:solidFill>
                            <a:schemeClr val="tx1"/>
                          </a:solidFill>
                          <a:effectLst/>
                        </a:rPr>
                        <a:t>الجمع السالم</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831821110"/>
                  </a:ext>
                </a:extLst>
              </a:tr>
              <a:tr h="635367">
                <a:tc>
                  <a:txBody>
                    <a:bodyPr/>
                    <a:lstStyle/>
                    <a:p>
                      <a:pPr algn="ctr" rtl="1">
                        <a:lnSpc>
                          <a:spcPct val="115000"/>
                        </a:lnSpc>
                        <a:spcAft>
                          <a:spcPts val="0"/>
                        </a:spcAft>
                      </a:pPr>
                      <a:r>
                        <a:rPr lang="ar-EG" sz="3600" b="1">
                          <a:solidFill>
                            <a:schemeClr val="tx1"/>
                          </a:solidFill>
                          <a:effectLst/>
                        </a:rPr>
                        <a:t>اثنتان</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dirty="0">
                          <a:solidFill>
                            <a:schemeClr val="tx1"/>
                          </a:solidFill>
                          <a:effectLst/>
                        </a:rPr>
                        <a:t>أولات - سنون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15000"/>
                        </a:lnSpc>
                        <a:spcAft>
                          <a:spcPts val="0"/>
                        </a:spcAft>
                      </a:pPr>
                      <a:r>
                        <a:rPr lang="ar-EG" sz="3600" b="1" dirty="0">
                          <a:solidFill>
                            <a:schemeClr val="tx1"/>
                          </a:solidFill>
                          <a:effectLst/>
                        </a:rPr>
                        <a:t>الحضارات - المتعايشين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885175043"/>
                  </a:ext>
                </a:extLst>
              </a:tr>
            </a:tbl>
          </a:graphicData>
        </a:graphic>
      </p:graphicFrame>
    </p:spTree>
    <p:extLst>
      <p:ext uri="{BB962C8B-B14F-4D97-AF65-F5344CB8AC3E}">
        <p14:creationId xmlns:p14="http://schemas.microsoft.com/office/powerpoint/2010/main" val="8043129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6610" y="633045"/>
            <a:ext cx="11929402" cy="5078313"/>
          </a:xfrm>
          <a:prstGeom prst="rect">
            <a:avLst/>
          </a:prstGeom>
          <a:solidFill>
            <a:schemeClr val="tx2">
              <a:lumMod val="10000"/>
              <a:lumOff val="90000"/>
            </a:schemeClr>
          </a:solidFill>
        </p:spPr>
        <p:txBody>
          <a:bodyPr wrap="square" rtlCol="1">
            <a:spAutoFit/>
          </a:bodyPr>
          <a:lstStyle/>
          <a:p>
            <a:pPr marL="742950" indent="-742950" algn="r" rtl="1">
              <a:lnSpc>
                <a:spcPct val="150000"/>
              </a:lnSpc>
              <a:buAutoNum type="arabicPeriod" startAt="7"/>
            </a:pPr>
            <a:r>
              <a:rPr lang="ar-MA" sz="3600" b="1" dirty="0" smtClean="0">
                <a:solidFill>
                  <a:srgbClr val="00B050"/>
                </a:solidFill>
              </a:rPr>
              <a:t>أعرب</a:t>
            </a:r>
            <a:r>
              <a:rPr lang="ar-MA" sz="3600" b="1" dirty="0">
                <a:solidFill>
                  <a:srgbClr val="00B050"/>
                </a:solidFill>
              </a:rPr>
              <a:t>: المسلم ينسج علاقات طيبة مع الآخرين:</a:t>
            </a:r>
            <a:endParaRPr lang="ar-MA" sz="3600" b="1" dirty="0" smtClean="0">
              <a:solidFill>
                <a:srgbClr val="00B050"/>
              </a:solidFill>
            </a:endParaRP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المسلم: </a:t>
            </a:r>
            <a:r>
              <a:rPr lang="ar-MA" sz="3600" b="1" dirty="0" smtClean="0">
                <a:latin typeface="Calibri" panose="020F0502020204030204" pitchFamily="34" charset="0"/>
                <a:ea typeface="Calibri" panose="020F0502020204030204" pitchFamily="34" charset="0"/>
                <a:cs typeface="Arial" panose="020B0604020202020204" pitchFamily="34"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ينسج: </a:t>
            </a:r>
            <a:r>
              <a:rPr lang="ar-MA" sz="3600" b="1" dirty="0" smtClean="0">
                <a:latin typeface="Calibri" panose="020F0502020204030204" pitchFamily="34" charset="0"/>
                <a:ea typeface="Calibri" panose="020F0502020204030204" pitchFamily="34" charset="0"/>
                <a:cs typeface="Arial" panose="020B0604020202020204" pitchFamily="34"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علاقات: </a:t>
            </a:r>
            <a:r>
              <a:rPr lang="ar-MA" sz="3600" b="1" dirty="0" smtClean="0">
                <a:latin typeface="Calibri" panose="020F0502020204030204" pitchFamily="34" charset="0"/>
                <a:ea typeface="Calibri" panose="020F0502020204030204" pitchFamily="34" charset="0"/>
                <a:cs typeface="Arial" panose="020B0604020202020204" pitchFamily="34"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طيبة: </a:t>
            </a:r>
            <a:r>
              <a:rPr lang="ar-MA" sz="3600" b="1" dirty="0" smtClean="0">
                <a:latin typeface="Calibri" panose="020F0502020204030204" pitchFamily="34" charset="0"/>
                <a:ea typeface="Calibri" panose="020F0502020204030204" pitchFamily="34" charset="0"/>
                <a:cs typeface="Arial" panose="020B0604020202020204" pitchFamily="34"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marL="571500" indent="-571500" algn="r" rtl="1">
              <a:lnSpc>
                <a:spcPct val="150000"/>
              </a:lnSpc>
              <a:buFont typeface="Wingdings" panose="05000000000000000000" pitchFamily="2" charset="2"/>
              <a:buChar char="§"/>
            </a:pPr>
            <a:r>
              <a:rPr lang="ar-MA" sz="3600" b="1" dirty="0" smtClean="0">
                <a:latin typeface="Calibri" panose="020F0502020204030204" pitchFamily="34" charset="0"/>
                <a:ea typeface="Calibri" panose="020F0502020204030204" pitchFamily="34" charset="0"/>
                <a:cs typeface="Arial" panose="020B0604020202020204" pitchFamily="34" charset="0"/>
              </a:rPr>
              <a:t>مع الآخرين: ..................................................................</a:t>
            </a:r>
            <a:endParaRPr lang="ar-MA" sz="3600" b="1" dirty="0" smtClean="0">
              <a:solidFill>
                <a:srgbClr val="00B050"/>
              </a:solidFill>
            </a:endParaRPr>
          </a:p>
        </p:txBody>
      </p:sp>
    </p:spTree>
    <p:extLst>
      <p:ext uri="{BB962C8B-B14F-4D97-AF65-F5344CB8AC3E}">
        <p14:creationId xmlns:p14="http://schemas.microsoft.com/office/powerpoint/2010/main" val="29821392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6610" y="633045"/>
            <a:ext cx="11929402" cy="5909310"/>
          </a:xfrm>
          <a:prstGeom prst="rect">
            <a:avLst/>
          </a:prstGeom>
          <a:solidFill>
            <a:schemeClr val="tx2">
              <a:lumMod val="10000"/>
              <a:lumOff val="90000"/>
            </a:schemeClr>
          </a:solidFill>
        </p:spPr>
        <p:txBody>
          <a:bodyPr wrap="square" rtlCol="1">
            <a:spAutoFit/>
          </a:bodyPr>
          <a:lstStyle/>
          <a:p>
            <a:pPr marL="742950" indent="-742950" algn="r" rtl="1">
              <a:lnSpc>
                <a:spcPct val="150000"/>
              </a:lnSpc>
              <a:buAutoNum type="arabicPeriod" startAt="7"/>
            </a:pPr>
            <a:r>
              <a:rPr lang="ar-MA" sz="3600" b="1" dirty="0" smtClean="0">
                <a:solidFill>
                  <a:srgbClr val="00B050"/>
                </a:solidFill>
              </a:rPr>
              <a:t>أعرب</a:t>
            </a:r>
            <a:r>
              <a:rPr lang="ar-MA" sz="3600" b="1" dirty="0">
                <a:solidFill>
                  <a:srgbClr val="00B050"/>
                </a:solidFill>
              </a:rPr>
              <a:t>: المسلم ينسج علاقات طيبة مع الآخرين:</a:t>
            </a:r>
            <a:endParaRPr lang="ar-MA" sz="3600" b="1" dirty="0" smtClean="0">
              <a:solidFill>
                <a:srgbClr val="00B050"/>
              </a:solidFill>
            </a:endParaRP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المسلم: </a:t>
            </a:r>
            <a:r>
              <a:rPr lang="ar-MA" sz="3600" b="1" dirty="0" smtClean="0">
                <a:latin typeface="Calibri" panose="020F0502020204030204" pitchFamily="34" charset="0"/>
                <a:ea typeface="Calibri" panose="020F0502020204030204" pitchFamily="34" charset="0"/>
                <a:cs typeface="Arial" panose="020B0604020202020204" pitchFamily="34" charset="0"/>
              </a:rPr>
              <a:t>مبتدأ مرفوع بالضمة الظاهرة</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ينسج: فعل مضارع مرفوع بالضمة الظاهرة، والفاعل ضمير مستتر تقديره هو</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علاقات: مفعول به منصوب بالكسرة النائبة عن الفتحة لأنه جمع مؤنث سالم.</a:t>
            </a:r>
            <a:endParaRPr lang="en-US" sz="3200" dirty="0">
              <a:latin typeface="Calibri" panose="020F0502020204030204" pitchFamily="34" charset="0"/>
              <a:ea typeface="Calibri" panose="020F0502020204030204" pitchFamily="34" charset="0"/>
              <a:cs typeface="Arial" panose="020B0604020202020204" pitchFamily="34" charset="0"/>
            </a:endParaRPr>
          </a:p>
          <a:p>
            <a:pPr marL="342900" lvl="0" indent="-342900" algn="r" rtl="1">
              <a:lnSpc>
                <a:spcPct val="150000"/>
              </a:lnSpc>
              <a:spcAft>
                <a:spcPts val="0"/>
              </a:spcAft>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طيبة: نعت منصوب بالفتحة الظاهرة</a:t>
            </a:r>
            <a:endParaRPr lang="en-US" sz="3200" dirty="0">
              <a:latin typeface="Calibri" panose="020F0502020204030204" pitchFamily="34" charset="0"/>
              <a:ea typeface="Calibri" panose="020F0502020204030204" pitchFamily="34" charset="0"/>
              <a:cs typeface="Arial" panose="020B0604020202020204" pitchFamily="34" charset="0"/>
            </a:endParaRPr>
          </a:p>
          <a:p>
            <a:pPr marL="571500" indent="-571500" algn="r" rtl="1">
              <a:lnSpc>
                <a:spcPct val="150000"/>
              </a:lnSpc>
              <a:buFont typeface="Wingdings" panose="05000000000000000000" pitchFamily="2" charset="2"/>
              <a:buChar char="§"/>
            </a:pPr>
            <a:r>
              <a:rPr lang="ar-MA" sz="3600" b="1" dirty="0">
                <a:latin typeface="Calibri" panose="020F0502020204030204" pitchFamily="34" charset="0"/>
                <a:ea typeface="Calibri" panose="020F0502020204030204" pitchFamily="34" charset="0"/>
                <a:cs typeface="Arial" panose="020B0604020202020204" pitchFamily="34" charset="0"/>
              </a:rPr>
              <a:t>مع: حرف </a:t>
            </a:r>
            <a:r>
              <a:rPr lang="ar-MA" sz="3600" b="1" dirty="0" smtClean="0">
                <a:latin typeface="Calibri" panose="020F0502020204030204" pitchFamily="34" charset="0"/>
                <a:ea typeface="Calibri" panose="020F0502020204030204" pitchFamily="34" charset="0"/>
                <a:cs typeface="Arial" panose="020B0604020202020204" pitchFamily="34" charset="0"/>
              </a:rPr>
              <a:t>جر، الآخرين اسم مجرور </a:t>
            </a:r>
            <a:r>
              <a:rPr lang="ar-MA" sz="3600" b="1" dirty="0">
                <a:latin typeface="Calibri" panose="020F0502020204030204" pitchFamily="34" charset="0"/>
                <a:ea typeface="Calibri" panose="020F0502020204030204" pitchFamily="34" charset="0"/>
                <a:cs typeface="Arial" panose="020B0604020202020204" pitchFamily="34" charset="0"/>
              </a:rPr>
              <a:t>بالياء لأنه جمع مذكر </a:t>
            </a:r>
            <a:r>
              <a:rPr lang="ar-MA" sz="3600" b="1" dirty="0" smtClean="0">
                <a:latin typeface="Calibri" panose="020F0502020204030204" pitchFamily="34" charset="0"/>
                <a:ea typeface="Calibri" panose="020F0502020204030204" pitchFamily="34" charset="0"/>
                <a:cs typeface="Arial" panose="020B0604020202020204" pitchFamily="34" charset="0"/>
              </a:rPr>
              <a:t>سالم، </a:t>
            </a:r>
            <a:r>
              <a:rPr lang="ar-MA" sz="3600" b="1" dirty="0">
                <a:latin typeface="Calibri" panose="020F0502020204030204" pitchFamily="34" charset="0"/>
                <a:ea typeface="Calibri" panose="020F0502020204030204" pitchFamily="34" charset="0"/>
                <a:cs typeface="Arial" panose="020B0604020202020204" pitchFamily="34" charset="0"/>
              </a:rPr>
              <a:t>والجملة الفعلية في محل رفع </a:t>
            </a:r>
            <a:r>
              <a:rPr lang="ar-MA" sz="3600" b="1" dirty="0" smtClean="0">
                <a:latin typeface="Calibri" panose="020F0502020204030204" pitchFamily="34" charset="0"/>
                <a:ea typeface="Calibri" panose="020F0502020204030204" pitchFamily="34" charset="0"/>
                <a:cs typeface="Arial" panose="020B0604020202020204" pitchFamily="34" charset="0"/>
              </a:rPr>
              <a:t>خبر.</a:t>
            </a:r>
            <a:endParaRPr lang="ar-MA" sz="3600" b="1" dirty="0" smtClean="0">
              <a:solidFill>
                <a:srgbClr val="00B050"/>
              </a:solidFill>
            </a:endParaRPr>
          </a:p>
        </p:txBody>
      </p:sp>
    </p:spTree>
    <p:extLst>
      <p:ext uri="{BB962C8B-B14F-4D97-AF65-F5344CB8AC3E}">
        <p14:creationId xmlns:p14="http://schemas.microsoft.com/office/powerpoint/2010/main" val="42553285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86661" y="28137"/>
            <a:ext cx="3727939" cy="769441"/>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4400" b="1">
                <a:solidFill>
                  <a:srgbClr val="FF0000"/>
                </a:solidFill>
                <a:effectLst>
                  <a:outerShdw blurRad="38100" dist="38100" dir="2700000" algn="tl">
                    <a:srgbClr val="000000">
                      <a:alpha val="43137"/>
                    </a:srgbClr>
                  </a:outerShdw>
                </a:effectLst>
              </a:rPr>
              <a:t>تقويم تشخيصي</a:t>
            </a:r>
            <a:endParaRPr lang="ar-MA" sz="4400" b="1" dirty="0">
              <a:solidFill>
                <a:srgbClr val="FF0000"/>
              </a:solidFill>
              <a:effectLst>
                <a:outerShdw blurRad="38100" dist="38100" dir="2700000" algn="tl">
                  <a:srgbClr val="000000">
                    <a:alpha val="43137"/>
                  </a:srgbClr>
                </a:outerShdw>
              </a:effectLst>
            </a:endParaRPr>
          </a:p>
        </p:txBody>
      </p:sp>
      <p:sp>
        <p:nvSpPr>
          <p:cNvPr id="5" name="TextBox 4"/>
          <p:cNvSpPr txBox="1"/>
          <p:nvPr/>
        </p:nvSpPr>
        <p:spPr>
          <a:xfrm>
            <a:off x="98470" y="891838"/>
            <a:ext cx="11943475" cy="255454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685800" indent="-685800" algn="r" rtl="1">
              <a:buFont typeface="Wingdings" panose="05000000000000000000" pitchFamily="2" charset="2"/>
              <a:buChar char="ü"/>
            </a:pPr>
            <a:r>
              <a:rPr lang="ar-MA" sz="4000" b="1" dirty="0" smtClean="0"/>
              <a:t>كون </a:t>
            </a:r>
            <a:r>
              <a:rPr lang="ar-MA" sz="4000" b="1" dirty="0"/>
              <a:t>جملا يكون فيها المثنى مرة مرفوعا ومرة منصوبا ومرة مجرورا.</a:t>
            </a:r>
          </a:p>
          <a:p>
            <a:pPr marL="685800" indent="-685800" algn="r" rtl="1">
              <a:buFont typeface="Wingdings" panose="05000000000000000000" pitchFamily="2" charset="2"/>
              <a:buChar char="ü"/>
            </a:pPr>
            <a:r>
              <a:rPr lang="ar-MA" sz="4000" b="1" dirty="0" smtClean="0"/>
              <a:t>اجمع </a:t>
            </a:r>
            <a:r>
              <a:rPr lang="ar-MA" sz="4000" b="1" dirty="0"/>
              <a:t>الكلمات التالية جمع مذكر سالما: </a:t>
            </a:r>
          </a:p>
          <a:p>
            <a:pPr algn="r" rtl="1"/>
            <a:r>
              <a:rPr lang="ar-MA" sz="4000" b="1" dirty="0"/>
              <a:t>مفكر – فاطمة – متأمل - مجتهدة</a:t>
            </a:r>
            <a:endParaRPr lang="ar-MA" sz="4000" b="1" dirty="0"/>
          </a:p>
        </p:txBody>
      </p:sp>
      <p:sp>
        <p:nvSpPr>
          <p:cNvPr id="6" name="TextBox 5"/>
          <p:cNvSpPr txBox="1"/>
          <p:nvPr/>
        </p:nvSpPr>
        <p:spPr>
          <a:xfrm>
            <a:off x="98470" y="3540643"/>
            <a:ext cx="11943475" cy="2554545"/>
          </a:xfrm>
          <a:prstGeom prst="rect">
            <a:avLst/>
          </a:prstGeom>
          <a:solidFill>
            <a:schemeClr val="bg2">
              <a:lumMod val="90000"/>
            </a:schemeClr>
          </a:solidFill>
          <a:effectLst>
            <a:outerShdw blurRad="50800" dist="38100" dir="5400000" algn="t" rotWithShape="0">
              <a:prstClr val="black">
                <a:alpha val="40000"/>
              </a:prstClr>
            </a:outerShdw>
          </a:effectLst>
        </p:spPr>
        <p:txBody>
          <a:bodyPr wrap="square" rtlCol="1">
            <a:spAutoFit/>
          </a:bodyPr>
          <a:lstStyle/>
          <a:p>
            <a:pPr marL="571500" indent="-571500" algn="r" rtl="1">
              <a:buFont typeface="Wingdings" panose="05000000000000000000" pitchFamily="2" charset="2"/>
              <a:buChar char="ü"/>
            </a:pPr>
            <a:r>
              <a:rPr lang="ar-MA" sz="4000" b="1" dirty="0" smtClean="0"/>
              <a:t>وَصَلَ </a:t>
            </a:r>
            <a:r>
              <a:rPr lang="ar-MA" sz="4000" b="1" dirty="0"/>
              <a:t>القَائِدَانِ لِأَرْضِ المَعْرَكَةِ / رَأَيْتُ القَائِدَيْنِ الشُّجَاعَيْنِ / مَرَرْتُ بِالقَائِدَيْنِ العَظِيمَيْنِ.</a:t>
            </a:r>
          </a:p>
          <a:p>
            <a:pPr marL="571500" indent="-571500" algn="r" rtl="1">
              <a:buFont typeface="Wingdings" panose="05000000000000000000" pitchFamily="2" charset="2"/>
              <a:buChar char="ü"/>
            </a:pPr>
            <a:r>
              <a:rPr lang="ar-MA" sz="4000" b="1" dirty="0" smtClean="0"/>
              <a:t>جمع </a:t>
            </a:r>
            <a:r>
              <a:rPr lang="ar-MA" sz="4000" b="1" dirty="0"/>
              <a:t>مذكر سالم: مُفَكِّرٌ – مُفَكِّرُونَ / مُتَأَمِّلٌ – مُتَأَمِّلُونَ.</a:t>
            </a:r>
          </a:p>
          <a:p>
            <a:pPr algn="r" rtl="1"/>
            <a:r>
              <a:rPr lang="ar-MA" sz="4000" b="1" dirty="0"/>
              <a:t>- فاطمة – مجتهدة: لا يجوز الأول اسم علم للمؤنث والثاني صفة لمؤنث.</a:t>
            </a:r>
            <a:endParaRPr lang="ar-MA" sz="4000" b="1" dirty="0"/>
          </a:p>
        </p:txBody>
      </p:sp>
    </p:spTree>
    <p:extLst>
      <p:ext uri="{BB962C8B-B14F-4D97-AF65-F5344CB8AC3E}">
        <p14:creationId xmlns:p14="http://schemas.microsoft.com/office/powerpoint/2010/main" val="152157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6661" y="14065"/>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أولا: </a:t>
            </a:r>
            <a:r>
              <a:rPr lang="ar-MA" sz="3200" b="1" dirty="0">
                <a:solidFill>
                  <a:srgbClr val="FF0000"/>
                </a:solidFill>
              </a:rPr>
              <a:t>الفهم </a:t>
            </a:r>
          </a:p>
        </p:txBody>
      </p:sp>
      <p:sp>
        <p:nvSpPr>
          <p:cNvPr id="4" name="TextBox 3"/>
          <p:cNvSpPr txBox="1"/>
          <p:nvPr/>
        </p:nvSpPr>
        <p:spPr>
          <a:xfrm>
            <a:off x="140676" y="630694"/>
            <a:ext cx="11887201" cy="5809732"/>
          </a:xfrm>
          <a:prstGeom prst="rect">
            <a:avLst/>
          </a:prstGeom>
          <a:solidFill>
            <a:schemeClr val="tx2">
              <a:lumMod val="10000"/>
              <a:lumOff val="90000"/>
            </a:schemeClr>
          </a:solidFill>
          <a:effectLst>
            <a:outerShdw blurRad="50800" dist="38100" dir="5400000" algn="t" rotWithShape="0">
              <a:prstClr val="black">
                <a:alpha val="40000"/>
              </a:prstClr>
            </a:outerShdw>
          </a:effectLst>
        </p:spPr>
        <p:txBody>
          <a:bodyPr wrap="square" rtlCol="1">
            <a:spAutoFit/>
          </a:bodyPr>
          <a:lstStyle/>
          <a:p>
            <a:pPr marL="742950" lvl="0" indent="-742950" algn="r" rtl="1">
              <a:lnSpc>
                <a:spcPct val="150000"/>
              </a:lnSpc>
              <a:spcAft>
                <a:spcPts val="0"/>
              </a:spcAft>
              <a:buClr>
                <a:srgbClr val="FF0000"/>
              </a:buClr>
              <a:buFont typeface="+mj-lt"/>
              <a:buAutoNum type="arabicPeriod"/>
            </a:pPr>
            <a:r>
              <a:rPr lang="ar-MA" sz="36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عنوان مناسب للنص: </a:t>
            </a:r>
            <a:r>
              <a:rPr lang="ar-MA" sz="3600" b="1" dirty="0" smtClean="0">
                <a:latin typeface="Calibri" panose="020F0502020204030204" pitchFamily="34" charset="0"/>
                <a:ea typeface="Times New Roman" panose="02020603050405020304" pitchFamily="18" charset="0"/>
                <a:cs typeface="Arial" panose="020B0604020202020204" pitchFamily="34"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marL="742950" lvl="0" indent="-742950" algn="r" rtl="1">
              <a:lnSpc>
                <a:spcPct val="150000"/>
              </a:lnSpc>
              <a:spcAft>
                <a:spcPts val="0"/>
              </a:spcAft>
              <a:buClr>
                <a:srgbClr val="FF0000"/>
              </a:buClr>
              <a:buFont typeface="+mj-lt"/>
              <a:buAutoNum type="arabicPeriod"/>
            </a:pPr>
            <a:r>
              <a:rPr lang="ar-MA" sz="36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اشرح ما يأتي:</a:t>
            </a:r>
            <a:endParaRPr lang="en-US" sz="3200" dirty="0">
              <a:latin typeface="Calibri" panose="020F0502020204030204" pitchFamily="34" charset="0"/>
              <a:ea typeface="Calibri" panose="020F0502020204030204" pitchFamily="34" charset="0"/>
              <a:cs typeface="Arial" panose="020B0604020202020204" pitchFamily="34" charset="0"/>
            </a:endParaRPr>
          </a:p>
          <a:p>
            <a:pPr algn="r" rtl="1">
              <a:lnSpc>
                <a:spcPct val="150000"/>
              </a:lnSpc>
              <a:spcAft>
                <a:spcPts val="0"/>
              </a:spcAft>
            </a:pPr>
            <a:r>
              <a:rPr lang="ar-MA" sz="3600" b="1" dirty="0" smtClean="0">
                <a:latin typeface="Calibri" panose="020F0502020204030204" pitchFamily="34" charset="0"/>
                <a:ea typeface="Times New Roman" panose="02020603050405020304" pitchFamily="18" charset="0"/>
              </a:rPr>
              <a:t>- ترسي </a:t>
            </a:r>
            <a:r>
              <a:rPr lang="ar-MA" sz="3600" b="1" dirty="0">
                <a:latin typeface="Calibri" panose="020F0502020204030204" pitchFamily="34" charset="0"/>
                <a:ea typeface="Times New Roman" panose="02020603050405020304" pitchFamily="18" charset="0"/>
              </a:rPr>
              <a:t>دعائم السلام: </a:t>
            </a:r>
            <a:r>
              <a:rPr lang="ar-MA" sz="3600" b="1" dirty="0" smtClean="0">
                <a:latin typeface="Calibri" panose="020F0502020204030204" pitchFamily="34" charset="0"/>
                <a:ea typeface="Times New Roman" panose="02020603050405020304" pitchFamily="18" charset="0"/>
              </a:rPr>
              <a:t>........</a:t>
            </a:r>
            <a:r>
              <a:rPr lang="ar-MA" sz="3600" b="1" dirty="0" smtClean="0">
                <a:solidFill>
                  <a:srgbClr val="00B050"/>
                </a:solidFill>
                <a:latin typeface="Calibri" panose="020F0502020204030204" pitchFamily="34" charset="0"/>
                <a:ea typeface="Times New Roman" panose="02020603050405020304" pitchFamily="18" charset="0"/>
              </a:rPr>
              <a:t>  </a:t>
            </a:r>
            <a:r>
              <a:rPr lang="ar-MA" sz="3600" b="1" dirty="0">
                <a:latin typeface="Calibri" panose="020F0502020204030204" pitchFamily="34" charset="0"/>
                <a:ea typeface="Times New Roman" panose="02020603050405020304" pitchFamily="18" charset="0"/>
              </a:rPr>
              <a:t>– نفس واحدة: </a:t>
            </a:r>
            <a:r>
              <a:rPr lang="ar-MA" sz="3600" b="1" dirty="0" smtClean="0">
                <a:latin typeface="Calibri" panose="020F0502020204030204" pitchFamily="34" charset="0"/>
                <a:ea typeface="Times New Roman" panose="02020603050405020304" pitchFamily="18" charset="0"/>
              </a:rPr>
              <a:t>.............  - </a:t>
            </a:r>
            <a:r>
              <a:rPr lang="ar-MA" sz="3600" b="1" dirty="0">
                <a:latin typeface="Calibri" panose="020F0502020204030204" pitchFamily="34" charset="0"/>
                <a:ea typeface="Times New Roman" panose="02020603050405020304" pitchFamily="18" charset="0"/>
              </a:rPr>
              <a:t>عمارتها: </a:t>
            </a:r>
            <a:r>
              <a:rPr lang="ar-MA" sz="3600" b="1" dirty="0" smtClean="0">
                <a:latin typeface="Calibri" panose="020F0502020204030204" pitchFamily="34" charset="0"/>
                <a:ea typeface="Times New Roman" panose="02020603050405020304" pitchFamily="18" charset="0"/>
              </a:rPr>
              <a:t>........</a:t>
            </a:r>
          </a:p>
          <a:p>
            <a:pPr algn="r" rtl="1">
              <a:lnSpc>
                <a:spcPct val="150000"/>
              </a:lnSpc>
              <a:spcAft>
                <a:spcPts val="0"/>
              </a:spcAft>
            </a:pPr>
            <a:r>
              <a:rPr lang="ar-MA" sz="3600" b="1" dirty="0" smtClean="0">
                <a:latin typeface="Calibri" panose="020F0502020204030204" pitchFamily="34" charset="0"/>
                <a:ea typeface="Times New Roman" panose="02020603050405020304" pitchFamily="18" charset="0"/>
              </a:rPr>
              <a:t> - تسامحا </a:t>
            </a:r>
            <a:r>
              <a:rPr lang="ar-MA" sz="3600" b="1" dirty="0">
                <a:latin typeface="Calibri" panose="020F0502020204030204" pitchFamily="34" charset="0"/>
                <a:ea typeface="Times New Roman" panose="02020603050405020304" pitchFamily="18" charset="0"/>
              </a:rPr>
              <a:t>محايدا: </a:t>
            </a:r>
            <a:r>
              <a:rPr lang="ar-MA" sz="3600" b="1" dirty="0" smtClean="0">
                <a:latin typeface="Calibri" panose="020F0502020204030204" pitchFamily="34" charset="0"/>
                <a:ea typeface="Times New Roman" panose="02020603050405020304" pitchFamily="18" charset="0"/>
              </a:rPr>
              <a:t>..................</a:t>
            </a:r>
            <a:r>
              <a:rPr lang="ar-MA" sz="3600" b="1" dirty="0" smtClean="0">
                <a:solidFill>
                  <a:srgbClr val="00B050"/>
                </a:solidFill>
                <a:latin typeface="Calibri" panose="020F0502020204030204" pitchFamily="34" charset="0"/>
                <a:ea typeface="Times New Roman" panose="02020603050405020304" pitchFamily="18"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lvl="0" algn="r" rtl="1">
              <a:lnSpc>
                <a:spcPct val="150000"/>
              </a:lnSpc>
              <a:spcAft>
                <a:spcPts val="0"/>
              </a:spcAft>
              <a:buClr>
                <a:srgbClr val="FF0000"/>
              </a:buClr>
            </a:pPr>
            <a:r>
              <a:rPr lang="ar-MA" sz="3600" b="1" dirty="0" smtClean="0">
                <a:solidFill>
                  <a:srgbClr val="FF0000"/>
                </a:solidFill>
                <a:latin typeface="Calibri" panose="020F0502020204030204" pitchFamily="34" charset="0"/>
                <a:ea typeface="Times New Roman" panose="02020603050405020304" pitchFamily="18" charset="0"/>
              </a:rPr>
              <a:t>3.  مضمون </a:t>
            </a:r>
            <a:r>
              <a:rPr lang="ar-MA" sz="3600" b="1" dirty="0">
                <a:solidFill>
                  <a:srgbClr val="FF0000"/>
                </a:solidFill>
                <a:latin typeface="Calibri" panose="020F0502020204030204" pitchFamily="34" charset="0"/>
                <a:ea typeface="Times New Roman" panose="02020603050405020304" pitchFamily="18" charset="0"/>
              </a:rPr>
              <a:t>الرسالة التي جاء بها الاسلام: </a:t>
            </a:r>
            <a:r>
              <a:rPr lang="ar-MA" sz="3600" b="1" dirty="0" smtClean="0">
                <a:latin typeface="Calibri" panose="020F0502020204030204" pitchFamily="34" charset="0"/>
                <a:ea typeface="Times New Roman" panose="02020603050405020304" pitchFamily="18"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lvl="0" algn="r" rtl="1">
              <a:lnSpc>
                <a:spcPct val="150000"/>
              </a:lnSpc>
              <a:spcAft>
                <a:spcPts val="0"/>
              </a:spcAft>
              <a:buClr>
                <a:srgbClr val="FF0000"/>
              </a:buClr>
            </a:pPr>
            <a:r>
              <a:rPr lang="ar-MA" sz="3600" b="1" dirty="0" smtClean="0">
                <a:solidFill>
                  <a:srgbClr val="FF0000"/>
                </a:solidFill>
                <a:latin typeface="Calibri" panose="020F0502020204030204" pitchFamily="34" charset="0"/>
                <a:ea typeface="Times New Roman" panose="02020603050405020304" pitchFamily="18" charset="0"/>
              </a:rPr>
              <a:t>4.  العوامل </a:t>
            </a:r>
            <a:r>
              <a:rPr lang="ar-MA" sz="3600" b="1" dirty="0">
                <a:solidFill>
                  <a:srgbClr val="FF0000"/>
                </a:solidFill>
                <a:latin typeface="Calibri" panose="020F0502020204030204" pitchFamily="34" charset="0"/>
                <a:ea typeface="Times New Roman" panose="02020603050405020304" pitchFamily="18" charset="0"/>
              </a:rPr>
              <a:t>التي جعلت العالم قرية كونية صغيرة: </a:t>
            </a:r>
            <a:r>
              <a:rPr lang="ar-MA" sz="3600" b="1" dirty="0" smtClean="0">
                <a:latin typeface="Calibri" panose="020F0502020204030204" pitchFamily="34" charset="0"/>
                <a:ea typeface="Times New Roman" panose="02020603050405020304" pitchFamily="18"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algn="r" rtl="1">
              <a:lnSpc>
                <a:spcPct val="150000"/>
              </a:lnSpc>
            </a:pPr>
            <a:r>
              <a:rPr lang="ar-MA" sz="3600" b="1" dirty="0" smtClean="0">
                <a:solidFill>
                  <a:srgbClr val="FF0000"/>
                </a:solidFill>
                <a:ea typeface="Times New Roman" panose="02020603050405020304" pitchFamily="18" charset="0"/>
              </a:rPr>
              <a:t>5.  إيجابيات </a:t>
            </a:r>
            <a:r>
              <a:rPr lang="ar-MA" sz="3600" b="1" dirty="0">
                <a:solidFill>
                  <a:srgbClr val="FF0000"/>
                </a:solidFill>
                <a:ea typeface="Times New Roman" panose="02020603050405020304" pitchFamily="18" charset="0"/>
              </a:rPr>
              <a:t>التسامح بالنسبة للفرد والمجتمع: </a:t>
            </a:r>
            <a:r>
              <a:rPr lang="ar-MA" sz="3600" b="1" dirty="0" smtClean="0">
                <a:ea typeface="Times New Roman" panose="02020603050405020304" pitchFamily="18" charset="0"/>
              </a:rPr>
              <a:t>.......................................</a:t>
            </a:r>
            <a:endParaRPr lang="ar-MA" sz="3600" b="1" dirty="0"/>
          </a:p>
        </p:txBody>
      </p:sp>
    </p:spTree>
    <p:extLst>
      <p:ext uri="{BB962C8B-B14F-4D97-AF65-F5344CB8AC3E}">
        <p14:creationId xmlns:p14="http://schemas.microsoft.com/office/powerpoint/2010/main" val="2269097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6661" y="14065"/>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أولا: </a:t>
            </a:r>
            <a:r>
              <a:rPr lang="ar-MA" sz="3200" b="1" dirty="0">
                <a:solidFill>
                  <a:srgbClr val="FF0000"/>
                </a:solidFill>
              </a:rPr>
              <a:t>الفهم </a:t>
            </a:r>
          </a:p>
        </p:txBody>
      </p:sp>
      <p:sp>
        <p:nvSpPr>
          <p:cNvPr id="4" name="TextBox 3"/>
          <p:cNvSpPr txBox="1"/>
          <p:nvPr/>
        </p:nvSpPr>
        <p:spPr>
          <a:xfrm>
            <a:off x="0" y="630694"/>
            <a:ext cx="12192000" cy="6186309"/>
          </a:xfrm>
          <a:prstGeom prst="rect">
            <a:avLst/>
          </a:prstGeom>
          <a:solidFill>
            <a:schemeClr val="tx2">
              <a:lumMod val="10000"/>
              <a:lumOff val="90000"/>
            </a:schemeClr>
          </a:solidFill>
          <a:effectLst>
            <a:outerShdw blurRad="50800" dist="38100" dir="5400000" algn="t" rotWithShape="0">
              <a:prstClr val="black">
                <a:alpha val="40000"/>
              </a:prstClr>
            </a:outerShdw>
          </a:effectLst>
        </p:spPr>
        <p:txBody>
          <a:bodyPr wrap="square" rtlCol="1">
            <a:spAutoFit/>
          </a:bodyPr>
          <a:lstStyle/>
          <a:p>
            <a:pPr marL="742950" lvl="0" indent="-742950" algn="r" rtl="1">
              <a:spcAft>
                <a:spcPts val="0"/>
              </a:spcAft>
              <a:buClr>
                <a:srgbClr val="FF0000"/>
              </a:buClr>
              <a:buFont typeface="+mj-lt"/>
              <a:buAutoNum type="arabicPeriod"/>
            </a:pPr>
            <a:r>
              <a:rPr lang="ar-MA" sz="36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عنوان مناسب للنص: </a:t>
            </a:r>
            <a:r>
              <a:rPr lang="ar-MA" sz="3600" b="1" dirty="0">
                <a:latin typeface="Calibri" panose="020F0502020204030204" pitchFamily="34" charset="0"/>
                <a:ea typeface="Times New Roman" panose="02020603050405020304" pitchFamily="18" charset="0"/>
                <a:cs typeface="Arial" panose="020B0604020202020204" pitchFamily="34" charset="0"/>
              </a:rPr>
              <a:t>التسامح في الإسلام.</a:t>
            </a:r>
            <a:endParaRPr lang="en-US" sz="3200" dirty="0">
              <a:latin typeface="Calibri" panose="020F0502020204030204" pitchFamily="34" charset="0"/>
              <a:ea typeface="Calibri" panose="020F0502020204030204" pitchFamily="34" charset="0"/>
              <a:cs typeface="Arial" panose="020B0604020202020204" pitchFamily="34" charset="0"/>
            </a:endParaRPr>
          </a:p>
          <a:p>
            <a:pPr marL="742950" lvl="0" indent="-742950" algn="r" rtl="1">
              <a:spcAft>
                <a:spcPts val="0"/>
              </a:spcAft>
              <a:buClr>
                <a:srgbClr val="FF0000"/>
              </a:buClr>
              <a:buFont typeface="+mj-lt"/>
              <a:buAutoNum type="arabicPeriod"/>
            </a:pPr>
            <a:r>
              <a:rPr lang="ar-MA" sz="3600" b="1" dirty="0">
                <a:solidFill>
                  <a:srgbClr val="FF0000"/>
                </a:solidFill>
                <a:latin typeface="Calibri" panose="020F0502020204030204" pitchFamily="34" charset="0"/>
                <a:ea typeface="Times New Roman" panose="02020603050405020304" pitchFamily="18" charset="0"/>
                <a:cs typeface="Arial" panose="020B0604020202020204" pitchFamily="34" charset="0"/>
              </a:rPr>
              <a:t>اشرح ما يأتي:</a:t>
            </a:r>
            <a:endParaRPr lang="en-US" sz="3200" dirty="0">
              <a:latin typeface="Calibri" panose="020F0502020204030204" pitchFamily="34" charset="0"/>
              <a:ea typeface="Calibri" panose="020F0502020204030204" pitchFamily="34" charset="0"/>
              <a:cs typeface="Arial" panose="020B0604020202020204" pitchFamily="34" charset="0"/>
            </a:endParaRPr>
          </a:p>
          <a:p>
            <a:pPr algn="r" rtl="1">
              <a:spcAft>
                <a:spcPts val="0"/>
              </a:spcAft>
            </a:pPr>
            <a:r>
              <a:rPr lang="ar-MA" sz="3600" b="1" dirty="0">
                <a:latin typeface="Calibri" panose="020F0502020204030204" pitchFamily="34" charset="0"/>
                <a:ea typeface="Times New Roman" panose="02020603050405020304" pitchFamily="18" charset="0"/>
              </a:rPr>
              <a:t>- ترسي دعائم السلام: تثبت...</a:t>
            </a:r>
            <a:r>
              <a:rPr lang="ar-MA" sz="3600" b="1" dirty="0">
                <a:solidFill>
                  <a:srgbClr val="00B050"/>
                </a:solidFill>
                <a:latin typeface="Calibri" panose="020F0502020204030204" pitchFamily="34" charset="0"/>
                <a:ea typeface="Times New Roman" panose="02020603050405020304" pitchFamily="18" charset="0"/>
              </a:rPr>
              <a:t>    </a:t>
            </a:r>
            <a:r>
              <a:rPr lang="ar-MA" sz="3600" b="1" dirty="0">
                <a:latin typeface="Calibri" panose="020F0502020204030204" pitchFamily="34" charset="0"/>
                <a:ea typeface="Times New Roman" panose="02020603050405020304" pitchFamily="18" charset="0"/>
              </a:rPr>
              <a:t>– نفس واحدة: أصل واحد.     - عمارتها: البناء والتشييد     - تسامحا محايدا: تسامحا إيجابيا</a:t>
            </a:r>
            <a:r>
              <a:rPr lang="ar-MA" sz="3600" b="1" dirty="0">
                <a:solidFill>
                  <a:srgbClr val="00B050"/>
                </a:solidFill>
                <a:latin typeface="Calibri" panose="020F0502020204030204" pitchFamily="34" charset="0"/>
                <a:ea typeface="Times New Roman" panose="02020603050405020304" pitchFamily="18" charset="0"/>
              </a:rPr>
              <a:t>.</a:t>
            </a:r>
            <a:endParaRPr lang="en-US" sz="3200" dirty="0">
              <a:latin typeface="Calibri" panose="020F0502020204030204" pitchFamily="34" charset="0"/>
              <a:ea typeface="Calibri" panose="020F0502020204030204" pitchFamily="34" charset="0"/>
              <a:cs typeface="Arial" panose="020B0604020202020204" pitchFamily="34" charset="0"/>
            </a:endParaRPr>
          </a:p>
          <a:p>
            <a:pPr lvl="0" algn="r" rtl="1">
              <a:spcAft>
                <a:spcPts val="0"/>
              </a:spcAft>
              <a:buClr>
                <a:srgbClr val="FF0000"/>
              </a:buClr>
            </a:pPr>
            <a:r>
              <a:rPr lang="ar-MA" sz="3600" b="1" dirty="0" smtClean="0">
                <a:solidFill>
                  <a:srgbClr val="FF0000"/>
                </a:solidFill>
                <a:latin typeface="Calibri" panose="020F0502020204030204" pitchFamily="34" charset="0"/>
                <a:ea typeface="Times New Roman" panose="02020603050405020304" pitchFamily="18" charset="0"/>
              </a:rPr>
              <a:t>3.  مضمون </a:t>
            </a:r>
            <a:r>
              <a:rPr lang="ar-MA" sz="3600" b="1" dirty="0">
                <a:solidFill>
                  <a:srgbClr val="FF0000"/>
                </a:solidFill>
                <a:latin typeface="Calibri" panose="020F0502020204030204" pitchFamily="34" charset="0"/>
                <a:ea typeface="Times New Roman" panose="02020603050405020304" pitchFamily="18" charset="0"/>
              </a:rPr>
              <a:t>الرسالة التي جاء بها الاسلام: </a:t>
            </a:r>
            <a:r>
              <a:rPr lang="ar-MA" sz="3600" b="1" dirty="0">
                <a:latin typeface="Calibri" panose="020F0502020204030204" pitchFamily="34" charset="0"/>
                <a:ea typeface="Times New Roman" panose="02020603050405020304" pitchFamily="18" charset="0"/>
              </a:rPr>
              <a:t>تأمر بالعدل، وتدعو إلى التعايش في جو من الإخاء والتسامحبين كل الناس.</a:t>
            </a:r>
            <a:endParaRPr lang="en-US" sz="3200" dirty="0">
              <a:latin typeface="Calibri" panose="020F0502020204030204" pitchFamily="34" charset="0"/>
              <a:ea typeface="Calibri" panose="020F0502020204030204" pitchFamily="34" charset="0"/>
              <a:cs typeface="Arial" panose="020B0604020202020204" pitchFamily="34" charset="0"/>
            </a:endParaRPr>
          </a:p>
          <a:p>
            <a:pPr lvl="0" algn="r" rtl="1">
              <a:spcAft>
                <a:spcPts val="0"/>
              </a:spcAft>
              <a:buClr>
                <a:srgbClr val="FF0000"/>
              </a:buClr>
            </a:pPr>
            <a:r>
              <a:rPr lang="ar-MA" sz="3600" b="1" dirty="0" smtClean="0">
                <a:solidFill>
                  <a:srgbClr val="FF0000"/>
                </a:solidFill>
                <a:latin typeface="Calibri" panose="020F0502020204030204" pitchFamily="34" charset="0"/>
                <a:ea typeface="Times New Roman" panose="02020603050405020304" pitchFamily="18" charset="0"/>
              </a:rPr>
              <a:t>4.  العوامل </a:t>
            </a:r>
            <a:r>
              <a:rPr lang="ar-MA" sz="3600" b="1" dirty="0">
                <a:solidFill>
                  <a:srgbClr val="FF0000"/>
                </a:solidFill>
                <a:latin typeface="Calibri" panose="020F0502020204030204" pitchFamily="34" charset="0"/>
                <a:ea typeface="Times New Roman" panose="02020603050405020304" pitchFamily="18" charset="0"/>
              </a:rPr>
              <a:t>التي جعلت العالم قرية كونية صغيرة: </a:t>
            </a:r>
            <a:r>
              <a:rPr lang="ar-MA" sz="3600" b="1" dirty="0">
                <a:latin typeface="Calibri" panose="020F0502020204030204" pitchFamily="34" charset="0"/>
                <a:ea typeface="Times New Roman" panose="02020603050405020304" pitchFamily="18" charset="0"/>
              </a:rPr>
              <a:t>ثورة المعلومات والاتصالات والثورة التكنولوجية التي أزالت الحواجز الزمانية والمكانية بين الأمم والشعوب.</a:t>
            </a:r>
            <a:endParaRPr lang="en-US" sz="3200" dirty="0">
              <a:latin typeface="Calibri" panose="020F0502020204030204" pitchFamily="34" charset="0"/>
              <a:ea typeface="Calibri" panose="020F0502020204030204" pitchFamily="34" charset="0"/>
              <a:cs typeface="Arial" panose="020B0604020202020204" pitchFamily="34" charset="0"/>
            </a:endParaRPr>
          </a:p>
          <a:p>
            <a:pPr algn="r" rtl="1"/>
            <a:r>
              <a:rPr lang="ar-MA" sz="3600" b="1" dirty="0" smtClean="0">
                <a:solidFill>
                  <a:srgbClr val="FF0000"/>
                </a:solidFill>
                <a:ea typeface="Times New Roman" panose="02020603050405020304" pitchFamily="18" charset="0"/>
              </a:rPr>
              <a:t>5.  إيجابيات </a:t>
            </a:r>
            <a:r>
              <a:rPr lang="ar-MA" sz="3600" b="1" dirty="0">
                <a:solidFill>
                  <a:srgbClr val="FF0000"/>
                </a:solidFill>
                <a:ea typeface="Times New Roman" panose="02020603050405020304" pitchFamily="18" charset="0"/>
              </a:rPr>
              <a:t>التسامح بالنسبة للفرد والمجتمع: </a:t>
            </a:r>
            <a:r>
              <a:rPr lang="ar-MA" sz="3600" b="1" dirty="0">
                <a:ea typeface="Times New Roman" panose="02020603050405020304" pitchFamily="18" charset="0"/>
              </a:rPr>
              <a:t>بالنسبة للفرد؛ تجعله يعيش في أمن واستقرار، وبالنسبة للمجتمع؛ العيش في أمن واستقرار، والتعايش الإيجابي وتبادل المنافع  مع باقي المجتمعات.</a:t>
            </a:r>
            <a:endParaRPr lang="ar-MA" sz="3600" b="1" dirty="0"/>
          </a:p>
        </p:txBody>
      </p:sp>
    </p:spTree>
    <p:extLst>
      <p:ext uri="{BB962C8B-B14F-4D97-AF65-F5344CB8AC3E}">
        <p14:creationId xmlns:p14="http://schemas.microsoft.com/office/powerpoint/2010/main" val="19019653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100729" y="0"/>
            <a:ext cx="3727939" cy="584775"/>
          </a:xfrm>
          <a:prstGeom prst="rect">
            <a:avLst/>
          </a:prstGeom>
          <a:solidFill>
            <a:schemeClr val="bg2">
              <a:lumMod val="75000"/>
            </a:schemeClr>
          </a:solidFill>
          <a:effectLst>
            <a:outerShdw blurRad="50800" dist="38100" dir="5400000" algn="t" rotWithShape="0">
              <a:prstClr val="black">
                <a:alpha val="40000"/>
              </a:prstClr>
            </a:outerShdw>
          </a:effectLst>
        </p:spPr>
        <p:txBody>
          <a:bodyPr wrap="square" rtlCol="1">
            <a:spAutoFit/>
          </a:bodyPr>
          <a:lstStyle/>
          <a:p>
            <a:pPr algn="ctr" rtl="1"/>
            <a:r>
              <a:rPr lang="ar-MA" sz="3200" b="1" dirty="0" smtClean="0">
                <a:solidFill>
                  <a:srgbClr val="FF0000"/>
                </a:solidFill>
              </a:rPr>
              <a:t>ثانيا: </a:t>
            </a:r>
            <a:r>
              <a:rPr lang="ar-MA" sz="3200" b="1" dirty="0" smtClean="0">
                <a:solidFill>
                  <a:srgbClr val="FF0000"/>
                </a:solidFill>
              </a:rPr>
              <a:t>التطبيق</a:t>
            </a:r>
            <a:endParaRPr lang="ar-MA" sz="3200" b="1" dirty="0">
              <a:solidFill>
                <a:srgbClr val="FF0000"/>
              </a:solidFill>
            </a:endParaRPr>
          </a:p>
        </p:txBody>
      </p:sp>
      <p:sp>
        <p:nvSpPr>
          <p:cNvPr id="2" name="TextBox 1"/>
          <p:cNvSpPr txBox="1"/>
          <p:nvPr/>
        </p:nvSpPr>
        <p:spPr>
          <a:xfrm>
            <a:off x="112542" y="717451"/>
            <a:ext cx="11844998" cy="5078313"/>
          </a:xfrm>
          <a:prstGeom prst="rect">
            <a:avLst/>
          </a:prstGeom>
          <a:solidFill>
            <a:schemeClr val="tx2">
              <a:lumMod val="10000"/>
              <a:lumOff val="90000"/>
            </a:schemeClr>
          </a:solidFill>
        </p:spPr>
        <p:txBody>
          <a:bodyPr wrap="square" rtlCol="1">
            <a:spAutoFit/>
          </a:bodyPr>
          <a:lstStyle/>
          <a:p>
            <a:pPr algn="r" rtl="1">
              <a:lnSpc>
                <a:spcPct val="150000"/>
              </a:lnSpc>
            </a:pPr>
            <a:r>
              <a:rPr lang="ar-MA" sz="3600" b="1" dirty="0" smtClean="0">
                <a:solidFill>
                  <a:srgbClr val="00B050"/>
                </a:solidFill>
              </a:rPr>
              <a:t>1- الشكل:</a:t>
            </a:r>
          </a:p>
          <a:p>
            <a:pPr algn="r" rtl="1">
              <a:lnSpc>
                <a:spcPct val="150000"/>
              </a:lnSpc>
            </a:pPr>
            <a:r>
              <a:rPr lang="ar-MA" sz="3600" b="1" dirty="0">
                <a:effectLst>
                  <a:outerShdw blurRad="38100" dist="38100" dir="2700000" algn="tl">
                    <a:srgbClr val="000000">
                      <a:alpha val="43137"/>
                    </a:srgbClr>
                  </a:outerShdw>
                </a:effectLst>
              </a:rPr>
              <a:t> " وعالمنا اليوم في أشد الحاجة إلى التسامح الفَعَّال والتعايُش الإيجابيّ بين الناس أكثر من أي وقت مَضَى؛ نظرًا لأن التقارب بين الثقافات والتفاعل بين الحضارات يزداد يومًا بعد يومٍ بفضل ثورة المعلومات والاتصالات والثورة التقنية التي أزالت الحواجز الزمانية والمكانية بين الأمم والشعوب، حتى أصبح الجميع يعيشون في قرية كونية كبيرة. "</a:t>
            </a:r>
            <a:endParaRPr lang="ar-MA" sz="36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471685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542" y="717451"/>
            <a:ext cx="11844998" cy="5909310"/>
          </a:xfrm>
          <a:prstGeom prst="rect">
            <a:avLst/>
          </a:prstGeom>
          <a:solidFill>
            <a:schemeClr val="tx2">
              <a:lumMod val="10000"/>
              <a:lumOff val="90000"/>
            </a:schemeClr>
          </a:solidFill>
        </p:spPr>
        <p:txBody>
          <a:bodyPr wrap="square" rtlCol="1">
            <a:spAutoFit/>
          </a:bodyPr>
          <a:lstStyle/>
          <a:p>
            <a:pPr algn="r" rtl="1">
              <a:lnSpc>
                <a:spcPct val="150000"/>
              </a:lnSpc>
            </a:pPr>
            <a:r>
              <a:rPr lang="ar-MA" sz="3600" b="1" dirty="0">
                <a:solidFill>
                  <a:srgbClr val="00B050"/>
                </a:solidFill>
              </a:rPr>
              <a:t>2- </a:t>
            </a:r>
            <a:r>
              <a:rPr lang="ar-MA" sz="3600" b="1" dirty="0" smtClean="0">
                <a:solidFill>
                  <a:srgbClr val="00B050"/>
                </a:solidFill>
              </a:rPr>
              <a:t>الجموع </a:t>
            </a:r>
            <a:r>
              <a:rPr lang="ar-MA" sz="3600" b="1" dirty="0">
                <a:solidFill>
                  <a:srgbClr val="00B050"/>
                </a:solidFill>
              </a:rPr>
              <a:t>السالمة في النص</a:t>
            </a:r>
            <a:r>
              <a:rPr lang="ar-MA" sz="3600" b="1" dirty="0" smtClean="0">
                <a:solidFill>
                  <a:srgbClr val="00B050"/>
                </a:solidFill>
              </a:rPr>
              <a:t>:</a:t>
            </a: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961224805"/>
              </p:ext>
            </p:extLst>
          </p:nvPr>
        </p:nvGraphicFramePr>
        <p:xfrm>
          <a:off x="246186" y="1667025"/>
          <a:ext cx="11577710" cy="3154680"/>
        </p:xfrm>
        <a:graphic>
          <a:graphicData uri="http://schemas.openxmlformats.org/drawingml/2006/table">
            <a:tbl>
              <a:tblPr rtl="1" firstRow="1" firstCol="1" bandRow="1">
                <a:tableStyleId>{5C22544A-7EE6-4342-B048-85BDC9FD1C3A}</a:tableStyleId>
              </a:tblPr>
              <a:tblGrid>
                <a:gridCol w="2154265">
                  <a:extLst>
                    <a:ext uri="{9D8B030D-6E8A-4147-A177-3AD203B41FA5}">
                      <a16:colId xmlns:a16="http://schemas.microsoft.com/office/drawing/2014/main" val="3545133533"/>
                    </a:ext>
                  </a:extLst>
                </a:gridCol>
                <a:gridCol w="2466348">
                  <a:extLst>
                    <a:ext uri="{9D8B030D-6E8A-4147-A177-3AD203B41FA5}">
                      <a16:colId xmlns:a16="http://schemas.microsoft.com/office/drawing/2014/main" val="2529019351"/>
                    </a:ext>
                  </a:extLst>
                </a:gridCol>
                <a:gridCol w="6957097">
                  <a:extLst>
                    <a:ext uri="{9D8B030D-6E8A-4147-A177-3AD203B41FA5}">
                      <a16:colId xmlns:a16="http://schemas.microsoft.com/office/drawing/2014/main" val="2307886690"/>
                    </a:ext>
                  </a:extLst>
                </a:gridCol>
              </a:tblGrid>
              <a:tr h="350129">
                <a:tc>
                  <a:txBody>
                    <a:bodyPr/>
                    <a:lstStyle/>
                    <a:p>
                      <a:pPr marL="457200" algn="r" rtl="1">
                        <a:lnSpc>
                          <a:spcPct val="115000"/>
                        </a:lnSpc>
                        <a:spcAft>
                          <a:spcPts val="0"/>
                        </a:spcAft>
                        <a:tabLst>
                          <a:tab pos="2343150" algn="l"/>
                        </a:tabLst>
                      </a:pPr>
                      <a:r>
                        <a:rPr lang="ar-MA" sz="3600" b="1" dirty="0">
                          <a:solidFill>
                            <a:schemeClr val="tx1"/>
                          </a:solidFill>
                          <a:effectLst/>
                        </a:rPr>
                        <a:t>الجموع السالمة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tc>
                  <a:txBody>
                    <a:bodyPr/>
                    <a:lstStyle/>
                    <a:p>
                      <a:pPr marL="457200" algn="just" rtl="1">
                        <a:lnSpc>
                          <a:spcPct val="115000"/>
                        </a:lnSpc>
                        <a:spcAft>
                          <a:spcPts val="0"/>
                        </a:spcAft>
                        <a:tabLst>
                          <a:tab pos="2343150" algn="l"/>
                        </a:tabLst>
                      </a:pPr>
                      <a:r>
                        <a:rPr lang="ar-MA" sz="3600" b="1" dirty="0" smtClean="0">
                          <a:solidFill>
                            <a:schemeClr val="tx1"/>
                          </a:solidFill>
                          <a:effectLst/>
                        </a:rPr>
                        <a:t>نوعه:</a:t>
                      </a:r>
                      <a:r>
                        <a:rPr lang="ar-MA" sz="3600" b="1" baseline="0" dirty="0" smtClean="0">
                          <a:solidFill>
                            <a:schemeClr val="tx1"/>
                          </a:solidFill>
                          <a:effectLst/>
                        </a:rPr>
                        <a:t> </a:t>
                      </a:r>
                      <a:r>
                        <a:rPr lang="ar-MA" sz="3600" b="1" dirty="0" smtClean="0">
                          <a:solidFill>
                            <a:schemeClr val="tx1"/>
                          </a:solidFill>
                          <a:effectLst/>
                        </a:rPr>
                        <a:t>مذكر</a:t>
                      </a:r>
                      <a:r>
                        <a:rPr lang="ar-MA" sz="3600" b="1" dirty="0">
                          <a:solidFill>
                            <a:schemeClr val="tx1"/>
                          </a:solidFill>
                          <a:effectLst/>
                        </a:rPr>
                        <a:t>/ مؤنث</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tc>
                  <a:txBody>
                    <a:bodyPr/>
                    <a:lstStyle/>
                    <a:p>
                      <a:pPr marL="457200" algn="ctr" rtl="1">
                        <a:lnSpc>
                          <a:spcPct val="115000"/>
                        </a:lnSpc>
                        <a:spcAft>
                          <a:spcPts val="1000"/>
                        </a:spcAft>
                        <a:tabLst>
                          <a:tab pos="2343150" algn="l"/>
                        </a:tabLst>
                      </a:pPr>
                      <a:r>
                        <a:rPr lang="ar-MA" sz="3600" b="1" dirty="0">
                          <a:solidFill>
                            <a:schemeClr val="tx1"/>
                          </a:solidFill>
                          <a:effectLst/>
                        </a:rPr>
                        <a:t>إعرابه</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extLst>
                  <a:ext uri="{0D108BD9-81ED-4DB2-BD59-A6C34878D82A}">
                    <a16:rowId xmlns:a16="http://schemas.microsoft.com/office/drawing/2014/main" val="2836825482"/>
                  </a:ext>
                </a:extLst>
              </a:tr>
              <a:tr h="360875">
                <a:tc>
                  <a:txBody>
                    <a:bodyPr/>
                    <a:lstStyle/>
                    <a:p>
                      <a:pPr marL="457200" algn="r" rtl="1">
                        <a:lnSpc>
                          <a:spcPct val="115000"/>
                        </a:lnSpc>
                        <a:spcAft>
                          <a:spcPts val="0"/>
                        </a:spcAft>
                        <a:tabLst>
                          <a:tab pos="2343150" algn="l"/>
                        </a:tabLst>
                      </a:pPr>
                      <a:r>
                        <a:rPr lang="ar-MA" sz="3600" b="1">
                          <a:solidFill>
                            <a:schemeClr val="tx1"/>
                          </a:solidFill>
                          <a:effectLst/>
                        </a:rPr>
                        <a:t>معتقدات</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endParaRPr lang="ar-MA" dirty="0"/>
                    </a:p>
                  </a:txBody>
                  <a:tcPr marL="68580" marR="68580" marT="0" marB="0">
                    <a:solidFill>
                      <a:schemeClr val="bg1">
                        <a:lumMod val="85000"/>
                      </a:schemeClr>
                    </a:solidFill>
                  </a:tcPr>
                </a:tc>
                <a:tc>
                  <a:txBody>
                    <a:bodyPr/>
                    <a:lstStyle/>
                    <a:p>
                      <a:endParaRPr lang="ar-MA"/>
                    </a:p>
                  </a:txBody>
                  <a:tcPr marL="68580" marR="68580" marT="0" marB="0">
                    <a:solidFill>
                      <a:schemeClr val="bg1">
                        <a:lumMod val="85000"/>
                      </a:schemeClr>
                    </a:solidFill>
                  </a:tcPr>
                </a:tc>
                <a:extLst>
                  <a:ext uri="{0D108BD9-81ED-4DB2-BD59-A6C34878D82A}">
                    <a16:rowId xmlns:a16="http://schemas.microsoft.com/office/drawing/2014/main" val="1006544667"/>
                  </a:ext>
                </a:extLst>
              </a:tr>
              <a:tr h="360875">
                <a:tc>
                  <a:txBody>
                    <a:bodyPr/>
                    <a:lstStyle/>
                    <a:p>
                      <a:pPr marL="457200" algn="r" rtl="1">
                        <a:lnSpc>
                          <a:spcPct val="115000"/>
                        </a:lnSpc>
                        <a:spcAft>
                          <a:spcPts val="0"/>
                        </a:spcAft>
                        <a:tabLst>
                          <a:tab pos="2343150" algn="l"/>
                        </a:tabLst>
                      </a:pPr>
                      <a:r>
                        <a:rPr lang="ar-MA" sz="3600" b="1">
                          <a:solidFill>
                            <a:schemeClr val="tx1"/>
                          </a:solidFill>
                          <a:effectLst/>
                        </a:rPr>
                        <a:t>الثقافات</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endParaRPr lang="ar-MA"/>
                    </a:p>
                  </a:txBody>
                  <a:tcPr marL="68580" marR="68580" marT="0" marB="0">
                    <a:solidFill>
                      <a:schemeClr val="bg1">
                        <a:lumMod val="85000"/>
                      </a:schemeClr>
                    </a:solidFill>
                  </a:tcPr>
                </a:tc>
                <a:tc>
                  <a:txBody>
                    <a:bodyPr/>
                    <a:lstStyle/>
                    <a:p>
                      <a:endParaRPr lang="ar-MA"/>
                    </a:p>
                  </a:txBody>
                  <a:tcPr marL="68580" marR="68580" marT="0" marB="0">
                    <a:solidFill>
                      <a:schemeClr val="bg1">
                        <a:lumMod val="85000"/>
                      </a:schemeClr>
                    </a:solidFill>
                  </a:tcPr>
                </a:tc>
                <a:extLst>
                  <a:ext uri="{0D108BD9-81ED-4DB2-BD59-A6C34878D82A}">
                    <a16:rowId xmlns:a16="http://schemas.microsoft.com/office/drawing/2014/main" val="1717919138"/>
                  </a:ext>
                </a:extLst>
              </a:tr>
              <a:tr h="360875">
                <a:tc>
                  <a:txBody>
                    <a:bodyPr/>
                    <a:lstStyle/>
                    <a:p>
                      <a:pPr marL="457200" algn="r" rtl="1">
                        <a:lnSpc>
                          <a:spcPct val="115000"/>
                        </a:lnSpc>
                        <a:spcAft>
                          <a:spcPts val="0"/>
                        </a:spcAft>
                        <a:tabLst>
                          <a:tab pos="2343150" algn="l"/>
                        </a:tabLst>
                      </a:pPr>
                      <a:r>
                        <a:rPr lang="ar-MA" sz="3600" b="1" dirty="0">
                          <a:solidFill>
                            <a:schemeClr val="tx1"/>
                          </a:solidFill>
                          <a:effectLst/>
                        </a:rPr>
                        <a:t>مسؤولين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endParaRPr lang="ar-MA"/>
                    </a:p>
                  </a:txBody>
                  <a:tcPr marL="68580" marR="68580" marT="0" marB="0">
                    <a:solidFill>
                      <a:schemeClr val="bg1">
                        <a:lumMod val="85000"/>
                      </a:schemeClr>
                    </a:solidFill>
                  </a:tcPr>
                </a:tc>
                <a:tc>
                  <a:txBody>
                    <a:bodyPr/>
                    <a:lstStyle/>
                    <a:p>
                      <a:endParaRPr lang="ar-MA" dirty="0"/>
                    </a:p>
                  </a:txBody>
                  <a:tcPr marL="68580" marR="68580" marT="0" marB="0">
                    <a:solidFill>
                      <a:schemeClr val="bg1">
                        <a:lumMod val="85000"/>
                      </a:schemeClr>
                    </a:solidFill>
                  </a:tcPr>
                </a:tc>
                <a:extLst>
                  <a:ext uri="{0D108BD9-81ED-4DB2-BD59-A6C34878D82A}">
                    <a16:rowId xmlns:a16="http://schemas.microsoft.com/office/drawing/2014/main" val="2130638282"/>
                  </a:ext>
                </a:extLst>
              </a:tr>
            </a:tbl>
          </a:graphicData>
        </a:graphic>
      </p:graphicFrame>
    </p:spTree>
    <p:extLst>
      <p:ext uri="{BB962C8B-B14F-4D97-AF65-F5344CB8AC3E}">
        <p14:creationId xmlns:p14="http://schemas.microsoft.com/office/powerpoint/2010/main" val="22416984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542" y="717451"/>
            <a:ext cx="11844998" cy="5909310"/>
          </a:xfrm>
          <a:prstGeom prst="rect">
            <a:avLst/>
          </a:prstGeom>
          <a:solidFill>
            <a:schemeClr val="tx2">
              <a:lumMod val="10000"/>
              <a:lumOff val="90000"/>
            </a:schemeClr>
          </a:solidFill>
        </p:spPr>
        <p:txBody>
          <a:bodyPr wrap="square" rtlCol="1">
            <a:spAutoFit/>
          </a:bodyPr>
          <a:lstStyle/>
          <a:p>
            <a:pPr algn="r" rtl="1">
              <a:lnSpc>
                <a:spcPct val="150000"/>
              </a:lnSpc>
            </a:pPr>
            <a:r>
              <a:rPr lang="ar-MA" sz="3600" b="1" dirty="0">
                <a:solidFill>
                  <a:srgbClr val="00B050"/>
                </a:solidFill>
              </a:rPr>
              <a:t>2- </a:t>
            </a:r>
            <a:r>
              <a:rPr lang="ar-MA" sz="3600" b="1" dirty="0" smtClean="0">
                <a:solidFill>
                  <a:srgbClr val="00B050"/>
                </a:solidFill>
              </a:rPr>
              <a:t>الجموع </a:t>
            </a:r>
            <a:r>
              <a:rPr lang="ar-MA" sz="3600" b="1" dirty="0">
                <a:solidFill>
                  <a:srgbClr val="00B050"/>
                </a:solidFill>
              </a:rPr>
              <a:t>السالمة في النص</a:t>
            </a:r>
            <a:r>
              <a:rPr lang="ar-MA" sz="3600" b="1" dirty="0" smtClean="0">
                <a:solidFill>
                  <a:srgbClr val="00B050"/>
                </a:solidFill>
              </a:rPr>
              <a:t>:</a:t>
            </a: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557965180"/>
              </p:ext>
            </p:extLst>
          </p:nvPr>
        </p:nvGraphicFramePr>
        <p:xfrm>
          <a:off x="246186" y="1667025"/>
          <a:ext cx="11577710" cy="3154680"/>
        </p:xfrm>
        <a:graphic>
          <a:graphicData uri="http://schemas.openxmlformats.org/drawingml/2006/table">
            <a:tbl>
              <a:tblPr rtl="1" firstRow="1" firstCol="1" bandRow="1">
                <a:tableStyleId>{5C22544A-7EE6-4342-B048-85BDC9FD1C3A}</a:tableStyleId>
              </a:tblPr>
              <a:tblGrid>
                <a:gridCol w="2154265">
                  <a:extLst>
                    <a:ext uri="{9D8B030D-6E8A-4147-A177-3AD203B41FA5}">
                      <a16:colId xmlns:a16="http://schemas.microsoft.com/office/drawing/2014/main" val="3545133533"/>
                    </a:ext>
                  </a:extLst>
                </a:gridCol>
                <a:gridCol w="2466348">
                  <a:extLst>
                    <a:ext uri="{9D8B030D-6E8A-4147-A177-3AD203B41FA5}">
                      <a16:colId xmlns:a16="http://schemas.microsoft.com/office/drawing/2014/main" val="2529019351"/>
                    </a:ext>
                  </a:extLst>
                </a:gridCol>
                <a:gridCol w="6957097">
                  <a:extLst>
                    <a:ext uri="{9D8B030D-6E8A-4147-A177-3AD203B41FA5}">
                      <a16:colId xmlns:a16="http://schemas.microsoft.com/office/drawing/2014/main" val="2307886690"/>
                    </a:ext>
                  </a:extLst>
                </a:gridCol>
              </a:tblGrid>
              <a:tr h="350129">
                <a:tc>
                  <a:txBody>
                    <a:bodyPr/>
                    <a:lstStyle/>
                    <a:p>
                      <a:pPr marL="457200" algn="r" rtl="1">
                        <a:lnSpc>
                          <a:spcPct val="115000"/>
                        </a:lnSpc>
                        <a:spcAft>
                          <a:spcPts val="0"/>
                        </a:spcAft>
                        <a:tabLst>
                          <a:tab pos="2343150" algn="l"/>
                        </a:tabLst>
                      </a:pPr>
                      <a:r>
                        <a:rPr lang="ar-MA" sz="3600" b="1" dirty="0">
                          <a:solidFill>
                            <a:schemeClr val="tx1"/>
                          </a:solidFill>
                          <a:effectLst/>
                        </a:rPr>
                        <a:t>الجموع السالمة</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tc>
                  <a:txBody>
                    <a:bodyPr/>
                    <a:lstStyle/>
                    <a:p>
                      <a:pPr marL="457200" algn="just" rtl="1">
                        <a:lnSpc>
                          <a:spcPct val="115000"/>
                        </a:lnSpc>
                        <a:spcAft>
                          <a:spcPts val="0"/>
                        </a:spcAft>
                        <a:tabLst>
                          <a:tab pos="2343150" algn="l"/>
                        </a:tabLst>
                      </a:pPr>
                      <a:r>
                        <a:rPr lang="ar-MA" sz="3600" b="1" dirty="0" smtClean="0">
                          <a:solidFill>
                            <a:schemeClr val="tx1"/>
                          </a:solidFill>
                          <a:effectLst/>
                        </a:rPr>
                        <a:t>نوعه:</a:t>
                      </a:r>
                      <a:r>
                        <a:rPr lang="ar-MA" sz="3600" b="1" baseline="0" dirty="0" smtClean="0">
                          <a:solidFill>
                            <a:schemeClr val="tx1"/>
                          </a:solidFill>
                          <a:effectLst/>
                        </a:rPr>
                        <a:t> </a:t>
                      </a:r>
                      <a:r>
                        <a:rPr lang="ar-MA" sz="3600" b="1" dirty="0" smtClean="0">
                          <a:solidFill>
                            <a:schemeClr val="tx1"/>
                          </a:solidFill>
                          <a:effectLst/>
                        </a:rPr>
                        <a:t>مذكر</a:t>
                      </a:r>
                      <a:r>
                        <a:rPr lang="ar-MA" sz="3600" b="1" dirty="0">
                          <a:solidFill>
                            <a:schemeClr val="tx1"/>
                          </a:solidFill>
                          <a:effectLst/>
                        </a:rPr>
                        <a:t>/ مؤنث</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tc>
                  <a:txBody>
                    <a:bodyPr/>
                    <a:lstStyle/>
                    <a:p>
                      <a:pPr marL="457200" algn="ctr" rtl="1">
                        <a:lnSpc>
                          <a:spcPct val="115000"/>
                        </a:lnSpc>
                        <a:spcAft>
                          <a:spcPts val="1000"/>
                        </a:spcAft>
                        <a:tabLst>
                          <a:tab pos="2343150" algn="l"/>
                        </a:tabLst>
                      </a:pPr>
                      <a:r>
                        <a:rPr lang="ar-MA" sz="3600" b="1" dirty="0">
                          <a:solidFill>
                            <a:schemeClr val="tx1"/>
                          </a:solidFill>
                          <a:effectLst/>
                        </a:rPr>
                        <a:t>إعرابه</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75000"/>
                      </a:schemeClr>
                    </a:solidFill>
                  </a:tcPr>
                </a:tc>
                <a:extLst>
                  <a:ext uri="{0D108BD9-81ED-4DB2-BD59-A6C34878D82A}">
                    <a16:rowId xmlns:a16="http://schemas.microsoft.com/office/drawing/2014/main" val="2836825482"/>
                  </a:ext>
                </a:extLst>
              </a:tr>
              <a:tr h="360875">
                <a:tc>
                  <a:txBody>
                    <a:bodyPr/>
                    <a:lstStyle/>
                    <a:p>
                      <a:pPr marL="457200" algn="r" rtl="1">
                        <a:lnSpc>
                          <a:spcPct val="115000"/>
                        </a:lnSpc>
                        <a:spcAft>
                          <a:spcPts val="0"/>
                        </a:spcAft>
                        <a:tabLst>
                          <a:tab pos="2343150" algn="l"/>
                        </a:tabLst>
                      </a:pPr>
                      <a:r>
                        <a:rPr lang="ar-MA" sz="3600" b="1">
                          <a:solidFill>
                            <a:schemeClr val="tx1"/>
                          </a:solidFill>
                          <a:effectLst/>
                        </a:rPr>
                        <a:t>معتقدات</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marL="457200" algn="just" rtl="1">
                        <a:lnSpc>
                          <a:spcPct val="115000"/>
                        </a:lnSpc>
                        <a:spcAft>
                          <a:spcPts val="0"/>
                        </a:spcAft>
                        <a:tabLst>
                          <a:tab pos="2343150" algn="l"/>
                        </a:tabLst>
                      </a:pPr>
                      <a:r>
                        <a:rPr lang="ar-MA" sz="3600" b="1">
                          <a:solidFill>
                            <a:schemeClr val="tx1"/>
                          </a:solidFill>
                          <a:effectLst/>
                        </a:rPr>
                        <a:t>مؤنث</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marL="457200" algn="ctr" rtl="1">
                        <a:lnSpc>
                          <a:spcPct val="115000"/>
                        </a:lnSpc>
                        <a:spcAft>
                          <a:spcPts val="1000"/>
                        </a:spcAft>
                        <a:tabLst>
                          <a:tab pos="2343150" algn="l"/>
                        </a:tabLst>
                      </a:pPr>
                      <a:r>
                        <a:rPr lang="ar-MA" sz="3600" b="1">
                          <a:solidFill>
                            <a:schemeClr val="tx1"/>
                          </a:solidFill>
                          <a:effectLst/>
                        </a:rPr>
                        <a:t>اسم مجرور بالكسرة الظاهرة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1006544667"/>
                  </a:ext>
                </a:extLst>
              </a:tr>
              <a:tr h="360875">
                <a:tc>
                  <a:txBody>
                    <a:bodyPr/>
                    <a:lstStyle/>
                    <a:p>
                      <a:pPr marL="457200" algn="r" rtl="1">
                        <a:lnSpc>
                          <a:spcPct val="115000"/>
                        </a:lnSpc>
                        <a:spcAft>
                          <a:spcPts val="0"/>
                        </a:spcAft>
                        <a:tabLst>
                          <a:tab pos="2343150" algn="l"/>
                        </a:tabLst>
                      </a:pPr>
                      <a:r>
                        <a:rPr lang="ar-MA" sz="3600" b="1">
                          <a:solidFill>
                            <a:schemeClr val="tx1"/>
                          </a:solidFill>
                          <a:effectLst/>
                        </a:rPr>
                        <a:t>الثقافات</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marL="457200" algn="just" rtl="1">
                        <a:lnSpc>
                          <a:spcPct val="115000"/>
                        </a:lnSpc>
                        <a:spcAft>
                          <a:spcPts val="0"/>
                        </a:spcAft>
                        <a:tabLst>
                          <a:tab pos="2343150" algn="l"/>
                        </a:tabLst>
                      </a:pPr>
                      <a:r>
                        <a:rPr lang="ar-MA" sz="3600" b="1">
                          <a:solidFill>
                            <a:schemeClr val="tx1"/>
                          </a:solidFill>
                          <a:effectLst/>
                        </a:rPr>
                        <a:t>مؤنث</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marL="457200" algn="ctr" rtl="1">
                        <a:lnSpc>
                          <a:spcPct val="115000"/>
                        </a:lnSpc>
                        <a:spcAft>
                          <a:spcPts val="1000"/>
                        </a:spcAft>
                        <a:tabLst>
                          <a:tab pos="2343150" algn="l"/>
                        </a:tabLst>
                      </a:pPr>
                      <a:r>
                        <a:rPr lang="ar-MA" sz="3600" b="1">
                          <a:solidFill>
                            <a:schemeClr val="tx1"/>
                          </a:solidFill>
                          <a:effectLst/>
                        </a:rPr>
                        <a:t>مضاف إليه مجرور بالكسرة الظاهرة</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1717919138"/>
                  </a:ext>
                </a:extLst>
              </a:tr>
              <a:tr h="360875">
                <a:tc>
                  <a:txBody>
                    <a:bodyPr/>
                    <a:lstStyle/>
                    <a:p>
                      <a:pPr marL="457200" algn="r" rtl="1">
                        <a:lnSpc>
                          <a:spcPct val="115000"/>
                        </a:lnSpc>
                        <a:spcAft>
                          <a:spcPts val="0"/>
                        </a:spcAft>
                        <a:tabLst>
                          <a:tab pos="2343150" algn="l"/>
                        </a:tabLst>
                      </a:pPr>
                      <a:r>
                        <a:rPr lang="ar-MA" sz="3600" b="1" dirty="0">
                          <a:solidFill>
                            <a:schemeClr val="tx1"/>
                          </a:solidFill>
                          <a:effectLst/>
                        </a:rPr>
                        <a:t>مسؤولين</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marL="457200" algn="just" rtl="1">
                        <a:lnSpc>
                          <a:spcPct val="115000"/>
                        </a:lnSpc>
                        <a:spcAft>
                          <a:spcPts val="0"/>
                        </a:spcAft>
                        <a:tabLst>
                          <a:tab pos="2343150" algn="l"/>
                        </a:tabLst>
                      </a:pPr>
                      <a:r>
                        <a:rPr lang="ar-MA" sz="3600" b="1">
                          <a:solidFill>
                            <a:schemeClr val="tx1"/>
                          </a:solidFill>
                          <a:effectLst/>
                        </a:rPr>
                        <a:t>مذكر</a:t>
                      </a:r>
                      <a:endParaRPr lang="en-US" sz="36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tc>
                  <a:txBody>
                    <a:bodyPr/>
                    <a:lstStyle/>
                    <a:p>
                      <a:pPr marL="457200" algn="r" rtl="1">
                        <a:lnSpc>
                          <a:spcPct val="115000"/>
                        </a:lnSpc>
                        <a:spcAft>
                          <a:spcPts val="1000"/>
                        </a:spcAft>
                        <a:tabLst>
                          <a:tab pos="2343150" algn="l"/>
                        </a:tabLst>
                      </a:pPr>
                      <a:r>
                        <a:rPr lang="ar-MA" sz="3600" b="1" dirty="0">
                          <a:solidFill>
                            <a:schemeClr val="tx1"/>
                          </a:solidFill>
                          <a:effectLst/>
                        </a:rPr>
                        <a:t>معطوف منصوب بالياء لأنه جمع مذكر سالم</a:t>
                      </a:r>
                      <a:endParaRPr lang="en-US" sz="36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85000"/>
                      </a:schemeClr>
                    </a:solidFill>
                  </a:tcPr>
                </a:tc>
                <a:extLst>
                  <a:ext uri="{0D108BD9-81ED-4DB2-BD59-A6C34878D82A}">
                    <a16:rowId xmlns:a16="http://schemas.microsoft.com/office/drawing/2014/main" val="2130638282"/>
                  </a:ext>
                </a:extLst>
              </a:tr>
            </a:tbl>
          </a:graphicData>
        </a:graphic>
      </p:graphicFrame>
    </p:spTree>
    <p:extLst>
      <p:ext uri="{BB962C8B-B14F-4D97-AF65-F5344CB8AC3E}">
        <p14:creationId xmlns:p14="http://schemas.microsoft.com/office/powerpoint/2010/main" val="22497435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542" y="717451"/>
            <a:ext cx="11844998" cy="5909310"/>
          </a:xfrm>
          <a:prstGeom prst="rect">
            <a:avLst/>
          </a:prstGeom>
          <a:solidFill>
            <a:schemeClr val="tx2">
              <a:lumMod val="10000"/>
              <a:lumOff val="90000"/>
            </a:schemeClr>
          </a:solidFill>
        </p:spPr>
        <p:txBody>
          <a:bodyPr wrap="square" rtlCol="1">
            <a:spAutoFit/>
          </a:bodyPr>
          <a:lstStyle/>
          <a:p>
            <a:pPr algn="r" rtl="1">
              <a:lnSpc>
                <a:spcPct val="150000"/>
              </a:lnSpc>
            </a:pPr>
            <a:r>
              <a:rPr lang="ar-MA" sz="3600" b="1" dirty="0">
                <a:solidFill>
                  <a:srgbClr val="00B050"/>
                </a:solidFill>
              </a:rPr>
              <a:t>3- </a:t>
            </a:r>
            <a:r>
              <a:rPr lang="ar-MA" sz="3600" b="1" dirty="0" smtClean="0">
                <a:solidFill>
                  <a:srgbClr val="00B050"/>
                </a:solidFill>
              </a:rPr>
              <a:t>ثن </a:t>
            </a:r>
            <a:r>
              <a:rPr lang="ar-MA" sz="3600" b="1" dirty="0">
                <a:solidFill>
                  <a:srgbClr val="00B050"/>
                </a:solidFill>
              </a:rPr>
              <a:t>الأسماء التالية وفق متطلبات الجدول:</a:t>
            </a: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073598199"/>
              </p:ext>
            </p:extLst>
          </p:nvPr>
        </p:nvGraphicFramePr>
        <p:xfrm>
          <a:off x="253218" y="1664367"/>
          <a:ext cx="11529793" cy="3695424"/>
        </p:xfrm>
        <a:graphic>
          <a:graphicData uri="http://schemas.openxmlformats.org/drawingml/2006/table">
            <a:tbl>
              <a:tblPr rtl="1" firstRow="1" firstCol="1" bandRow="1">
                <a:tableStyleId>{5C22544A-7EE6-4342-B048-85BDC9FD1C3A}</a:tableStyleId>
              </a:tblPr>
              <a:tblGrid>
                <a:gridCol w="2561695">
                  <a:extLst>
                    <a:ext uri="{9D8B030D-6E8A-4147-A177-3AD203B41FA5}">
                      <a16:colId xmlns:a16="http://schemas.microsoft.com/office/drawing/2014/main" val="2044701091"/>
                    </a:ext>
                  </a:extLst>
                </a:gridCol>
                <a:gridCol w="3202480">
                  <a:extLst>
                    <a:ext uri="{9D8B030D-6E8A-4147-A177-3AD203B41FA5}">
                      <a16:colId xmlns:a16="http://schemas.microsoft.com/office/drawing/2014/main" val="2319524106"/>
                    </a:ext>
                  </a:extLst>
                </a:gridCol>
                <a:gridCol w="2839538">
                  <a:extLst>
                    <a:ext uri="{9D8B030D-6E8A-4147-A177-3AD203B41FA5}">
                      <a16:colId xmlns:a16="http://schemas.microsoft.com/office/drawing/2014/main" val="592216783"/>
                    </a:ext>
                  </a:extLst>
                </a:gridCol>
                <a:gridCol w="2926080">
                  <a:extLst>
                    <a:ext uri="{9D8B030D-6E8A-4147-A177-3AD203B41FA5}">
                      <a16:colId xmlns:a16="http://schemas.microsoft.com/office/drawing/2014/main" val="1175559123"/>
                    </a:ext>
                  </a:extLst>
                </a:gridCol>
              </a:tblGrid>
              <a:tr h="769344">
                <a:tc>
                  <a:txBody>
                    <a:bodyPr/>
                    <a:lstStyle/>
                    <a:p>
                      <a:pPr algn="ctr" rtl="1">
                        <a:lnSpc>
                          <a:spcPct val="150000"/>
                        </a:lnSpc>
                        <a:spcAft>
                          <a:spcPts val="0"/>
                        </a:spcAft>
                      </a:pPr>
                      <a:r>
                        <a:rPr lang="ar-EG" sz="3200" b="1">
                          <a:solidFill>
                            <a:schemeClr val="tx1"/>
                          </a:solidFill>
                          <a:effectLst/>
                        </a:rPr>
                        <a:t>الاسم المفرد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50000"/>
                        </a:lnSpc>
                        <a:spcAft>
                          <a:spcPts val="0"/>
                        </a:spcAft>
                      </a:pPr>
                      <a:r>
                        <a:rPr lang="ar-EG" sz="3200" b="1">
                          <a:solidFill>
                            <a:schemeClr val="tx1"/>
                          </a:solidFill>
                          <a:effectLst/>
                        </a:rPr>
                        <a:t>مثناه في حالة النصب</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50000"/>
                        </a:lnSpc>
                        <a:spcAft>
                          <a:spcPts val="0"/>
                        </a:spcAft>
                      </a:pPr>
                      <a:r>
                        <a:rPr lang="ar-EG" sz="3200" b="1">
                          <a:solidFill>
                            <a:schemeClr val="tx1"/>
                          </a:solidFill>
                          <a:effectLst/>
                        </a:rPr>
                        <a:t>مثناه في حالة الرفع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50000"/>
                        </a:lnSpc>
                        <a:spcAft>
                          <a:spcPts val="0"/>
                        </a:spcAft>
                      </a:pPr>
                      <a:r>
                        <a:rPr lang="ar-EG" sz="3200" b="1" dirty="0">
                          <a:solidFill>
                            <a:schemeClr val="tx1"/>
                          </a:solidFill>
                          <a:effectLst/>
                        </a:rPr>
                        <a:t>مثناه في حالة الجر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87722625"/>
                  </a:ext>
                </a:extLst>
              </a:tr>
              <a:tr h="353347">
                <a:tc>
                  <a:txBody>
                    <a:bodyPr/>
                    <a:lstStyle/>
                    <a:p>
                      <a:pPr algn="ctr" rtl="1">
                        <a:lnSpc>
                          <a:spcPct val="150000"/>
                        </a:lnSpc>
                        <a:spcAft>
                          <a:spcPts val="0"/>
                        </a:spcAft>
                      </a:pPr>
                      <a:r>
                        <a:rPr lang="ar-EG" sz="3200" b="1">
                          <a:solidFill>
                            <a:schemeClr val="tx1"/>
                          </a:solidFill>
                          <a:effectLst/>
                        </a:rPr>
                        <a:t>الرسالة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endParaRPr lang="ar-MA" dirty="0"/>
                    </a:p>
                  </a:txBody>
                  <a:tcPr marL="68580" marR="68580" marT="0" marB="0"/>
                </a:tc>
                <a:tc>
                  <a:txBody>
                    <a:bodyPr/>
                    <a:lstStyle/>
                    <a:p>
                      <a:endParaRPr lang="ar-MA"/>
                    </a:p>
                  </a:txBody>
                  <a:tcPr marL="68580" marR="68580" marT="0" marB="0"/>
                </a:tc>
                <a:tc>
                  <a:txBody>
                    <a:bodyPr/>
                    <a:lstStyle/>
                    <a:p>
                      <a:endParaRPr lang="ar-MA"/>
                    </a:p>
                  </a:txBody>
                  <a:tcPr marL="68580" marR="68580" marT="0" marB="0"/>
                </a:tc>
                <a:extLst>
                  <a:ext uri="{0D108BD9-81ED-4DB2-BD59-A6C34878D82A}">
                    <a16:rowId xmlns:a16="http://schemas.microsoft.com/office/drawing/2014/main" val="829495020"/>
                  </a:ext>
                </a:extLst>
              </a:tr>
              <a:tr h="353347">
                <a:tc>
                  <a:txBody>
                    <a:bodyPr/>
                    <a:lstStyle/>
                    <a:p>
                      <a:pPr algn="ctr" rtl="1">
                        <a:lnSpc>
                          <a:spcPct val="150000"/>
                        </a:lnSpc>
                        <a:spcAft>
                          <a:spcPts val="0"/>
                        </a:spcAft>
                      </a:pPr>
                      <a:r>
                        <a:rPr lang="ar-EG" sz="3200" b="1">
                          <a:solidFill>
                            <a:schemeClr val="tx1"/>
                          </a:solidFill>
                          <a:effectLst/>
                        </a:rPr>
                        <a:t>التفاعل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endParaRPr lang="ar-MA"/>
                    </a:p>
                  </a:txBody>
                  <a:tcPr marL="68580" marR="68580" marT="0" marB="0"/>
                </a:tc>
                <a:tc>
                  <a:txBody>
                    <a:bodyPr/>
                    <a:lstStyle/>
                    <a:p>
                      <a:endParaRPr lang="ar-MA"/>
                    </a:p>
                  </a:txBody>
                  <a:tcPr marL="68580" marR="68580" marT="0" marB="0"/>
                </a:tc>
                <a:tc>
                  <a:txBody>
                    <a:bodyPr/>
                    <a:lstStyle/>
                    <a:p>
                      <a:endParaRPr lang="ar-MA"/>
                    </a:p>
                  </a:txBody>
                  <a:tcPr marL="68580" marR="68580" marT="0" marB="0"/>
                </a:tc>
                <a:extLst>
                  <a:ext uri="{0D108BD9-81ED-4DB2-BD59-A6C34878D82A}">
                    <a16:rowId xmlns:a16="http://schemas.microsoft.com/office/drawing/2014/main" val="1147379103"/>
                  </a:ext>
                </a:extLst>
              </a:tr>
              <a:tr h="353347">
                <a:tc>
                  <a:txBody>
                    <a:bodyPr/>
                    <a:lstStyle/>
                    <a:p>
                      <a:pPr algn="ctr" rtl="1">
                        <a:lnSpc>
                          <a:spcPct val="150000"/>
                        </a:lnSpc>
                        <a:spcAft>
                          <a:spcPts val="0"/>
                        </a:spcAft>
                      </a:pPr>
                      <a:r>
                        <a:rPr lang="ar-EG" sz="3200" b="1">
                          <a:solidFill>
                            <a:schemeClr val="tx1"/>
                          </a:solidFill>
                          <a:effectLst/>
                        </a:rPr>
                        <a:t>الحضارة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endParaRPr lang="ar-MA"/>
                    </a:p>
                  </a:txBody>
                  <a:tcPr marL="68580" marR="68580" marT="0" marB="0"/>
                </a:tc>
                <a:tc>
                  <a:txBody>
                    <a:bodyPr/>
                    <a:lstStyle/>
                    <a:p>
                      <a:endParaRPr lang="ar-MA"/>
                    </a:p>
                  </a:txBody>
                  <a:tcPr marL="68580" marR="68580" marT="0" marB="0"/>
                </a:tc>
                <a:tc>
                  <a:txBody>
                    <a:bodyPr/>
                    <a:lstStyle/>
                    <a:p>
                      <a:endParaRPr lang="ar-MA"/>
                    </a:p>
                  </a:txBody>
                  <a:tcPr marL="68580" marR="68580" marT="0" marB="0"/>
                </a:tc>
                <a:extLst>
                  <a:ext uri="{0D108BD9-81ED-4DB2-BD59-A6C34878D82A}">
                    <a16:rowId xmlns:a16="http://schemas.microsoft.com/office/drawing/2014/main" val="1211172561"/>
                  </a:ext>
                </a:extLst>
              </a:tr>
              <a:tr h="297783">
                <a:tc>
                  <a:txBody>
                    <a:bodyPr/>
                    <a:lstStyle/>
                    <a:p>
                      <a:pPr algn="ctr" rtl="1">
                        <a:lnSpc>
                          <a:spcPct val="150000"/>
                        </a:lnSpc>
                        <a:spcAft>
                          <a:spcPts val="0"/>
                        </a:spcAft>
                      </a:pPr>
                      <a:r>
                        <a:rPr lang="ar-EG" sz="3200" b="1">
                          <a:solidFill>
                            <a:schemeClr val="tx1"/>
                          </a:solidFill>
                          <a:effectLst/>
                        </a:rPr>
                        <a:t>السلوك</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endParaRPr lang="ar-MA"/>
                    </a:p>
                  </a:txBody>
                  <a:tcPr marL="68580" marR="68580" marT="0" marB="0"/>
                </a:tc>
                <a:tc>
                  <a:txBody>
                    <a:bodyPr/>
                    <a:lstStyle/>
                    <a:p>
                      <a:endParaRPr lang="ar-MA"/>
                    </a:p>
                  </a:txBody>
                  <a:tcPr marL="68580" marR="68580" marT="0" marB="0"/>
                </a:tc>
                <a:tc>
                  <a:txBody>
                    <a:bodyPr/>
                    <a:lstStyle/>
                    <a:p>
                      <a:endParaRPr lang="ar-MA" dirty="0"/>
                    </a:p>
                  </a:txBody>
                  <a:tcPr marL="68580" marR="68580" marT="0" marB="0"/>
                </a:tc>
                <a:extLst>
                  <a:ext uri="{0D108BD9-81ED-4DB2-BD59-A6C34878D82A}">
                    <a16:rowId xmlns:a16="http://schemas.microsoft.com/office/drawing/2014/main" val="3416468820"/>
                  </a:ext>
                </a:extLst>
              </a:tr>
            </a:tbl>
          </a:graphicData>
        </a:graphic>
      </p:graphicFrame>
    </p:spTree>
    <p:extLst>
      <p:ext uri="{BB962C8B-B14F-4D97-AF65-F5344CB8AC3E}">
        <p14:creationId xmlns:p14="http://schemas.microsoft.com/office/powerpoint/2010/main" val="32780761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2542" y="717451"/>
            <a:ext cx="11844998" cy="5909310"/>
          </a:xfrm>
          <a:prstGeom prst="rect">
            <a:avLst/>
          </a:prstGeom>
          <a:solidFill>
            <a:schemeClr val="tx2">
              <a:lumMod val="10000"/>
              <a:lumOff val="90000"/>
            </a:schemeClr>
          </a:solidFill>
        </p:spPr>
        <p:txBody>
          <a:bodyPr wrap="square" rtlCol="1">
            <a:spAutoFit/>
          </a:bodyPr>
          <a:lstStyle/>
          <a:p>
            <a:pPr algn="r" rtl="1">
              <a:lnSpc>
                <a:spcPct val="150000"/>
              </a:lnSpc>
            </a:pPr>
            <a:r>
              <a:rPr lang="ar-MA" sz="3600" b="1" dirty="0">
                <a:solidFill>
                  <a:srgbClr val="00B050"/>
                </a:solidFill>
              </a:rPr>
              <a:t>3- </a:t>
            </a:r>
            <a:r>
              <a:rPr lang="ar-MA" sz="3600" b="1" dirty="0" smtClean="0">
                <a:solidFill>
                  <a:srgbClr val="00B050"/>
                </a:solidFill>
              </a:rPr>
              <a:t>ثن </a:t>
            </a:r>
            <a:r>
              <a:rPr lang="ar-MA" sz="3600" b="1" dirty="0">
                <a:solidFill>
                  <a:srgbClr val="00B050"/>
                </a:solidFill>
              </a:rPr>
              <a:t>الأسماء التالية وفق متطلبات الجدول:</a:t>
            </a: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a:p>
            <a:pPr algn="r" rtl="1">
              <a:lnSpc>
                <a:spcPct val="150000"/>
              </a:lnSpc>
            </a:pPr>
            <a:endParaRPr lang="ar-MA" sz="3600" b="1" dirty="0">
              <a:solidFill>
                <a:srgbClr val="00B050"/>
              </a:solidFill>
            </a:endParaRPr>
          </a:p>
          <a:p>
            <a:pPr algn="r" rtl="1">
              <a:lnSpc>
                <a:spcPct val="150000"/>
              </a:lnSpc>
            </a:pPr>
            <a:endParaRPr lang="ar-MA" sz="3600" b="1" dirty="0" smtClean="0">
              <a:solidFill>
                <a:srgbClr val="00B05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353492157"/>
              </p:ext>
            </p:extLst>
          </p:nvPr>
        </p:nvGraphicFramePr>
        <p:xfrm>
          <a:off x="253218" y="1664367"/>
          <a:ext cx="11529793" cy="3695424"/>
        </p:xfrm>
        <a:graphic>
          <a:graphicData uri="http://schemas.openxmlformats.org/drawingml/2006/table">
            <a:tbl>
              <a:tblPr rtl="1" firstRow="1" firstCol="1" bandRow="1">
                <a:tableStyleId>{5C22544A-7EE6-4342-B048-85BDC9FD1C3A}</a:tableStyleId>
              </a:tblPr>
              <a:tblGrid>
                <a:gridCol w="2561695">
                  <a:extLst>
                    <a:ext uri="{9D8B030D-6E8A-4147-A177-3AD203B41FA5}">
                      <a16:colId xmlns:a16="http://schemas.microsoft.com/office/drawing/2014/main" val="2044701091"/>
                    </a:ext>
                  </a:extLst>
                </a:gridCol>
                <a:gridCol w="3202480">
                  <a:extLst>
                    <a:ext uri="{9D8B030D-6E8A-4147-A177-3AD203B41FA5}">
                      <a16:colId xmlns:a16="http://schemas.microsoft.com/office/drawing/2014/main" val="2319524106"/>
                    </a:ext>
                  </a:extLst>
                </a:gridCol>
                <a:gridCol w="2839538">
                  <a:extLst>
                    <a:ext uri="{9D8B030D-6E8A-4147-A177-3AD203B41FA5}">
                      <a16:colId xmlns:a16="http://schemas.microsoft.com/office/drawing/2014/main" val="592216783"/>
                    </a:ext>
                  </a:extLst>
                </a:gridCol>
                <a:gridCol w="2926080">
                  <a:extLst>
                    <a:ext uri="{9D8B030D-6E8A-4147-A177-3AD203B41FA5}">
                      <a16:colId xmlns:a16="http://schemas.microsoft.com/office/drawing/2014/main" val="1175559123"/>
                    </a:ext>
                  </a:extLst>
                </a:gridCol>
              </a:tblGrid>
              <a:tr h="769344">
                <a:tc>
                  <a:txBody>
                    <a:bodyPr/>
                    <a:lstStyle/>
                    <a:p>
                      <a:pPr algn="ctr" rtl="1">
                        <a:lnSpc>
                          <a:spcPct val="150000"/>
                        </a:lnSpc>
                        <a:spcAft>
                          <a:spcPts val="0"/>
                        </a:spcAft>
                      </a:pPr>
                      <a:r>
                        <a:rPr lang="ar-EG" sz="3200" b="1">
                          <a:solidFill>
                            <a:schemeClr val="tx1"/>
                          </a:solidFill>
                          <a:effectLst/>
                        </a:rPr>
                        <a:t>الاسم المفرد</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50000"/>
                        </a:lnSpc>
                        <a:spcAft>
                          <a:spcPts val="0"/>
                        </a:spcAft>
                      </a:pPr>
                      <a:r>
                        <a:rPr lang="ar-EG" sz="3200" b="1">
                          <a:solidFill>
                            <a:schemeClr val="tx1"/>
                          </a:solidFill>
                          <a:effectLst/>
                        </a:rPr>
                        <a:t>مثناه في حالة النصب</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50000"/>
                        </a:lnSpc>
                        <a:spcAft>
                          <a:spcPts val="0"/>
                        </a:spcAft>
                      </a:pPr>
                      <a:r>
                        <a:rPr lang="ar-EG" sz="3200" b="1">
                          <a:solidFill>
                            <a:schemeClr val="tx1"/>
                          </a:solidFill>
                          <a:effectLst/>
                        </a:rPr>
                        <a:t>مثناه في حالة الرفع</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rtl="1">
                        <a:lnSpc>
                          <a:spcPct val="150000"/>
                        </a:lnSpc>
                        <a:spcAft>
                          <a:spcPts val="0"/>
                        </a:spcAft>
                      </a:pPr>
                      <a:r>
                        <a:rPr lang="ar-EG" sz="3200" b="1" dirty="0">
                          <a:solidFill>
                            <a:schemeClr val="tx1"/>
                          </a:solidFill>
                          <a:effectLst/>
                        </a:rPr>
                        <a:t>مثناه في حالة الجر</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187722625"/>
                  </a:ext>
                </a:extLst>
              </a:tr>
              <a:tr h="353347">
                <a:tc>
                  <a:txBody>
                    <a:bodyPr/>
                    <a:lstStyle/>
                    <a:p>
                      <a:pPr algn="ctr" rtl="1">
                        <a:lnSpc>
                          <a:spcPct val="150000"/>
                        </a:lnSpc>
                        <a:spcAft>
                          <a:spcPts val="0"/>
                        </a:spcAft>
                      </a:pPr>
                      <a:r>
                        <a:rPr lang="ar-EG" sz="3200" b="1">
                          <a:solidFill>
                            <a:schemeClr val="tx1"/>
                          </a:solidFill>
                          <a:effectLst/>
                        </a:rPr>
                        <a:t>الرسالة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الرسالتين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الرسالتان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الرسالتين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829495020"/>
                  </a:ext>
                </a:extLst>
              </a:tr>
              <a:tr h="353347">
                <a:tc>
                  <a:txBody>
                    <a:bodyPr/>
                    <a:lstStyle/>
                    <a:p>
                      <a:pPr algn="ctr" rtl="1">
                        <a:lnSpc>
                          <a:spcPct val="150000"/>
                        </a:lnSpc>
                        <a:spcAft>
                          <a:spcPts val="0"/>
                        </a:spcAft>
                      </a:pPr>
                      <a:r>
                        <a:rPr lang="ar-EG" sz="3200" b="1">
                          <a:solidFill>
                            <a:schemeClr val="tx1"/>
                          </a:solidFill>
                          <a:effectLst/>
                        </a:rPr>
                        <a:t>التفاعل</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التفاعلين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التفاعلان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التفاعلين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47379103"/>
                  </a:ext>
                </a:extLst>
              </a:tr>
              <a:tr h="353347">
                <a:tc>
                  <a:txBody>
                    <a:bodyPr/>
                    <a:lstStyle/>
                    <a:p>
                      <a:pPr algn="ctr" rtl="1">
                        <a:lnSpc>
                          <a:spcPct val="150000"/>
                        </a:lnSpc>
                        <a:spcAft>
                          <a:spcPts val="0"/>
                        </a:spcAft>
                      </a:pPr>
                      <a:r>
                        <a:rPr lang="ar-EG" sz="3200" b="1">
                          <a:solidFill>
                            <a:schemeClr val="tx1"/>
                          </a:solidFill>
                          <a:effectLst/>
                        </a:rPr>
                        <a:t>الحضارة</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الحضارتين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الحضارتان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الحضارتين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211172561"/>
                  </a:ext>
                </a:extLst>
              </a:tr>
              <a:tr h="297783">
                <a:tc>
                  <a:txBody>
                    <a:bodyPr/>
                    <a:lstStyle/>
                    <a:p>
                      <a:pPr algn="ctr" rtl="1">
                        <a:lnSpc>
                          <a:spcPct val="150000"/>
                        </a:lnSpc>
                        <a:spcAft>
                          <a:spcPts val="0"/>
                        </a:spcAft>
                      </a:pPr>
                      <a:r>
                        <a:rPr lang="ar-EG" sz="3200" b="1">
                          <a:solidFill>
                            <a:schemeClr val="tx1"/>
                          </a:solidFill>
                          <a:effectLst/>
                        </a:rPr>
                        <a:t>السلوك</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السلوكين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a:solidFill>
                            <a:schemeClr val="tx1"/>
                          </a:solidFill>
                          <a:effectLst/>
                        </a:rPr>
                        <a:t>السلوكان</a:t>
                      </a:r>
                      <a:endParaRPr lang="en-US" sz="3200" b="1">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rtl="1">
                        <a:lnSpc>
                          <a:spcPct val="150000"/>
                        </a:lnSpc>
                        <a:spcAft>
                          <a:spcPts val="0"/>
                        </a:spcAft>
                      </a:pPr>
                      <a:r>
                        <a:rPr lang="ar-EG" sz="3200" b="1" dirty="0">
                          <a:solidFill>
                            <a:schemeClr val="tx1"/>
                          </a:solidFill>
                          <a:effectLst/>
                        </a:rPr>
                        <a:t>السلوكين</a:t>
                      </a:r>
                      <a:endParaRPr lang="en-US" sz="3200" b="1"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416468820"/>
                  </a:ext>
                </a:extLst>
              </a:tr>
            </a:tbl>
          </a:graphicData>
        </a:graphic>
      </p:graphicFrame>
    </p:spTree>
    <p:extLst>
      <p:ext uri="{BB962C8B-B14F-4D97-AF65-F5344CB8AC3E}">
        <p14:creationId xmlns:p14="http://schemas.microsoft.com/office/powerpoint/2010/main" val="415598143"/>
      </p:ext>
    </p:extLst>
  </p:cSld>
  <p:clrMapOvr>
    <a:masterClrMapping/>
  </p:clrMapOvr>
  <p:timing>
    <p:tnLst>
      <p:par>
        <p:cTn id="1" dur="indefinite" restart="never" nodeType="tmRoot"/>
      </p:par>
    </p:tnLst>
  </p:timing>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emplate>Metropolitan</Template>
  <TotalTime>269</TotalTime>
  <Words>727</Words>
  <Application>Microsoft Office PowerPoint</Application>
  <PresentationFormat>Widescreen</PresentationFormat>
  <Paragraphs>132</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Times New Roman</vt:lpstr>
      <vt:lpstr>Wingdings</vt:lpstr>
      <vt:lpstr>Metropolitan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28</cp:revision>
  <dcterms:created xsi:type="dcterms:W3CDTF">2022-09-27T21:07:30Z</dcterms:created>
  <dcterms:modified xsi:type="dcterms:W3CDTF">2022-10-10T11:29:42Z</dcterms:modified>
</cp:coreProperties>
</file>