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74" r:id="rId4"/>
    <p:sldId id="280" r:id="rId5"/>
    <p:sldId id="281" r:id="rId6"/>
    <p:sldId id="283" r:id="rId7"/>
    <p:sldId id="275" r:id="rId8"/>
    <p:sldId id="282" r:id="rId9"/>
    <p:sldId id="27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8635" y="1491175"/>
            <a:ext cx="8707902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التطبيقـــــــات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8634" y="3120683"/>
            <a:ext cx="8707902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القمر الصناعي. ص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106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72"/>
            <a:ext cx="372793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الشكــــــــل 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542" y="813574"/>
            <a:ext cx="11887199" cy="82375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/>
              <a:t>الفقرة الأولى من النص.</a:t>
            </a:r>
          </a:p>
        </p:txBody>
      </p:sp>
    </p:spTree>
    <p:extLst>
      <p:ext uri="{BB962C8B-B14F-4D97-AF65-F5344CB8AC3E}">
        <p14:creationId xmlns:p14="http://schemas.microsoft.com/office/powerpoint/2010/main" val="24322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42201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الفهم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677" y="686966"/>
            <a:ext cx="11873132" cy="40318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u="sng" dirty="0" smtClean="0">
                <a:solidFill>
                  <a:srgbClr val="00B050"/>
                </a:solidFill>
              </a:rPr>
              <a:t>1) الشرح: </a:t>
            </a:r>
          </a:p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200" b="1" dirty="0">
                <a:solidFill>
                  <a:srgbClr val="00B050"/>
                </a:solidFill>
              </a:rPr>
              <a:t>بالمرادف:</a:t>
            </a:r>
          </a:p>
          <a:p>
            <a:pPr marL="571500" indent="-571500" algn="r" rtl="1">
              <a:buFontTx/>
              <a:buChar char="-"/>
            </a:pPr>
            <a:r>
              <a:rPr lang="ar-MA" sz="3200" b="1" dirty="0"/>
              <a:t>رصد: </a:t>
            </a:r>
            <a:r>
              <a:rPr lang="ar-MA" sz="3200" b="1" dirty="0" smtClean="0">
                <a:solidFill>
                  <a:srgbClr val="FF0000"/>
                </a:solidFill>
              </a:rPr>
              <a:t>.........</a:t>
            </a:r>
            <a:r>
              <a:rPr lang="ar-MA" sz="3200" b="1" dirty="0" smtClean="0"/>
              <a:t>                          – </a:t>
            </a:r>
            <a:r>
              <a:rPr lang="ar-MA" sz="3200" b="1" dirty="0"/>
              <a:t>قصوى: </a:t>
            </a:r>
            <a:r>
              <a:rPr lang="ar-MA" sz="3200" b="1" dirty="0" smtClean="0">
                <a:solidFill>
                  <a:srgbClr val="FF0000"/>
                </a:solidFill>
              </a:rPr>
              <a:t>.............</a:t>
            </a:r>
            <a:r>
              <a:rPr lang="ar-MA" sz="3200" b="1" dirty="0" smtClean="0"/>
              <a:t>   </a:t>
            </a:r>
          </a:p>
          <a:p>
            <a:pPr marL="571500" indent="-571500" algn="r" rtl="1">
              <a:buFontTx/>
              <a:buChar char="-"/>
            </a:pPr>
            <a:r>
              <a:rPr lang="ar-MA" sz="3200" b="1" dirty="0" smtClean="0"/>
              <a:t>عم</a:t>
            </a:r>
            <a:r>
              <a:rPr lang="ar-MA" sz="3200" b="1" dirty="0"/>
              <a:t>: </a:t>
            </a:r>
            <a:r>
              <a:rPr lang="ar-MA" sz="3200" b="1" dirty="0" smtClean="0">
                <a:solidFill>
                  <a:srgbClr val="FF0000"/>
                </a:solidFill>
              </a:rPr>
              <a:t>...........                           </a:t>
            </a:r>
            <a:r>
              <a:rPr lang="ar-MA" sz="3200" b="1" dirty="0" smtClean="0"/>
              <a:t>- البث</a:t>
            </a:r>
            <a:r>
              <a:rPr lang="ar-MA" sz="3200" b="1" dirty="0"/>
              <a:t>: </a:t>
            </a:r>
            <a:r>
              <a:rPr lang="ar-MA" sz="3200" b="1" dirty="0" smtClean="0"/>
              <a:t>..</a:t>
            </a:r>
            <a:r>
              <a:rPr lang="ar-MA" sz="3200" b="1" dirty="0" smtClean="0">
                <a:solidFill>
                  <a:srgbClr val="FF0000"/>
                </a:solidFill>
              </a:rPr>
              <a:t>.............</a:t>
            </a:r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2)	</a:t>
            </a:r>
            <a:r>
              <a:rPr lang="ar-MA" sz="3200" b="1" dirty="0" smtClean="0"/>
              <a:t>............................................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3)	</a:t>
            </a:r>
            <a:r>
              <a:rPr lang="ar-MA" sz="3200" b="1" dirty="0" smtClean="0"/>
              <a:t>...........................................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4)	</a:t>
            </a:r>
            <a:r>
              <a:rPr lang="ar-MA" sz="3200" b="1" dirty="0" smtClean="0"/>
              <a:t>............................................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5)	</a:t>
            </a:r>
            <a:r>
              <a:rPr lang="ar-MA" sz="3200" b="1" dirty="0" smtClean="0"/>
              <a:t>...........................................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116311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42201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الفهم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677" y="686966"/>
            <a:ext cx="11873132" cy="550920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u="sng" dirty="0" smtClean="0">
                <a:solidFill>
                  <a:srgbClr val="00B050"/>
                </a:solidFill>
              </a:rPr>
              <a:t>1) الشرح: </a:t>
            </a:r>
          </a:p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200" b="1" dirty="0">
                <a:solidFill>
                  <a:srgbClr val="00B050"/>
                </a:solidFill>
              </a:rPr>
              <a:t>بالمرادف:</a:t>
            </a:r>
          </a:p>
          <a:p>
            <a:pPr marL="571500" indent="-571500" algn="r" rtl="1">
              <a:buFontTx/>
              <a:buChar char="-"/>
            </a:pPr>
            <a:r>
              <a:rPr lang="ar-MA" sz="3200" b="1" dirty="0"/>
              <a:t>رصد: </a:t>
            </a:r>
            <a:r>
              <a:rPr lang="ar-MA" sz="3200" b="1" dirty="0">
                <a:solidFill>
                  <a:srgbClr val="FF0000"/>
                </a:solidFill>
              </a:rPr>
              <a:t>ر</a:t>
            </a:r>
            <a:r>
              <a:rPr lang="ar-MA" sz="3200" b="1" dirty="0" smtClean="0">
                <a:solidFill>
                  <a:srgbClr val="FF0000"/>
                </a:solidFill>
              </a:rPr>
              <a:t>ؤية</a:t>
            </a:r>
            <a:r>
              <a:rPr lang="ar-MA" sz="3200" b="1" dirty="0" smtClean="0"/>
              <a:t>                          – </a:t>
            </a:r>
            <a:r>
              <a:rPr lang="ar-MA" sz="3200" b="1" dirty="0"/>
              <a:t>قصوى: </a:t>
            </a:r>
            <a:r>
              <a:rPr lang="ar-MA" sz="3200" b="1" dirty="0" smtClean="0">
                <a:solidFill>
                  <a:srgbClr val="FF0000"/>
                </a:solidFill>
              </a:rPr>
              <a:t>كبيرة</a:t>
            </a:r>
            <a:r>
              <a:rPr lang="ar-MA" sz="3200" b="1" dirty="0" smtClean="0"/>
              <a:t>   </a:t>
            </a:r>
          </a:p>
          <a:p>
            <a:pPr marL="571500" indent="-571500" algn="r" rtl="1">
              <a:buFontTx/>
              <a:buChar char="-"/>
            </a:pPr>
            <a:r>
              <a:rPr lang="ar-MA" sz="3200" b="1" dirty="0" smtClean="0"/>
              <a:t>عم</a:t>
            </a:r>
            <a:r>
              <a:rPr lang="ar-MA" sz="3200" b="1" dirty="0"/>
              <a:t>: </a:t>
            </a:r>
            <a:r>
              <a:rPr lang="ar-MA" sz="3200" b="1" dirty="0">
                <a:solidFill>
                  <a:srgbClr val="FF0000"/>
                </a:solidFill>
              </a:rPr>
              <a:t>شمل / </a:t>
            </a:r>
            <a:r>
              <a:rPr lang="ar-MA" sz="3200" b="1" dirty="0" smtClean="0">
                <a:solidFill>
                  <a:srgbClr val="FF0000"/>
                </a:solidFill>
              </a:rPr>
              <a:t>ساد                     </a:t>
            </a:r>
            <a:r>
              <a:rPr lang="ar-MA" sz="3200" b="1" dirty="0"/>
              <a:t>- </a:t>
            </a:r>
            <a:r>
              <a:rPr lang="ar-MA" sz="3200" b="1" dirty="0" smtClean="0"/>
              <a:t>البث</a:t>
            </a:r>
            <a:r>
              <a:rPr lang="ar-MA" sz="3200" b="1" dirty="0"/>
              <a:t>: بث؛ </a:t>
            </a:r>
            <a:r>
              <a:rPr lang="ar-MA" sz="3200" b="1" dirty="0">
                <a:solidFill>
                  <a:srgbClr val="FF0000"/>
                </a:solidFill>
              </a:rPr>
              <a:t>أذاع/ نشر</a:t>
            </a:r>
            <a:endParaRPr lang="ar-MA" sz="3200" b="1" dirty="0" smtClean="0">
              <a:solidFill>
                <a:srgbClr val="FF0000"/>
              </a:solidFill>
            </a:endParaRPr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2)	</a:t>
            </a:r>
            <a:r>
              <a:rPr lang="ar-MA" sz="3200" b="1" dirty="0"/>
              <a:t>القمر الصناعي.</a:t>
            </a:r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3)	</a:t>
            </a:r>
            <a:r>
              <a:rPr lang="ar-MA" sz="3200" b="1" dirty="0"/>
              <a:t>لرؤية القمر الصناعي.</a:t>
            </a:r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4)	</a:t>
            </a:r>
            <a:r>
              <a:rPr lang="ar-MA" sz="3200" b="1" dirty="0"/>
              <a:t>أوجه التشابه بين القمر الحقيقي والقمر الصناعي: هو الاسم العربي، ودورانه حول الأرض، أما أوجه الاختلاف بينهما؛ فإن القمر الصناعي لا يعكس أشعة الشمس على الأرض، ولا يبدوا هلالا ولا بدرا عكس القمر الحقيقي، وأنه نتاج </a:t>
            </a:r>
            <a:r>
              <a:rPr lang="ar-MA" sz="3200" b="1" dirty="0" smtClean="0"/>
              <a:t>الثورة الصناعية.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5)	</a:t>
            </a:r>
            <a:r>
              <a:rPr lang="ar-MA" sz="3200" b="1" dirty="0"/>
              <a:t>الذي ساعد على تطور الفضاء هو تنافس الاتحاد السوفياتي والولايات المتحدة الأمريكية.</a:t>
            </a:r>
          </a:p>
        </p:txBody>
      </p:sp>
    </p:spTree>
    <p:extLst>
      <p:ext uri="{BB962C8B-B14F-4D97-AF65-F5344CB8AC3E}">
        <p14:creationId xmlns:p14="http://schemas.microsoft.com/office/powerpoint/2010/main" val="141187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28136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82290" y="455817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400915"/>
              </p:ext>
            </p:extLst>
          </p:nvPr>
        </p:nvGraphicFramePr>
        <p:xfrm>
          <a:off x="239152" y="1083774"/>
          <a:ext cx="11718388" cy="10972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399815">
                  <a:extLst>
                    <a:ext uri="{9D8B030D-6E8A-4147-A177-3AD203B41FA5}">
                      <a16:colId xmlns:a16="http://schemas.microsoft.com/office/drawing/2014/main" val="2724971765"/>
                    </a:ext>
                  </a:extLst>
                </a:gridCol>
                <a:gridCol w="3676907">
                  <a:extLst>
                    <a:ext uri="{9D8B030D-6E8A-4147-A177-3AD203B41FA5}">
                      <a16:colId xmlns:a16="http://schemas.microsoft.com/office/drawing/2014/main" val="3875952314"/>
                    </a:ext>
                  </a:extLst>
                </a:gridCol>
                <a:gridCol w="5641666">
                  <a:extLst>
                    <a:ext uri="{9D8B030D-6E8A-4147-A177-3AD203B41FA5}">
                      <a16:colId xmlns:a16="http://schemas.microsoft.com/office/drawing/2014/main" val="1272712110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الجوازم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الفعل المضارع المجزوم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علامة جزمه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12691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.......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........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.................................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55455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268223" y="2224236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27549"/>
              </p:ext>
            </p:extLst>
          </p:nvPr>
        </p:nvGraphicFramePr>
        <p:xfrm>
          <a:off x="225086" y="2872535"/>
          <a:ext cx="11718386" cy="12618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50831">
                  <a:extLst>
                    <a:ext uri="{9D8B030D-6E8A-4147-A177-3AD203B41FA5}">
                      <a16:colId xmlns:a16="http://schemas.microsoft.com/office/drawing/2014/main" val="3409121037"/>
                    </a:ext>
                  </a:extLst>
                </a:gridCol>
                <a:gridCol w="2138290">
                  <a:extLst>
                    <a:ext uri="{9D8B030D-6E8A-4147-A177-3AD203B41FA5}">
                      <a16:colId xmlns:a16="http://schemas.microsoft.com/office/drawing/2014/main" val="158445573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403850443"/>
                    </a:ext>
                  </a:extLst>
                </a:gridCol>
                <a:gridCol w="2152356">
                  <a:extLst>
                    <a:ext uri="{9D8B030D-6E8A-4147-A177-3AD203B41FA5}">
                      <a16:colId xmlns:a16="http://schemas.microsoft.com/office/drawing/2014/main" val="1993151723"/>
                    </a:ext>
                  </a:extLst>
                </a:gridCol>
                <a:gridCol w="2433709">
                  <a:extLst>
                    <a:ext uri="{9D8B030D-6E8A-4147-A177-3AD203B41FA5}">
                      <a16:colId xmlns:a16="http://schemas.microsoft.com/office/drawing/2014/main" val="4090395466"/>
                    </a:ext>
                  </a:extLst>
                </a:gridCol>
              </a:tblGrid>
              <a:tr h="2228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أداة الشرط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فعل الشرط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علامة جزمه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جواب الشرط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علامة جزمه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052771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........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..........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4645" algn="l"/>
                        </a:tabLs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.................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..........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...........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567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65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28136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82290" y="455817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81340"/>
              </p:ext>
            </p:extLst>
          </p:nvPr>
        </p:nvGraphicFramePr>
        <p:xfrm>
          <a:off x="239152" y="1083774"/>
          <a:ext cx="11718388" cy="10972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399815">
                  <a:extLst>
                    <a:ext uri="{9D8B030D-6E8A-4147-A177-3AD203B41FA5}">
                      <a16:colId xmlns:a16="http://schemas.microsoft.com/office/drawing/2014/main" val="2724971765"/>
                    </a:ext>
                  </a:extLst>
                </a:gridCol>
                <a:gridCol w="3676907">
                  <a:extLst>
                    <a:ext uri="{9D8B030D-6E8A-4147-A177-3AD203B41FA5}">
                      <a16:colId xmlns:a16="http://schemas.microsoft.com/office/drawing/2014/main" val="3875952314"/>
                    </a:ext>
                  </a:extLst>
                </a:gridCol>
                <a:gridCol w="5641666">
                  <a:extLst>
                    <a:ext uri="{9D8B030D-6E8A-4147-A177-3AD203B41FA5}">
                      <a16:colId xmlns:a16="http://schemas.microsoft.com/office/drawing/2014/main" val="1272712110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الجوازم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الفعل المضارع المجزوم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علامة جزمه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12691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لا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تيأسوا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حذف </a:t>
                      </a: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النون لأنه من الأفعال </a:t>
                      </a: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الخمسة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55455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268223" y="2224236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084112"/>
              </p:ext>
            </p:extLst>
          </p:nvPr>
        </p:nvGraphicFramePr>
        <p:xfrm>
          <a:off x="225086" y="2872535"/>
          <a:ext cx="11718386" cy="12618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50831">
                  <a:extLst>
                    <a:ext uri="{9D8B030D-6E8A-4147-A177-3AD203B41FA5}">
                      <a16:colId xmlns:a16="http://schemas.microsoft.com/office/drawing/2014/main" val="3409121037"/>
                    </a:ext>
                  </a:extLst>
                </a:gridCol>
                <a:gridCol w="2138290">
                  <a:extLst>
                    <a:ext uri="{9D8B030D-6E8A-4147-A177-3AD203B41FA5}">
                      <a16:colId xmlns:a16="http://schemas.microsoft.com/office/drawing/2014/main" val="158445573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403850443"/>
                    </a:ext>
                  </a:extLst>
                </a:gridCol>
                <a:gridCol w="2152356">
                  <a:extLst>
                    <a:ext uri="{9D8B030D-6E8A-4147-A177-3AD203B41FA5}">
                      <a16:colId xmlns:a16="http://schemas.microsoft.com/office/drawing/2014/main" val="1993151723"/>
                    </a:ext>
                  </a:extLst>
                </a:gridCol>
                <a:gridCol w="2433709">
                  <a:extLst>
                    <a:ext uri="{9D8B030D-6E8A-4147-A177-3AD203B41FA5}">
                      <a16:colId xmlns:a16="http://schemas.microsoft.com/office/drawing/2014/main" val="4090395466"/>
                    </a:ext>
                  </a:extLst>
                </a:gridCol>
              </a:tblGrid>
              <a:tr h="2228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أداة الشرط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فعل الشرط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علامة جزمه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جواب الشرط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علامة جزمه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052771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إن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نقض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4645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حذف حرف العلة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نكتشف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السكون الظاهر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567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869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54153" y="3048017"/>
            <a:ext cx="80185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80762" y="35707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126802"/>
              </p:ext>
            </p:extLst>
          </p:nvPr>
        </p:nvGraphicFramePr>
        <p:xfrm>
          <a:off x="295422" y="660766"/>
          <a:ext cx="11760590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431323">
                  <a:extLst>
                    <a:ext uri="{9D8B030D-6E8A-4147-A177-3AD203B41FA5}">
                      <a16:colId xmlns:a16="http://schemas.microsoft.com/office/drawing/2014/main" val="546051925"/>
                    </a:ext>
                  </a:extLst>
                </a:gridCol>
                <a:gridCol w="3840480">
                  <a:extLst>
                    <a:ext uri="{9D8B030D-6E8A-4147-A177-3AD203B41FA5}">
                      <a16:colId xmlns:a16="http://schemas.microsoft.com/office/drawing/2014/main" val="2032172911"/>
                    </a:ext>
                  </a:extLst>
                </a:gridCol>
                <a:gridCol w="3488787">
                  <a:extLst>
                    <a:ext uri="{9D8B030D-6E8A-4147-A177-3AD203B41FA5}">
                      <a16:colId xmlns:a16="http://schemas.microsoft.com/office/drawing/2014/main" val="2108177474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النواصب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الفعل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المضارع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المنصوب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علامة نصبه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947781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33425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487986"/>
              </p:ext>
            </p:extLst>
          </p:nvPr>
        </p:nvGraphicFramePr>
        <p:xfrm>
          <a:off x="295420" y="3678239"/>
          <a:ext cx="11760591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920197">
                  <a:extLst>
                    <a:ext uri="{9D8B030D-6E8A-4147-A177-3AD203B41FA5}">
                      <a16:colId xmlns:a16="http://schemas.microsoft.com/office/drawing/2014/main" val="2533213566"/>
                    </a:ext>
                  </a:extLst>
                </a:gridCol>
                <a:gridCol w="3920197">
                  <a:extLst>
                    <a:ext uri="{9D8B030D-6E8A-4147-A177-3AD203B41FA5}">
                      <a16:colId xmlns:a16="http://schemas.microsoft.com/office/drawing/2014/main" val="2358892038"/>
                    </a:ext>
                  </a:extLst>
                </a:gridCol>
                <a:gridCol w="3920197">
                  <a:extLst>
                    <a:ext uri="{9D8B030D-6E8A-4147-A177-3AD203B41FA5}">
                      <a16:colId xmlns:a16="http://schemas.microsoft.com/office/drawing/2014/main" val="3626044779"/>
                    </a:ext>
                  </a:extLst>
                </a:gridCol>
              </a:tblGrid>
              <a:tr h="2089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الأفعال المبنية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سبب بنائها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حالة بنائها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66508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89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156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54153" y="3048017"/>
            <a:ext cx="80185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80762" y="35707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359996"/>
              </p:ext>
            </p:extLst>
          </p:nvPr>
        </p:nvGraphicFramePr>
        <p:xfrm>
          <a:off x="295422" y="660766"/>
          <a:ext cx="11760590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431323">
                  <a:extLst>
                    <a:ext uri="{9D8B030D-6E8A-4147-A177-3AD203B41FA5}">
                      <a16:colId xmlns:a16="http://schemas.microsoft.com/office/drawing/2014/main" val="546051925"/>
                    </a:ext>
                  </a:extLst>
                </a:gridCol>
                <a:gridCol w="3840480">
                  <a:extLst>
                    <a:ext uri="{9D8B030D-6E8A-4147-A177-3AD203B41FA5}">
                      <a16:colId xmlns:a16="http://schemas.microsoft.com/office/drawing/2014/main" val="2032172911"/>
                    </a:ext>
                  </a:extLst>
                </a:gridCol>
                <a:gridCol w="3488787">
                  <a:extLst>
                    <a:ext uri="{9D8B030D-6E8A-4147-A177-3AD203B41FA5}">
                      <a16:colId xmlns:a16="http://schemas.microsoft.com/office/drawing/2014/main" val="2108177474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النواصب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الفعل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المضارع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المنصوب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علامة نصبه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947781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أن مضمرة جوازا بعد لام التعليل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كي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أن مضمرة بعد لام التعليل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ندقق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يدور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ندور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الفتحة الظاهرة على آخره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الفتحة الظاهرة على آخره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الفتحة الظاهرة على آخره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33425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915136"/>
              </p:ext>
            </p:extLst>
          </p:nvPr>
        </p:nvGraphicFramePr>
        <p:xfrm>
          <a:off x="295420" y="3678239"/>
          <a:ext cx="11760591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920197">
                  <a:extLst>
                    <a:ext uri="{9D8B030D-6E8A-4147-A177-3AD203B41FA5}">
                      <a16:colId xmlns:a16="http://schemas.microsoft.com/office/drawing/2014/main" val="2533213566"/>
                    </a:ext>
                  </a:extLst>
                </a:gridCol>
                <a:gridCol w="3920197">
                  <a:extLst>
                    <a:ext uri="{9D8B030D-6E8A-4147-A177-3AD203B41FA5}">
                      <a16:colId xmlns:a16="http://schemas.microsoft.com/office/drawing/2014/main" val="2358892038"/>
                    </a:ext>
                  </a:extLst>
                </a:gridCol>
                <a:gridCol w="3920197">
                  <a:extLst>
                    <a:ext uri="{9D8B030D-6E8A-4147-A177-3AD203B41FA5}">
                      <a16:colId xmlns:a16="http://schemas.microsoft.com/office/drawing/2014/main" val="3626044779"/>
                    </a:ext>
                  </a:extLst>
                </a:gridCol>
              </a:tblGrid>
              <a:tr h="2089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الأفعال المبنية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سبب بنائها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حالة بنائها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66508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أطلقوا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جعل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عرف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إسناده إلى واو الجماعة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لم يتصل بآخره شيء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لم يتصل بآخره شيء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على الضم لاتصاله بواو الجماعة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على الفتح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على الفتح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89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73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268221" y="148209"/>
            <a:ext cx="80185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11- 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880" y="878158"/>
            <a:ext cx="11887199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حيثما: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اسم شرط جازم مبني على السكون، في محل نصب ظرف مكان، متعلق بجواب الشرط. </a:t>
            </a:r>
          </a:p>
          <a:p>
            <a:pPr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تتجه: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فعل مضارع مجزوم، وعلامة جزمه السكون الظاهر على آخره، والفاعل ضمير مستتر تقديره أنت، وهو فعل الشرط.</a:t>
            </a:r>
          </a:p>
          <a:p>
            <a:pPr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تر: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فعل مضارع مجزوم، وعلامة جزمه حذف حرف العلة، والفاعل ضمير مستتر تقديره أنت، وهو فعل جواب الشرط.</a:t>
            </a:r>
          </a:p>
          <a:p>
            <a:pPr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الصحون: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مفعول به منصوب، وعلامة نصبه الفتحة الظاهرة على آخره.</a:t>
            </a:r>
          </a:p>
          <a:p>
            <a:pPr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المقعرة: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نعت تابع لمنعوته في النصب.</a:t>
            </a:r>
          </a:p>
        </p:txBody>
      </p:sp>
      <p:sp>
        <p:nvSpPr>
          <p:cNvPr id="3" name="Rectangle 2"/>
          <p:cNvSpPr/>
          <p:nvPr/>
        </p:nvSpPr>
        <p:spPr>
          <a:xfrm>
            <a:off x="5449133" y="122611"/>
            <a:ext cx="5737468" cy="6586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0"/>
              </a:spcAft>
              <a:buClr>
                <a:srgbClr val="00B050"/>
              </a:buClr>
            </a:pP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الإعراب: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حيثما تتجه تر الصحون المقعرة.</a:t>
            </a:r>
            <a:endParaRPr lang="en-US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73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343</TotalTime>
  <Words>411</Words>
  <Application>Microsoft Office PowerPoint</Application>
  <PresentationFormat>Widescreen</PresentationFormat>
  <Paragraphs>105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40</cp:revision>
  <dcterms:created xsi:type="dcterms:W3CDTF">2022-09-27T21:07:30Z</dcterms:created>
  <dcterms:modified xsi:type="dcterms:W3CDTF">2023-03-21T20:41:52Z</dcterms:modified>
</cp:coreProperties>
</file>