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8" r:id="rId5"/>
    <p:sldId id="259" r:id="rId6"/>
    <p:sldId id="267" r:id="rId7"/>
    <p:sldId id="279" r:id="rId8"/>
    <p:sldId id="268" r:id="rId9"/>
    <p:sldId id="280" r:id="rId10"/>
    <p:sldId id="27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29-03-1444</a:t>
            </a:fld>
            <a:endParaRPr lang="ar-MA"/>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145635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29-03-1444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8232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29-03-1444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6003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29-03-1444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4311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19427AB-390A-4B18-A97A-C1EA441395F0}" type="datetimeFigureOut">
              <a:rPr lang="ar-MA" smtClean="0"/>
              <a:t>29-03-1444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7266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19427AB-390A-4B18-A97A-C1EA441395F0}" type="datetimeFigureOut">
              <a:rPr lang="ar-MA" smtClean="0"/>
              <a:t>29-03-1444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2418574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19427AB-390A-4B18-A97A-C1EA441395F0}" type="datetimeFigureOut">
              <a:rPr lang="ar-MA" smtClean="0"/>
              <a:t>29-03-1444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464781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19427AB-390A-4B18-A97A-C1EA441395F0}" type="datetimeFigureOut">
              <a:rPr lang="ar-MA" smtClean="0"/>
              <a:t>29-03-1444</a:t>
            </a:fld>
            <a:endParaRPr lang="ar-MA"/>
          </a:p>
        </p:txBody>
      </p:sp>
      <p:sp>
        <p:nvSpPr>
          <p:cNvPr id="4" name="Footer Placeholder 3"/>
          <p:cNvSpPr>
            <a:spLocks noGrp="1"/>
          </p:cNvSpPr>
          <p:nvPr>
            <p:ph type="ftr" sz="quarter" idx="11"/>
          </p:nvPr>
        </p:nvSpPr>
        <p:spPr/>
        <p:txBody>
          <a:bodyPr/>
          <a:lstStyle/>
          <a:p>
            <a:endParaRPr lang="ar-MA"/>
          </a:p>
        </p:txBody>
      </p:sp>
      <p:sp>
        <p:nvSpPr>
          <p:cNvPr id="5" name="Slide Number Placeholder 4"/>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1756602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9427AB-390A-4B18-A97A-C1EA441395F0}" type="datetimeFigureOut">
              <a:rPr lang="ar-MA" smtClean="0"/>
              <a:t>29-03-1444</a:t>
            </a:fld>
            <a:endParaRPr lang="ar-MA"/>
          </a:p>
        </p:txBody>
      </p:sp>
      <p:sp>
        <p:nvSpPr>
          <p:cNvPr id="3" name="Footer Placeholder 2"/>
          <p:cNvSpPr>
            <a:spLocks noGrp="1"/>
          </p:cNvSpPr>
          <p:nvPr>
            <p:ph type="ftr" sz="quarter" idx="11"/>
          </p:nvPr>
        </p:nvSpPr>
        <p:spPr/>
        <p:txBody>
          <a:bodyPr/>
          <a:lstStyle/>
          <a:p>
            <a:endParaRPr lang="ar-MA"/>
          </a:p>
        </p:txBody>
      </p:sp>
      <p:sp>
        <p:nvSpPr>
          <p:cNvPr id="4" name="Slide Number Placeholder 3"/>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71963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Edit Master text styles</a:t>
            </a:r>
          </a:p>
        </p:txBody>
      </p:sp>
      <p:sp>
        <p:nvSpPr>
          <p:cNvPr id="5" name="Date Placeholder 4"/>
          <p:cNvSpPr>
            <a:spLocks noGrp="1"/>
          </p:cNvSpPr>
          <p:nvPr>
            <p:ph type="dt" sz="half" idx="10"/>
          </p:nvPr>
        </p:nvSpPr>
        <p:spPr/>
        <p:txBody>
          <a:bodyPr/>
          <a:lstStyle/>
          <a:p>
            <a:fld id="{D19427AB-390A-4B18-A97A-C1EA441395F0}" type="datetimeFigureOut">
              <a:rPr lang="ar-MA" smtClean="0"/>
              <a:t>29-03-1444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250444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29-03-1444</a:t>
            </a:fld>
            <a:endParaRPr lang="ar-MA"/>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367677117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D19427AB-390A-4B18-A97A-C1EA441395F0}" type="datetimeFigureOut">
              <a:rPr lang="ar-MA" smtClean="0"/>
              <a:t>29-03-1444</a:t>
            </a:fld>
            <a:endParaRPr lang="ar-MA"/>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ar-MA"/>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8046057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r" defTabSz="914400" rtl="1"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r" defTabSz="914400" rtl="1"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r" defTabSz="914400" rtl="1"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78635" y="1491175"/>
            <a:ext cx="8707902" cy="923330"/>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r" rtl="1"/>
            <a:r>
              <a:rPr lang="ar-MA" sz="5400" b="1" dirty="0">
                <a:effectLst>
                  <a:outerShdw blurRad="38100" dist="38100" dir="2700000" algn="tl">
                    <a:srgbClr val="000000">
                      <a:alpha val="43137"/>
                    </a:srgbClr>
                  </a:outerShdw>
                </a:effectLst>
              </a:rPr>
              <a:t>المـــــــــــــــكـون : </a:t>
            </a:r>
            <a:r>
              <a:rPr lang="ar-MA" sz="5400" b="1" dirty="0" smtClean="0">
                <a:solidFill>
                  <a:srgbClr val="FF0000"/>
                </a:solidFill>
                <a:effectLst>
                  <a:outerShdw blurRad="38100" dist="38100" dir="2700000" algn="tl">
                    <a:srgbClr val="000000">
                      <a:alpha val="43137"/>
                    </a:srgbClr>
                  </a:outerShdw>
                </a:effectLst>
              </a:rPr>
              <a:t>التطبيقـــــــات</a:t>
            </a:r>
            <a:endParaRPr lang="ar-MA" sz="5400" b="1" dirty="0">
              <a:solidFill>
                <a:srgbClr val="FF0000"/>
              </a:solidFill>
              <a:effectLst>
                <a:outerShdw blurRad="38100" dist="38100" dir="2700000" algn="tl">
                  <a:srgbClr val="000000">
                    <a:alpha val="43137"/>
                  </a:srgbClr>
                </a:outerShdw>
              </a:effectLst>
            </a:endParaRPr>
          </a:p>
        </p:txBody>
      </p:sp>
      <p:sp>
        <p:nvSpPr>
          <p:cNvPr id="5" name="TextBox 4"/>
          <p:cNvSpPr txBox="1"/>
          <p:nvPr/>
        </p:nvSpPr>
        <p:spPr>
          <a:xfrm>
            <a:off x="794826" y="3022209"/>
            <a:ext cx="9875520" cy="923330"/>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ctr" rtl="1"/>
            <a:r>
              <a:rPr lang="ar-MA" sz="5400" b="1" dirty="0" smtClean="0">
                <a:effectLst>
                  <a:outerShdw blurRad="38100" dist="38100" dir="2700000" algn="tl">
                    <a:srgbClr val="000000">
                      <a:alpha val="43137"/>
                    </a:srgbClr>
                  </a:outerShdw>
                </a:effectLst>
              </a:rPr>
              <a:t>الموضوع </a:t>
            </a:r>
            <a:r>
              <a:rPr lang="ar-MA" sz="5400" b="1" dirty="0">
                <a:effectLst>
                  <a:outerShdw blurRad="38100" dist="38100" dir="2700000" algn="tl">
                    <a:srgbClr val="000000">
                      <a:alpha val="43137"/>
                    </a:srgbClr>
                  </a:outerShdw>
                </a:effectLst>
              </a:rPr>
              <a:t>: </a:t>
            </a:r>
            <a:r>
              <a:rPr lang="ar-MA" sz="5400" b="1" dirty="0">
                <a:solidFill>
                  <a:srgbClr val="FF0000"/>
                </a:solidFill>
                <a:effectLst>
                  <a:outerShdw blurRad="38100" dist="38100" dir="2700000" algn="tl">
                    <a:srgbClr val="000000">
                      <a:alpha val="43137"/>
                    </a:srgbClr>
                  </a:outerShdw>
                </a:effectLst>
              </a:rPr>
              <a:t>النَّفْسُ الإنْسَانِيَّةُ – ص: 39</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878196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2200"/>
            <a:ext cx="12192000" cy="6740307"/>
          </a:xfrm>
          <a:prstGeom prst="rect">
            <a:avLst/>
          </a:prstGeom>
          <a:solidFill>
            <a:schemeClr val="tx2">
              <a:lumMod val="10000"/>
              <a:lumOff val="90000"/>
            </a:schemeClr>
          </a:solidFill>
        </p:spPr>
        <p:txBody>
          <a:bodyPr wrap="square" rtlCol="1">
            <a:spAutoFit/>
          </a:bodyPr>
          <a:lstStyle/>
          <a:p>
            <a:pPr algn="r" rtl="1"/>
            <a:r>
              <a:rPr lang="ar-MA" sz="3600" b="1" dirty="0" smtClean="0">
                <a:solidFill>
                  <a:srgbClr val="00B050"/>
                </a:solidFill>
              </a:rPr>
              <a:t>6- </a:t>
            </a:r>
            <a:r>
              <a:rPr lang="ar-MA" sz="3600" b="1" dirty="0">
                <a:solidFill>
                  <a:srgbClr val="00B050"/>
                </a:solidFill>
              </a:rPr>
              <a:t>أعرب ما تحته خط في المثل </a:t>
            </a:r>
            <a:r>
              <a:rPr lang="ar-MA" sz="3600" b="1" dirty="0" smtClean="0">
                <a:solidFill>
                  <a:srgbClr val="00B050"/>
                </a:solidFill>
              </a:rPr>
              <a:t>التالي</a:t>
            </a:r>
            <a:r>
              <a:rPr lang="ar-MA" sz="3600" b="1" dirty="0">
                <a:solidFill>
                  <a:srgbClr val="00B050"/>
                </a:solidFill>
              </a:rPr>
              <a:t>: </a:t>
            </a:r>
            <a:r>
              <a:rPr lang="ar-MA" sz="3600" b="1" dirty="0">
                <a:solidFill>
                  <a:srgbClr val="FF0000"/>
                </a:solidFill>
              </a:rPr>
              <a:t>زَرَعُوا فَأَكَلْنَا وَنَزْرَعُ فَيَأْكُلُونَ</a:t>
            </a:r>
            <a:endParaRPr lang="ar-MA" sz="3600" b="1" dirty="0" smtClean="0">
              <a:solidFill>
                <a:srgbClr val="FF0000"/>
              </a:solidFill>
            </a:endParaRPr>
          </a:p>
          <a:p>
            <a:pPr marL="342900" lvl="0" indent="-342900" algn="r" rtl="1">
              <a:lnSpc>
                <a:spcPct val="150000"/>
              </a:lnSpc>
              <a:spcAft>
                <a:spcPts val="0"/>
              </a:spcAft>
              <a:buFont typeface="Wingdings" panose="05000000000000000000" pitchFamily="2" charset="2"/>
              <a:buChar char=""/>
            </a:pPr>
            <a:r>
              <a:rPr lang="ar-MA" sz="3600" b="1" dirty="0" smtClean="0">
                <a:latin typeface="Calibri" panose="020F0502020204030204" pitchFamily="34" charset="0"/>
                <a:ea typeface="Calibri" panose="020F0502020204030204" pitchFamily="34" charset="0"/>
                <a:cs typeface="Arial" panose="020B0604020202020204" pitchFamily="34" charset="0"/>
              </a:rPr>
              <a:t>زرعوا</a:t>
            </a:r>
            <a:r>
              <a:rPr lang="ar-MA" sz="3600" b="1" dirty="0">
                <a:latin typeface="Calibri" panose="020F0502020204030204" pitchFamily="34" charset="0"/>
                <a:ea typeface="Calibri" panose="020F0502020204030204" pitchFamily="34" charset="0"/>
                <a:cs typeface="Arial" panose="020B0604020202020204" pitchFamily="34" charset="0"/>
              </a:rPr>
              <a:t>: فعل ماض مبني على الضم لاتصاله بواو الجماعة، وهي ضمير متصل في محل رفع فاعل</a:t>
            </a:r>
            <a:r>
              <a:rPr lang="ar-MA" sz="3600" b="1" dirty="0" smtClean="0">
                <a:latin typeface="Calibri" panose="020F0502020204030204" pitchFamily="34" charset="0"/>
                <a:ea typeface="Calibri" panose="020F0502020204030204" pitchFamily="34" charset="0"/>
                <a:cs typeface="Arial" panose="020B0604020202020204" pitchFamily="34" charset="0"/>
              </a:rPr>
              <a:t>.</a:t>
            </a:r>
          </a:p>
          <a:p>
            <a:pPr marL="342900" lvl="0" indent="-342900" algn="r" rtl="1">
              <a:lnSpc>
                <a:spcPct val="150000"/>
              </a:lnSpc>
              <a:spcAft>
                <a:spcPts val="0"/>
              </a:spcAft>
              <a:buFont typeface="Wingdings" panose="05000000000000000000" pitchFamily="2" charset="2"/>
              <a:buChar char=""/>
            </a:pPr>
            <a:r>
              <a:rPr lang="ar-MA" sz="3600" b="1" dirty="0">
                <a:latin typeface="Calibri" panose="020F0502020204030204" pitchFamily="34" charset="0"/>
                <a:ea typeface="Calibri" panose="020F0502020204030204" pitchFamily="34" charset="0"/>
                <a:cs typeface="Arial" panose="020B0604020202020204" pitchFamily="34" charset="0"/>
              </a:rPr>
              <a:t>فَأَكَلْنَا: فـ: حرف </a:t>
            </a:r>
            <a:r>
              <a:rPr lang="ar-MA" sz="3600" b="1" dirty="0" smtClean="0">
                <a:latin typeface="Calibri" panose="020F0502020204030204" pitchFamily="34" charset="0"/>
                <a:ea typeface="Calibri" panose="020F0502020204030204" pitchFamily="34" charset="0"/>
                <a:cs typeface="Arial" panose="020B0604020202020204" pitchFamily="34" charset="0"/>
              </a:rPr>
              <a:t>عطف، أكلنا: </a:t>
            </a:r>
            <a:r>
              <a:rPr lang="ar-MA" sz="3600" b="1" dirty="0">
                <a:latin typeface="Calibri" panose="020F0502020204030204" pitchFamily="34" charset="0"/>
                <a:ea typeface="Calibri" panose="020F0502020204030204" pitchFamily="34" charset="0"/>
                <a:cs typeface="Arial" panose="020B0604020202020204" pitchFamily="34" charset="0"/>
              </a:rPr>
              <a:t>فعل </a:t>
            </a:r>
            <a:r>
              <a:rPr lang="ar-MA" sz="3600" b="1" dirty="0" smtClean="0">
                <a:latin typeface="Calibri" panose="020F0502020204030204" pitchFamily="34" charset="0"/>
                <a:ea typeface="Calibri" panose="020F0502020204030204" pitchFamily="34" charset="0"/>
                <a:cs typeface="Arial" panose="020B0604020202020204" pitchFamily="34" charset="0"/>
              </a:rPr>
              <a:t>ماض مبني على السكون، نا: ضمير </a:t>
            </a:r>
            <a:r>
              <a:rPr lang="ar-MA" sz="3600" b="1" dirty="0">
                <a:latin typeface="Calibri" panose="020F0502020204030204" pitchFamily="34" charset="0"/>
                <a:ea typeface="Calibri" panose="020F0502020204030204" pitchFamily="34" charset="0"/>
                <a:cs typeface="Arial" panose="020B0604020202020204" pitchFamily="34" charset="0"/>
              </a:rPr>
              <a:t>متصل في محل رفع فاعل</a:t>
            </a:r>
            <a:r>
              <a:rPr lang="ar-MA" sz="3600" b="1" dirty="0" smtClean="0">
                <a:latin typeface="Calibri" panose="020F0502020204030204" pitchFamily="34" charset="0"/>
                <a:ea typeface="Calibri" panose="020F0502020204030204" pitchFamily="34" charset="0"/>
                <a:cs typeface="Arial" panose="020B0604020202020204" pitchFamily="34" charset="0"/>
              </a:rPr>
              <a:t>.</a:t>
            </a:r>
          </a:p>
          <a:p>
            <a:pPr marL="342900" lvl="0" indent="-342900" algn="r" rtl="1">
              <a:lnSpc>
                <a:spcPct val="150000"/>
              </a:lnSpc>
              <a:spcAft>
                <a:spcPts val="0"/>
              </a:spcAft>
              <a:buFont typeface="Wingdings" panose="05000000000000000000" pitchFamily="2" charset="2"/>
              <a:buChar char=""/>
            </a:pPr>
            <a:r>
              <a:rPr lang="ar-MA" sz="3600" b="1" dirty="0">
                <a:latin typeface="Calibri" panose="020F0502020204030204" pitchFamily="34" charset="0"/>
                <a:ea typeface="Calibri" panose="020F0502020204030204" pitchFamily="34" charset="0"/>
                <a:cs typeface="Arial" panose="020B0604020202020204" pitchFamily="34" charset="0"/>
              </a:rPr>
              <a:t>نَزْرَعُ: فعل مضارع مرفوع، وعلامة رفعه الضمة الظاهرة على آخره، والفاعل ضمير مستتر وجوبا تقديره نحن</a:t>
            </a:r>
            <a:r>
              <a:rPr lang="ar-MA" sz="3600" b="1" dirty="0" smtClean="0">
                <a:latin typeface="Calibri" panose="020F0502020204030204" pitchFamily="34" charset="0"/>
                <a:ea typeface="Calibri" panose="020F0502020204030204" pitchFamily="34" charset="0"/>
                <a:cs typeface="Arial" panose="020B0604020202020204" pitchFamily="34" charset="0"/>
              </a:rPr>
              <a:t>.</a:t>
            </a:r>
          </a:p>
          <a:p>
            <a:pPr marL="342900" lvl="0" indent="-342900" algn="r" rtl="1">
              <a:spcAft>
                <a:spcPts val="0"/>
              </a:spcAft>
              <a:buFont typeface="Wingdings" panose="05000000000000000000" pitchFamily="2" charset="2"/>
              <a:buChar char=""/>
            </a:pPr>
            <a:r>
              <a:rPr lang="ar-MA" sz="3600" b="1" dirty="0">
                <a:latin typeface="Calibri" panose="020F0502020204030204" pitchFamily="34" charset="0"/>
                <a:ea typeface="Calibri" panose="020F0502020204030204" pitchFamily="34" charset="0"/>
                <a:cs typeface="Arial" panose="020B0604020202020204" pitchFamily="34" charset="0"/>
              </a:rPr>
              <a:t>فَيَأْكُلُونَ: فـ: حرف عطف / يأكلون: فعل مضارع مرفوع بثبوت النون لأنه من الأفعال الخمسة، وواو الجماعة ضمير متصل في محل رفع فاعل.</a:t>
            </a:r>
            <a:endParaRPr lang="en-US" sz="3600" b="1"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553285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86661" y="28137"/>
            <a:ext cx="3727939" cy="769441"/>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4400" b="1">
                <a:solidFill>
                  <a:srgbClr val="FF0000"/>
                </a:solidFill>
                <a:effectLst>
                  <a:outerShdw blurRad="38100" dist="38100" dir="2700000" algn="tl">
                    <a:srgbClr val="000000">
                      <a:alpha val="43137"/>
                    </a:srgbClr>
                  </a:outerShdw>
                </a:effectLst>
              </a:rPr>
              <a:t>تقويم تشخيصي</a:t>
            </a:r>
            <a:endParaRPr lang="ar-MA" sz="4400" b="1" dirty="0">
              <a:solidFill>
                <a:srgbClr val="FF0000"/>
              </a:solidFill>
              <a:effectLst>
                <a:outerShdw blurRad="38100" dist="38100" dir="2700000" algn="tl">
                  <a:srgbClr val="000000">
                    <a:alpha val="43137"/>
                  </a:srgbClr>
                </a:outerShdw>
              </a:effectLst>
            </a:endParaRPr>
          </a:p>
        </p:txBody>
      </p:sp>
      <p:sp>
        <p:nvSpPr>
          <p:cNvPr id="5" name="TextBox 4"/>
          <p:cNvSpPr txBox="1"/>
          <p:nvPr/>
        </p:nvSpPr>
        <p:spPr>
          <a:xfrm>
            <a:off x="98470" y="891838"/>
            <a:ext cx="11943475" cy="255454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4000" b="1" dirty="0" smtClean="0"/>
              <a:t>    التعرف </a:t>
            </a:r>
            <a:r>
              <a:rPr lang="ar-MA" sz="4000" b="1" dirty="0"/>
              <a:t>على </a:t>
            </a:r>
            <a:r>
              <a:rPr lang="ar-MA" sz="4000" b="1" dirty="0" smtClean="0"/>
              <a:t>المكتسبات السابقة </a:t>
            </a:r>
            <a:r>
              <a:rPr lang="ar-MA" sz="4000" b="1" dirty="0"/>
              <a:t>من الدرس موضوع التطبيق:</a:t>
            </a:r>
          </a:p>
          <a:p>
            <a:pPr algn="r" rtl="1"/>
            <a:r>
              <a:rPr lang="ar-MA" sz="4000" b="1" dirty="0">
                <a:solidFill>
                  <a:srgbClr val="FF0000"/>
                </a:solidFill>
              </a:rPr>
              <a:t>1-</a:t>
            </a:r>
            <a:r>
              <a:rPr lang="ar-MA" sz="4000" b="1" dirty="0"/>
              <a:t> اجمع الكلمات التالية جمع تكسير مبينا وزنها: </a:t>
            </a:r>
            <a:r>
              <a:rPr lang="ar-MA" sz="4000" b="1" dirty="0">
                <a:solidFill>
                  <a:srgbClr val="00B050"/>
                </a:solidFill>
              </a:rPr>
              <a:t>بحر – نهر – سيف </a:t>
            </a:r>
          </a:p>
          <a:p>
            <a:pPr algn="r" rtl="1"/>
            <a:r>
              <a:rPr lang="ar-MA" sz="4000" b="1" dirty="0">
                <a:solidFill>
                  <a:srgbClr val="FF0000"/>
                </a:solidFill>
              </a:rPr>
              <a:t>2-</a:t>
            </a:r>
            <a:r>
              <a:rPr lang="ar-MA" sz="4000" b="1" dirty="0"/>
              <a:t> ركب جملا يكون فيها الفاعل اسما ظاهرا أو ضميرا متصلا أو ضميرا مستترا</a:t>
            </a:r>
            <a:endParaRPr lang="ar-MA" sz="4000" b="1" dirty="0"/>
          </a:p>
        </p:txBody>
      </p:sp>
      <p:sp>
        <p:nvSpPr>
          <p:cNvPr id="6" name="TextBox 5"/>
          <p:cNvSpPr txBox="1"/>
          <p:nvPr/>
        </p:nvSpPr>
        <p:spPr>
          <a:xfrm>
            <a:off x="98470" y="3540643"/>
            <a:ext cx="11943475" cy="255454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4000" b="1" dirty="0">
                <a:solidFill>
                  <a:srgbClr val="FF0000"/>
                </a:solidFill>
              </a:rPr>
              <a:t>1-</a:t>
            </a:r>
            <a:r>
              <a:rPr lang="ar-MA" sz="4000" b="1" dirty="0"/>
              <a:t> بحر – بحار= فعال / نهر – أنهار = أفعال / سيف – سيوف = فعول.</a:t>
            </a:r>
          </a:p>
          <a:p>
            <a:pPr algn="r" rtl="1"/>
            <a:r>
              <a:rPr lang="ar-MA" sz="4000" b="1" dirty="0" smtClean="0">
                <a:solidFill>
                  <a:srgbClr val="FF0000"/>
                </a:solidFill>
              </a:rPr>
              <a:t>2-</a:t>
            </a:r>
            <a:r>
              <a:rPr lang="ar-MA" sz="4000" b="1" dirty="0" smtClean="0"/>
              <a:t> - جَاءَتِ </a:t>
            </a:r>
            <a:r>
              <a:rPr lang="ar-MA" sz="4000" b="1" dirty="0"/>
              <a:t>الرُّسُلُ بالبَيِّنَاتِ.</a:t>
            </a:r>
          </a:p>
          <a:p>
            <a:pPr lvl="1" algn="r" rtl="1"/>
            <a:r>
              <a:rPr lang="ar-MA" sz="4000" b="1" dirty="0" smtClean="0"/>
              <a:t>-  </a:t>
            </a:r>
            <a:r>
              <a:rPr lang="ar-MA" sz="4000" b="1" dirty="0"/>
              <a:t>يَدْعُونَ إلى دِينِ اللهِ.</a:t>
            </a:r>
          </a:p>
          <a:p>
            <a:pPr lvl="1" algn="r" rtl="1"/>
            <a:r>
              <a:rPr lang="ar-MA" sz="4000" b="1" dirty="0"/>
              <a:t>-  الإسْلاَمُ دَعَا إلى التَّعَايُشِ بين الأديان.</a:t>
            </a:r>
            <a:endParaRPr lang="ar-MA" sz="4000" b="1" dirty="0"/>
          </a:p>
        </p:txBody>
      </p:sp>
    </p:spTree>
    <p:extLst>
      <p:ext uri="{BB962C8B-B14F-4D97-AF65-F5344CB8AC3E}">
        <p14:creationId xmlns:p14="http://schemas.microsoft.com/office/powerpoint/2010/main" val="1521574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086661" y="14065"/>
            <a:ext cx="372793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rPr>
              <a:t>أولا: </a:t>
            </a:r>
            <a:r>
              <a:rPr lang="ar-MA" sz="3200" b="1" dirty="0" smtClean="0">
                <a:solidFill>
                  <a:srgbClr val="FF0000"/>
                </a:solidFill>
              </a:rPr>
              <a:t>فهم المقروء </a:t>
            </a:r>
            <a:endParaRPr lang="ar-MA" sz="3200" b="1" dirty="0">
              <a:solidFill>
                <a:srgbClr val="FF0000"/>
              </a:solidFill>
            </a:endParaRPr>
          </a:p>
        </p:txBody>
      </p:sp>
      <p:sp>
        <p:nvSpPr>
          <p:cNvPr id="4" name="TextBox 3"/>
          <p:cNvSpPr txBox="1"/>
          <p:nvPr/>
        </p:nvSpPr>
        <p:spPr>
          <a:xfrm>
            <a:off x="140676" y="630694"/>
            <a:ext cx="11887201" cy="5909310"/>
          </a:xfrm>
          <a:prstGeom prst="rect">
            <a:avLst/>
          </a:prstGeom>
          <a:solidFill>
            <a:schemeClr val="tx2">
              <a:lumMod val="10000"/>
              <a:lumOff val="90000"/>
            </a:schemeClr>
          </a:solidFill>
          <a:effectLst>
            <a:outerShdw blurRad="50800" dist="38100" dir="5400000" algn="t" rotWithShape="0">
              <a:prstClr val="black">
                <a:alpha val="40000"/>
              </a:prstClr>
            </a:outerShdw>
          </a:effectLst>
        </p:spPr>
        <p:txBody>
          <a:bodyPr wrap="square" rtlCol="1">
            <a:spAutoFit/>
          </a:bodyPr>
          <a:lstStyle/>
          <a:p>
            <a:pPr lvl="0" algn="r" rtl="1">
              <a:lnSpc>
                <a:spcPct val="150000"/>
              </a:lnSpc>
              <a:spcAft>
                <a:spcPts val="0"/>
              </a:spcAft>
              <a:buClr>
                <a:srgbClr val="FF0000"/>
              </a:buClr>
            </a:pPr>
            <a:r>
              <a:rPr lang="ar-MA" sz="3600" b="1" dirty="0">
                <a:solidFill>
                  <a:srgbClr val="FF0000"/>
                </a:solidFill>
              </a:rPr>
              <a:t>1-</a:t>
            </a:r>
            <a:r>
              <a:rPr lang="ar-MA" sz="3600" b="1" dirty="0"/>
              <a:t> اشرح المفردات التالية حسب المطلوب: </a:t>
            </a:r>
          </a:p>
          <a:p>
            <a:pPr lvl="1" algn="r" rtl="1">
              <a:lnSpc>
                <a:spcPct val="150000"/>
              </a:lnSpc>
              <a:buClr>
                <a:srgbClr val="FF0000"/>
              </a:buClr>
            </a:pPr>
            <a:r>
              <a:rPr lang="ar-MA" sz="3600" b="1" dirty="0"/>
              <a:t>الملكوت	:	........................................................</a:t>
            </a:r>
          </a:p>
          <a:p>
            <a:pPr lvl="1" algn="r" rtl="1">
              <a:lnSpc>
                <a:spcPct val="150000"/>
              </a:lnSpc>
              <a:buClr>
                <a:srgbClr val="FF0000"/>
              </a:buClr>
            </a:pPr>
            <a:r>
              <a:rPr lang="ar-MA" sz="3600" b="1" dirty="0"/>
              <a:t>الأديم	=	........................................................</a:t>
            </a:r>
          </a:p>
          <a:p>
            <a:pPr lvl="1" algn="r" rtl="1">
              <a:lnSpc>
                <a:spcPct val="150000"/>
              </a:lnSpc>
              <a:buClr>
                <a:srgbClr val="FF0000"/>
              </a:buClr>
            </a:pPr>
            <a:r>
              <a:rPr lang="ar-MA" sz="3600" b="1" dirty="0"/>
              <a:t>موقنين	#	........................................................</a:t>
            </a:r>
          </a:p>
          <a:p>
            <a:pPr lvl="1" algn="r" rtl="1">
              <a:lnSpc>
                <a:spcPct val="150000"/>
              </a:lnSpc>
              <a:buClr>
                <a:srgbClr val="FF0000"/>
              </a:buClr>
            </a:pPr>
            <a:r>
              <a:rPr lang="ar-MA" sz="3600" b="1" dirty="0"/>
              <a:t>جرم	=	........................................................</a:t>
            </a:r>
          </a:p>
          <a:p>
            <a:pPr lvl="0" algn="r" rtl="1">
              <a:spcAft>
                <a:spcPts val="0"/>
              </a:spcAft>
              <a:buClr>
                <a:srgbClr val="FF0000"/>
              </a:buClr>
            </a:pPr>
            <a:r>
              <a:rPr lang="ar-MA" sz="3600" b="1" dirty="0">
                <a:solidFill>
                  <a:srgbClr val="FF0000"/>
                </a:solidFill>
              </a:rPr>
              <a:t>2-</a:t>
            </a:r>
            <a:r>
              <a:rPr lang="ar-MA" sz="3600" b="1" dirty="0"/>
              <a:t> اختر للنص عنوانا يناسبه.</a:t>
            </a:r>
          </a:p>
          <a:p>
            <a:pPr lvl="0" algn="r" rtl="1">
              <a:spcAft>
                <a:spcPts val="0"/>
              </a:spcAft>
              <a:buClr>
                <a:srgbClr val="FF0000"/>
              </a:buClr>
            </a:pPr>
            <a:r>
              <a:rPr lang="ar-MA" sz="3600" b="1" dirty="0">
                <a:solidFill>
                  <a:srgbClr val="FF0000"/>
                </a:solidFill>
              </a:rPr>
              <a:t>3-</a:t>
            </a:r>
            <a:r>
              <a:rPr lang="ar-MA" sz="3600" b="1" dirty="0"/>
              <a:t> اذكر بعض مظاهر الإعجاز في الخلق انطلاقا من النص</a:t>
            </a:r>
            <a:r>
              <a:rPr lang="ar-MA" sz="3600" b="1" dirty="0" smtClean="0"/>
              <a:t>.</a:t>
            </a:r>
            <a:endParaRPr lang="ar-MA" sz="3600" b="1" dirty="0"/>
          </a:p>
          <a:p>
            <a:pPr lvl="0" algn="r" rtl="1">
              <a:spcAft>
                <a:spcPts val="0"/>
              </a:spcAft>
              <a:buClr>
                <a:srgbClr val="FF0000"/>
              </a:buClr>
            </a:pPr>
            <a:r>
              <a:rPr lang="ar-MA" sz="3600" b="1" dirty="0">
                <a:solidFill>
                  <a:srgbClr val="FF0000"/>
                </a:solidFill>
              </a:rPr>
              <a:t>4-</a:t>
            </a:r>
            <a:r>
              <a:rPr lang="ar-MA" sz="3600" b="1" dirty="0"/>
              <a:t> ما الفكرة العامة لهذا النص؟</a:t>
            </a:r>
            <a:endParaRPr lang="ar-MA" sz="3600" b="1" dirty="0"/>
          </a:p>
        </p:txBody>
      </p:sp>
    </p:spTree>
    <p:extLst>
      <p:ext uri="{BB962C8B-B14F-4D97-AF65-F5344CB8AC3E}">
        <p14:creationId xmlns:p14="http://schemas.microsoft.com/office/powerpoint/2010/main" val="2269097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086661" y="14065"/>
            <a:ext cx="372793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rPr>
              <a:t>أولا: </a:t>
            </a:r>
            <a:r>
              <a:rPr lang="ar-MA" sz="3200" b="1" dirty="0" smtClean="0">
                <a:solidFill>
                  <a:srgbClr val="FF0000"/>
                </a:solidFill>
              </a:rPr>
              <a:t>فهم المقروء </a:t>
            </a:r>
            <a:endParaRPr lang="ar-MA" sz="3200" b="1" dirty="0">
              <a:solidFill>
                <a:srgbClr val="FF0000"/>
              </a:solidFill>
            </a:endParaRPr>
          </a:p>
        </p:txBody>
      </p:sp>
      <p:sp>
        <p:nvSpPr>
          <p:cNvPr id="4" name="TextBox 3"/>
          <p:cNvSpPr txBox="1"/>
          <p:nvPr/>
        </p:nvSpPr>
        <p:spPr>
          <a:xfrm>
            <a:off x="140676" y="630694"/>
            <a:ext cx="11887201" cy="5632311"/>
          </a:xfrm>
          <a:prstGeom prst="rect">
            <a:avLst/>
          </a:prstGeom>
          <a:solidFill>
            <a:schemeClr val="tx2">
              <a:lumMod val="10000"/>
              <a:lumOff val="90000"/>
            </a:schemeClr>
          </a:solidFill>
          <a:effectLst>
            <a:outerShdw blurRad="50800" dist="38100" dir="5400000" algn="t" rotWithShape="0">
              <a:prstClr val="black">
                <a:alpha val="40000"/>
              </a:prstClr>
            </a:outerShdw>
          </a:effectLst>
        </p:spPr>
        <p:txBody>
          <a:bodyPr wrap="square" rtlCol="1">
            <a:spAutoFit/>
          </a:bodyPr>
          <a:lstStyle/>
          <a:p>
            <a:pPr lvl="0" algn="r" rtl="1">
              <a:spcAft>
                <a:spcPts val="0"/>
              </a:spcAft>
              <a:buClr>
                <a:srgbClr val="FF0000"/>
              </a:buClr>
            </a:pPr>
            <a:r>
              <a:rPr lang="ar-MA" sz="3600" b="1" dirty="0">
                <a:solidFill>
                  <a:srgbClr val="FF0000"/>
                </a:solidFill>
              </a:rPr>
              <a:t>1-</a:t>
            </a:r>
            <a:r>
              <a:rPr lang="ar-MA" sz="3600" b="1" dirty="0"/>
              <a:t> اشرح المفردات التالية حسب المطلوب: </a:t>
            </a:r>
          </a:p>
          <a:p>
            <a:pPr lvl="1" algn="r" rtl="1">
              <a:buClr>
                <a:srgbClr val="FF0000"/>
              </a:buClr>
            </a:pPr>
            <a:r>
              <a:rPr lang="ar-MA" sz="3600" b="1" dirty="0"/>
              <a:t>الملكوت	:	ملكوت الله: سلطانه وعظمته</a:t>
            </a:r>
          </a:p>
          <a:p>
            <a:pPr lvl="1" algn="r" rtl="1">
              <a:buClr>
                <a:srgbClr val="FF0000"/>
              </a:buClr>
            </a:pPr>
            <a:r>
              <a:rPr lang="ar-MA" sz="3600" b="1" dirty="0"/>
              <a:t>الأديم	=	وجه، ظهر</a:t>
            </a:r>
          </a:p>
          <a:p>
            <a:pPr lvl="1" algn="r" rtl="1">
              <a:buClr>
                <a:srgbClr val="FF0000"/>
              </a:buClr>
            </a:pPr>
            <a:r>
              <a:rPr lang="ar-MA" sz="3600" b="1" dirty="0"/>
              <a:t>موقنين	#	كافرين، جاحدين</a:t>
            </a:r>
          </a:p>
          <a:p>
            <a:pPr lvl="1" algn="r" rtl="1">
              <a:buClr>
                <a:srgbClr val="FF0000"/>
              </a:buClr>
            </a:pPr>
            <a:r>
              <a:rPr lang="ar-MA" sz="3600" b="1" dirty="0"/>
              <a:t>جرم	=	جسم، جثمان، </a:t>
            </a:r>
            <a:r>
              <a:rPr lang="ar-MA" sz="3600" b="1" dirty="0" smtClean="0"/>
              <a:t>بدن</a:t>
            </a:r>
            <a:endParaRPr lang="ar-MA" sz="3600" b="1" dirty="0"/>
          </a:p>
          <a:p>
            <a:pPr lvl="0" algn="r" rtl="1">
              <a:spcAft>
                <a:spcPts val="0"/>
              </a:spcAft>
              <a:buClr>
                <a:srgbClr val="FF0000"/>
              </a:buClr>
            </a:pPr>
            <a:r>
              <a:rPr lang="ar-MA" sz="3600" b="1" dirty="0">
                <a:solidFill>
                  <a:srgbClr val="FF0000"/>
                </a:solidFill>
              </a:rPr>
              <a:t>2-</a:t>
            </a:r>
            <a:r>
              <a:rPr lang="ar-MA" sz="3600" b="1" dirty="0"/>
              <a:t> عنوان مناسب للنص: النفس الإنسانية.</a:t>
            </a:r>
          </a:p>
          <a:p>
            <a:pPr lvl="0" algn="r" rtl="1">
              <a:spcAft>
                <a:spcPts val="0"/>
              </a:spcAft>
              <a:buClr>
                <a:srgbClr val="FF0000"/>
              </a:buClr>
            </a:pPr>
            <a:r>
              <a:rPr lang="ar-MA" sz="3600" b="1" dirty="0">
                <a:solidFill>
                  <a:srgbClr val="FF0000"/>
                </a:solidFill>
              </a:rPr>
              <a:t>3-</a:t>
            </a:r>
            <a:r>
              <a:rPr lang="ar-MA" sz="3600" b="1" dirty="0"/>
              <a:t> بعض مظاهر الإعجاز في الخلق: </a:t>
            </a:r>
          </a:p>
          <a:p>
            <a:pPr lvl="1" algn="r" rtl="1">
              <a:buClr>
                <a:srgbClr val="FF0000"/>
              </a:buClr>
            </a:pPr>
            <a:r>
              <a:rPr lang="ar-MA" sz="3600" b="1" dirty="0"/>
              <a:t>- صحارى وغابات، بحار وأنهار، جبال ووديان، والنفس البشرية...الخ.</a:t>
            </a:r>
          </a:p>
          <a:p>
            <a:pPr lvl="0" algn="r" rtl="1">
              <a:spcAft>
                <a:spcPts val="0"/>
              </a:spcAft>
              <a:buClr>
                <a:srgbClr val="FF0000"/>
              </a:buClr>
            </a:pPr>
            <a:r>
              <a:rPr lang="ar-MA" sz="3600" b="1" dirty="0">
                <a:solidFill>
                  <a:srgbClr val="FF0000"/>
                </a:solidFill>
              </a:rPr>
              <a:t>4-</a:t>
            </a:r>
            <a:r>
              <a:rPr lang="ar-MA" sz="3600" b="1" dirty="0"/>
              <a:t> الفكرة العامة: </a:t>
            </a:r>
          </a:p>
          <a:p>
            <a:pPr lvl="1" algn="r" rtl="1">
              <a:buClr>
                <a:srgbClr val="FF0000"/>
              </a:buClr>
            </a:pPr>
            <a:r>
              <a:rPr lang="ar-MA" sz="3600" b="1" dirty="0"/>
              <a:t>- الدعوة </a:t>
            </a:r>
            <a:r>
              <a:rPr lang="ar-MA" sz="3600" b="1" dirty="0" smtClean="0"/>
              <a:t>إلى </a:t>
            </a:r>
            <a:r>
              <a:rPr lang="ar-MA" sz="3600" b="1" dirty="0"/>
              <a:t>التأمل في عظمة </a:t>
            </a:r>
            <a:r>
              <a:rPr lang="ar-MA" sz="3600" b="1" dirty="0" smtClean="0"/>
              <a:t>الخلق </a:t>
            </a:r>
            <a:r>
              <a:rPr lang="ar-MA" sz="3600" b="1" dirty="0"/>
              <a:t>للاستدلال على عظمة الخالق.</a:t>
            </a:r>
            <a:endParaRPr lang="ar-MA" sz="3600" b="1" dirty="0"/>
          </a:p>
        </p:txBody>
      </p:sp>
    </p:spTree>
    <p:extLst>
      <p:ext uri="{BB962C8B-B14F-4D97-AF65-F5344CB8AC3E}">
        <p14:creationId xmlns:p14="http://schemas.microsoft.com/office/powerpoint/2010/main" val="41021943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00729" y="0"/>
            <a:ext cx="372793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rPr>
              <a:t>ثانيا: التطبيق</a:t>
            </a:r>
            <a:endParaRPr lang="ar-MA" sz="3200" b="1" dirty="0">
              <a:solidFill>
                <a:srgbClr val="FF0000"/>
              </a:solidFill>
            </a:endParaRPr>
          </a:p>
        </p:txBody>
      </p:sp>
      <p:sp>
        <p:nvSpPr>
          <p:cNvPr id="2" name="TextBox 1"/>
          <p:cNvSpPr txBox="1"/>
          <p:nvPr/>
        </p:nvSpPr>
        <p:spPr>
          <a:xfrm>
            <a:off x="112542" y="717451"/>
            <a:ext cx="11844998" cy="5078313"/>
          </a:xfrm>
          <a:prstGeom prst="rect">
            <a:avLst/>
          </a:prstGeom>
          <a:solidFill>
            <a:schemeClr val="tx2">
              <a:lumMod val="10000"/>
              <a:lumOff val="90000"/>
            </a:schemeClr>
          </a:solidFill>
        </p:spPr>
        <p:txBody>
          <a:bodyPr wrap="square" rtlCol="1">
            <a:spAutoFit/>
          </a:bodyPr>
          <a:lstStyle/>
          <a:p>
            <a:pPr algn="r" rtl="1">
              <a:lnSpc>
                <a:spcPct val="150000"/>
              </a:lnSpc>
            </a:pPr>
            <a:r>
              <a:rPr lang="ar-MA" sz="3600" b="1" dirty="0" smtClean="0">
                <a:solidFill>
                  <a:srgbClr val="00B050"/>
                </a:solidFill>
              </a:rPr>
              <a:t>1- الشكل:</a:t>
            </a:r>
          </a:p>
          <a:p>
            <a:pPr algn="r" rtl="1">
              <a:lnSpc>
                <a:spcPct val="150000"/>
              </a:lnSpc>
            </a:pPr>
            <a:r>
              <a:rPr lang="ar-MA" sz="3600" b="1" dirty="0">
                <a:effectLst>
                  <a:outerShdw blurRad="38100" dist="38100" dir="2700000" algn="tl">
                    <a:srgbClr val="000000">
                      <a:alpha val="43137"/>
                    </a:srgbClr>
                  </a:outerShdw>
                </a:effectLst>
              </a:rPr>
              <a:t> " وعالمنا اليوم في أشد الحاجة إلى التسامح الفَعَّال والتعايُش الإيجابيّ بين الناس أكثر من أي وقت مَضَى؛ نظرًا لأن التقارب بين الثقافات والتفاعل بين الحضارات يزداد يومًا بعد يومٍ بفضل ثورة المعلومات والاتصالات والثورة التقنية التي أزالت الحواجز الزمانية والمكانية بين الأمم والشعوب، حتى أصبح الجميع يعيشون في قرية كونية كبيرة. "</a:t>
            </a:r>
          </a:p>
        </p:txBody>
      </p:sp>
    </p:spTree>
    <p:extLst>
      <p:ext uri="{BB962C8B-B14F-4D97-AF65-F5344CB8AC3E}">
        <p14:creationId xmlns:p14="http://schemas.microsoft.com/office/powerpoint/2010/main" val="28471685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2882" y="42201"/>
            <a:ext cx="11844998" cy="6740307"/>
          </a:xfrm>
          <a:prstGeom prst="rect">
            <a:avLst/>
          </a:prstGeom>
          <a:solidFill>
            <a:schemeClr val="accent4">
              <a:lumMod val="40000"/>
              <a:lumOff val="60000"/>
            </a:schemeClr>
          </a:solidFill>
        </p:spPr>
        <p:txBody>
          <a:bodyPr wrap="square" rtlCol="1">
            <a:spAutoFit/>
          </a:bodyPr>
          <a:lstStyle/>
          <a:p>
            <a:pPr algn="r" rtl="1">
              <a:lnSpc>
                <a:spcPct val="150000"/>
              </a:lnSpc>
            </a:pPr>
            <a:r>
              <a:rPr lang="ar-MA" sz="3600" b="1" dirty="0">
                <a:solidFill>
                  <a:srgbClr val="00B050"/>
                </a:solidFill>
              </a:rPr>
              <a:t>2- استخرج من النص مثالين لجمع القلة ومثالين لجمع الكثرة حسب </a:t>
            </a:r>
            <a:r>
              <a:rPr lang="ar-MA" sz="3600" b="1" dirty="0" smtClean="0">
                <a:solidFill>
                  <a:srgbClr val="00B050"/>
                </a:solidFill>
              </a:rPr>
              <a:t>الجدول:</a:t>
            </a:r>
            <a:endParaRPr lang="ar-MA" sz="3600" b="1" dirty="0" smtClean="0">
              <a:solidFill>
                <a:srgbClr val="00B050"/>
              </a:solidFill>
            </a:endParaRPr>
          </a:p>
          <a:p>
            <a:pPr algn="r" rtl="1">
              <a:lnSpc>
                <a:spcPct val="150000"/>
              </a:lnSpc>
            </a:pPr>
            <a:endParaRPr lang="ar-MA" sz="3600" b="1" dirty="0">
              <a:solidFill>
                <a:srgbClr val="00B050"/>
              </a:solidFill>
            </a:endParaRPr>
          </a:p>
          <a:p>
            <a:pPr algn="r" rtl="1">
              <a:lnSpc>
                <a:spcPct val="150000"/>
              </a:lnSpc>
            </a:pPr>
            <a:endParaRPr lang="ar-MA" sz="3600" b="1" dirty="0" smtClean="0">
              <a:solidFill>
                <a:srgbClr val="00B050"/>
              </a:solidFill>
            </a:endParaRPr>
          </a:p>
          <a:p>
            <a:pPr algn="r" rtl="1">
              <a:lnSpc>
                <a:spcPct val="150000"/>
              </a:lnSpc>
            </a:pPr>
            <a:r>
              <a:rPr lang="ar-MA" sz="3600" b="1" dirty="0" smtClean="0">
                <a:solidFill>
                  <a:srgbClr val="00B050"/>
                </a:solidFill>
              </a:rPr>
              <a:t>3- </a:t>
            </a:r>
            <a:r>
              <a:rPr lang="ar-MA" sz="3600" b="1" dirty="0">
                <a:solidFill>
                  <a:srgbClr val="00B050"/>
                </a:solidFill>
              </a:rPr>
              <a:t>استخرج من النص أمثلة للفاعل بحيث يكون واحدا من الآتي</a:t>
            </a:r>
            <a:r>
              <a:rPr lang="ar-MA" sz="3600" b="1" dirty="0" smtClean="0">
                <a:solidFill>
                  <a:srgbClr val="00B050"/>
                </a:solidFill>
              </a:rPr>
              <a:t>:</a:t>
            </a:r>
          </a:p>
          <a:p>
            <a:pPr algn="r" rtl="1">
              <a:lnSpc>
                <a:spcPct val="150000"/>
              </a:lnSpc>
            </a:pPr>
            <a:endParaRPr lang="ar-MA" sz="3600" b="1" dirty="0" smtClean="0">
              <a:solidFill>
                <a:srgbClr val="00B050"/>
              </a:solidFill>
            </a:endParaRPr>
          </a:p>
          <a:p>
            <a:pPr algn="r" rtl="1">
              <a:lnSpc>
                <a:spcPct val="150000"/>
              </a:lnSpc>
            </a:pPr>
            <a:endParaRPr lang="ar-MA" sz="3600" b="1" dirty="0" smtClean="0">
              <a:solidFill>
                <a:srgbClr val="00B050"/>
              </a:solidFill>
            </a:endParaRPr>
          </a:p>
          <a:p>
            <a:pPr algn="r" rtl="1">
              <a:lnSpc>
                <a:spcPct val="150000"/>
              </a:lnSpc>
            </a:pPr>
            <a:endParaRPr lang="ar-MA" sz="3600" b="1" dirty="0">
              <a:solidFill>
                <a:srgbClr val="00B050"/>
              </a:solidFill>
            </a:endParaRPr>
          </a:p>
          <a:p>
            <a:pPr algn="r" rtl="1">
              <a:lnSpc>
                <a:spcPct val="150000"/>
              </a:lnSpc>
            </a:pPr>
            <a:endParaRPr lang="ar-MA" sz="3600" b="1" dirty="0" smtClean="0">
              <a:solidFill>
                <a:srgbClr val="00B05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2306149052"/>
              </p:ext>
            </p:extLst>
          </p:nvPr>
        </p:nvGraphicFramePr>
        <p:xfrm>
          <a:off x="534572" y="920668"/>
          <a:ext cx="11279603" cy="1892808"/>
        </p:xfrm>
        <a:graphic>
          <a:graphicData uri="http://schemas.openxmlformats.org/drawingml/2006/table">
            <a:tbl>
              <a:tblPr rtl="1" firstRow="1" firstCol="1" bandRow="1">
                <a:tableStyleId>{5C22544A-7EE6-4342-B048-85BDC9FD1C3A}</a:tableStyleId>
              </a:tblPr>
              <a:tblGrid>
                <a:gridCol w="2850300">
                  <a:extLst>
                    <a:ext uri="{9D8B030D-6E8A-4147-A177-3AD203B41FA5}">
                      <a16:colId xmlns:a16="http://schemas.microsoft.com/office/drawing/2014/main" val="810095581"/>
                    </a:ext>
                  </a:extLst>
                </a:gridCol>
                <a:gridCol w="2578254">
                  <a:extLst>
                    <a:ext uri="{9D8B030D-6E8A-4147-A177-3AD203B41FA5}">
                      <a16:colId xmlns:a16="http://schemas.microsoft.com/office/drawing/2014/main" val="3720557720"/>
                    </a:ext>
                  </a:extLst>
                </a:gridCol>
                <a:gridCol w="2973957">
                  <a:extLst>
                    <a:ext uri="{9D8B030D-6E8A-4147-A177-3AD203B41FA5}">
                      <a16:colId xmlns:a16="http://schemas.microsoft.com/office/drawing/2014/main" val="2924332844"/>
                    </a:ext>
                  </a:extLst>
                </a:gridCol>
                <a:gridCol w="2877092">
                  <a:extLst>
                    <a:ext uri="{9D8B030D-6E8A-4147-A177-3AD203B41FA5}">
                      <a16:colId xmlns:a16="http://schemas.microsoft.com/office/drawing/2014/main" val="490788914"/>
                    </a:ext>
                  </a:extLst>
                </a:gridCol>
              </a:tblGrid>
              <a:tr h="340224">
                <a:tc>
                  <a:txBody>
                    <a:bodyPr/>
                    <a:lstStyle/>
                    <a:p>
                      <a:pPr algn="ctr" rtl="1">
                        <a:lnSpc>
                          <a:spcPct val="115000"/>
                        </a:lnSpc>
                        <a:spcAft>
                          <a:spcPts val="0"/>
                        </a:spcAft>
                      </a:pPr>
                      <a:r>
                        <a:rPr lang="ar-EG" sz="3600" b="1">
                          <a:solidFill>
                            <a:schemeClr val="tx1"/>
                          </a:solidFill>
                          <a:effectLst/>
                        </a:rPr>
                        <a:t>جمع القلة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solidFill>
                  </a:tcPr>
                </a:tc>
                <a:tc>
                  <a:txBody>
                    <a:bodyPr/>
                    <a:lstStyle/>
                    <a:p>
                      <a:pPr algn="ctr" rtl="1">
                        <a:lnSpc>
                          <a:spcPct val="115000"/>
                        </a:lnSpc>
                        <a:spcAft>
                          <a:spcPts val="0"/>
                        </a:spcAft>
                      </a:pPr>
                      <a:r>
                        <a:rPr lang="ar-EG" sz="3600" b="1">
                          <a:solidFill>
                            <a:schemeClr val="tx1"/>
                          </a:solidFill>
                          <a:effectLst/>
                        </a:rPr>
                        <a:t>وزنه</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solidFill>
                  </a:tcPr>
                </a:tc>
                <a:tc>
                  <a:txBody>
                    <a:bodyPr/>
                    <a:lstStyle/>
                    <a:p>
                      <a:pPr algn="ctr" rtl="1">
                        <a:lnSpc>
                          <a:spcPct val="115000"/>
                        </a:lnSpc>
                        <a:spcAft>
                          <a:spcPts val="0"/>
                        </a:spcAft>
                      </a:pPr>
                      <a:r>
                        <a:rPr lang="ar-EG" sz="3600" b="1">
                          <a:solidFill>
                            <a:schemeClr val="tx1"/>
                          </a:solidFill>
                          <a:effectLst/>
                        </a:rPr>
                        <a:t>جمع الكثرة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solidFill>
                  </a:tcPr>
                </a:tc>
                <a:tc>
                  <a:txBody>
                    <a:bodyPr/>
                    <a:lstStyle/>
                    <a:p>
                      <a:pPr algn="ctr" rtl="1">
                        <a:lnSpc>
                          <a:spcPct val="115000"/>
                        </a:lnSpc>
                        <a:spcAft>
                          <a:spcPts val="0"/>
                        </a:spcAft>
                      </a:pPr>
                      <a:r>
                        <a:rPr lang="ar-EG" sz="3600" b="1" dirty="0">
                          <a:solidFill>
                            <a:schemeClr val="tx1"/>
                          </a:solidFill>
                          <a:effectLst/>
                        </a:rPr>
                        <a:t>وزنه</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solidFill>
                  </a:tcPr>
                </a:tc>
                <a:extLst>
                  <a:ext uri="{0D108BD9-81ED-4DB2-BD59-A6C34878D82A}">
                    <a16:rowId xmlns:a16="http://schemas.microsoft.com/office/drawing/2014/main" val="1639381591"/>
                  </a:ext>
                </a:extLst>
              </a:tr>
              <a:tr h="340224">
                <a:tc>
                  <a:txBody>
                    <a:bodyPr/>
                    <a:lstStyle/>
                    <a:p>
                      <a:pPr algn="ctr" rtl="1">
                        <a:lnSpc>
                          <a:spcPct val="115000"/>
                        </a:lnSpc>
                        <a:spcAft>
                          <a:spcPts val="0"/>
                        </a:spcAft>
                      </a:pPr>
                      <a:r>
                        <a:rPr lang="ar-EG" sz="3600" b="1">
                          <a:solidFill>
                            <a:schemeClr val="tx1"/>
                          </a:solidFill>
                          <a:effectLst/>
                        </a:rPr>
                        <a:t>..............</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algn="ctr" rtl="1">
                        <a:lnSpc>
                          <a:spcPct val="115000"/>
                        </a:lnSpc>
                        <a:spcAft>
                          <a:spcPts val="0"/>
                        </a:spcAft>
                      </a:pPr>
                      <a:r>
                        <a:rPr lang="ar-EG" sz="3600" b="1" dirty="0">
                          <a:solidFill>
                            <a:schemeClr val="tx1"/>
                          </a:solidFill>
                          <a:effectLst/>
                        </a:rPr>
                        <a:t>..............</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algn="ctr" rtl="1">
                        <a:lnSpc>
                          <a:spcPct val="115000"/>
                        </a:lnSpc>
                        <a:spcAft>
                          <a:spcPts val="0"/>
                        </a:spcAft>
                      </a:pPr>
                      <a:r>
                        <a:rPr lang="ar-EG" sz="3600" b="1">
                          <a:solidFill>
                            <a:schemeClr val="tx1"/>
                          </a:solidFill>
                          <a:effectLst/>
                        </a:rPr>
                        <a:t>..............</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algn="ctr" rtl="1">
                        <a:lnSpc>
                          <a:spcPct val="115000"/>
                        </a:lnSpc>
                        <a:spcAft>
                          <a:spcPts val="0"/>
                        </a:spcAft>
                      </a:pPr>
                      <a:r>
                        <a:rPr lang="ar-EG" sz="3600" b="1">
                          <a:solidFill>
                            <a:schemeClr val="tx1"/>
                          </a:solidFill>
                          <a:effectLst/>
                        </a:rPr>
                        <a:t>..............</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extLst>
                  <a:ext uri="{0D108BD9-81ED-4DB2-BD59-A6C34878D82A}">
                    <a16:rowId xmlns:a16="http://schemas.microsoft.com/office/drawing/2014/main" val="2634559915"/>
                  </a:ext>
                </a:extLst>
              </a:tr>
              <a:tr h="340224">
                <a:tc>
                  <a:txBody>
                    <a:bodyPr/>
                    <a:lstStyle/>
                    <a:p>
                      <a:pPr algn="ctr" rtl="1">
                        <a:lnSpc>
                          <a:spcPct val="115000"/>
                        </a:lnSpc>
                        <a:spcAft>
                          <a:spcPts val="0"/>
                        </a:spcAft>
                      </a:pPr>
                      <a:r>
                        <a:rPr lang="ar-EG" sz="3600" b="1">
                          <a:solidFill>
                            <a:schemeClr val="tx1"/>
                          </a:solidFill>
                          <a:effectLst/>
                        </a:rPr>
                        <a:t>..............</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algn="ctr" rtl="1">
                        <a:lnSpc>
                          <a:spcPct val="115000"/>
                        </a:lnSpc>
                        <a:spcAft>
                          <a:spcPts val="0"/>
                        </a:spcAft>
                      </a:pPr>
                      <a:r>
                        <a:rPr lang="ar-EG" sz="3600" b="1">
                          <a:solidFill>
                            <a:schemeClr val="tx1"/>
                          </a:solidFill>
                          <a:effectLst/>
                        </a:rPr>
                        <a:t>..............</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algn="ctr" rtl="1">
                        <a:lnSpc>
                          <a:spcPct val="115000"/>
                        </a:lnSpc>
                        <a:spcAft>
                          <a:spcPts val="0"/>
                        </a:spcAft>
                      </a:pPr>
                      <a:r>
                        <a:rPr lang="ar-EG" sz="3600" b="1">
                          <a:solidFill>
                            <a:schemeClr val="tx1"/>
                          </a:solidFill>
                          <a:effectLst/>
                        </a:rPr>
                        <a:t>..............</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algn="ctr" rtl="1">
                        <a:lnSpc>
                          <a:spcPct val="115000"/>
                        </a:lnSpc>
                        <a:spcAft>
                          <a:spcPts val="0"/>
                        </a:spcAft>
                      </a:pPr>
                      <a:r>
                        <a:rPr lang="ar-EG" sz="3600" b="1" dirty="0">
                          <a:solidFill>
                            <a:schemeClr val="tx1"/>
                          </a:solidFill>
                          <a:effectLst/>
                        </a:rPr>
                        <a:t>..............</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extLst>
                  <a:ext uri="{0D108BD9-81ED-4DB2-BD59-A6C34878D82A}">
                    <a16:rowId xmlns:a16="http://schemas.microsoft.com/office/drawing/2014/main" val="215517006"/>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17362030"/>
              </p:ext>
            </p:extLst>
          </p:nvPr>
        </p:nvGraphicFramePr>
        <p:xfrm>
          <a:off x="534572" y="3515848"/>
          <a:ext cx="11279603" cy="2523744"/>
        </p:xfrm>
        <a:graphic>
          <a:graphicData uri="http://schemas.openxmlformats.org/drawingml/2006/table">
            <a:tbl>
              <a:tblPr rtl="1" firstRow="1" firstCol="1" bandRow="1">
                <a:tableStyleId>{5C22544A-7EE6-4342-B048-85BDC9FD1C3A}</a:tableStyleId>
              </a:tblPr>
              <a:tblGrid>
                <a:gridCol w="6195244">
                  <a:extLst>
                    <a:ext uri="{9D8B030D-6E8A-4147-A177-3AD203B41FA5}">
                      <a16:colId xmlns:a16="http://schemas.microsoft.com/office/drawing/2014/main" val="2155016649"/>
                    </a:ext>
                  </a:extLst>
                </a:gridCol>
                <a:gridCol w="2563272">
                  <a:extLst>
                    <a:ext uri="{9D8B030D-6E8A-4147-A177-3AD203B41FA5}">
                      <a16:colId xmlns:a16="http://schemas.microsoft.com/office/drawing/2014/main" val="216831600"/>
                    </a:ext>
                  </a:extLst>
                </a:gridCol>
                <a:gridCol w="2521087">
                  <a:extLst>
                    <a:ext uri="{9D8B030D-6E8A-4147-A177-3AD203B41FA5}">
                      <a16:colId xmlns:a16="http://schemas.microsoft.com/office/drawing/2014/main" val="652150419"/>
                    </a:ext>
                  </a:extLst>
                </a:gridCol>
              </a:tblGrid>
              <a:tr h="0">
                <a:tc>
                  <a:txBody>
                    <a:bodyPr/>
                    <a:lstStyle/>
                    <a:p>
                      <a:pPr algn="ctr" rtl="1">
                        <a:lnSpc>
                          <a:spcPct val="115000"/>
                        </a:lnSpc>
                        <a:spcAft>
                          <a:spcPts val="0"/>
                        </a:spcAft>
                      </a:pPr>
                      <a:r>
                        <a:rPr lang="ar-EG" sz="3600" b="1" dirty="0">
                          <a:solidFill>
                            <a:schemeClr val="tx1"/>
                          </a:solidFill>
                          <a:effectLst/>
                        </a:rPr>
                        <a:t>الجمل</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15000"/>
                        </a:lnSpc>
                        <a:spcAft>
                          <a:spcPts val="0"/>
                        </a:spcAft>
                      </a:pPr>
                      <a:r>
                        <a:rPr lang="ar-EG" sz="3600" b="1">
                          <a:solidFill>
                            <a:schemeClr val="tx1"/>
                          </a:solidFill>
                          <a:effectLst/>
                        </a:rPr>
                        <a:t>الفاعل</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15000"/>
                        </a:lnSpc>
                        <a:spcAft>
                          <a:spcPts val="0"/>
                        </a:spcAft>
                      </a:pPr>
                      <a:r>
                        <a:rPr lang="ar-EG" sz="3600" b="1" dirty="0">
                          <a:solidFill>
                            <a:schemeClr val="tx1"/>
                          </a:solidFill>
                          <a:effectLst/>
                        </a:rPr>
                        <a:t>نوعه</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576461093"/>
                  </a:ext>
                </a:extLst>
              </a:tr>
              <a:tr h="0">
                <a:tc>
                  <a:txBody>
                    <a:bodyPr/>
                    <a:lstStyle/>
                    <a:p>
                      <a:pPr algn="ctr" rtl="1">
                        <a:lnSpc>
                          <a:spcPct val="115000"/>
                        </a:lnSpc>
                        <a:spcAft>
                          <a:spcPts val="0"/>
                        </a:spcAft>
                      </a:pPr>
                      <a:r>
                        <a:rPr lang="ar-EG" sz="3600" b="1" dirty="0">
                          <a:solidFill>
                            <a:schemeClr val="tx1"/>
                          </a:solidFill>
                          <a:effectLst/>
                        </a:rPr>
                        <a:t>...................................</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EG" sz="3600" b="1" dirty="0">
                          <a:solidFill>
                            <a:schemeClr val="tx1"/>
                          </a:solidFill>
                          <a:effectLst/>
                        </a:rPr>
                        <a:t>..............</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ctr" rtl="1">
                        <a:lnSpc>
                          <a:spcPct val="115000"/>
                        </a:lnSpc>
                        <a:spcAft>
                          <a:spcPts val="0"/>
                        </a:spcAft>
                      </a:pPr>
                      <a:r>
                        <a:rPr lang="ar-EG" sz="3600" b="1">
                          <a:solidFill>
                            <a:schemeClr val="tx1"/>
                          </a:solidFill>
                          <a:effectLst/>
                        </a:rPr>
                        <a:t>اسم ظاهر</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2553013138"/>
                  </a:ext>
                </a:extLst>
              </a:tr>
              <a:tr h="0">
                <a:tc>
                  <a:txBody>
                    <a:bodyPr/>
                    <a:lstStyle/>
                    <a:p>
                      <a:pPr algn="ctr" rtl="1">
                        <a:lnSpc>
                          <a:spcPct val="115000"/>
                        </a:lnSpc>
                        <a:spcAft>
                          <a:spcPts val="0"/>
                        </a:spcAft>
                      </a:pPr>
                      <a:r>
                        <a:rPr lang="ar-EG" sz="3600" b="1">
                          <a:solidFill>
                            <a:schemeClr val="tx1"/>
                          </a:solidFill>
                          <a:effectLst/>
                        </a:rPr>
                        <a:t>...................................</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EG" sz="3600" b="1">
                          <a:solidFill>
                            <a:schemeClr val="tx1"/>
                          </a:solidFill>
                          <a:effectLst/>
                        </a:rPr>
                        <a:t>..............</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ctr" rtl="1">
                        <a:lnSpc>
                          <a:spcPct val="115000"/>
                        </a:lnSpc>
                        <a:spcAft>
                          <a:spcPts val="0"/>
                        </a:spcAft>
                      </a:pPr>
                      <a:r>
                        <a:rPr lang="ar-EG" sz="3600" b="1">
                          <a:solidFill>
                            <a:schemeClr val="tx1"/>
                          </a:solidFill>
                          <a:effectLst/>
                        </a:rPr>
                        <a:t>ضمير مستتر</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2719467223"/>
                  </a:ext>
                </a:extLst>
              </a:tr>
              <a:tr h="0">
                <a:tc>
                  <a:txBody>
                    <a:bodyPr/>
                    <a:lstStyle/>
                    <a:p>
                      <a:pPr algn="ctr" rtl="1">
                        <a:lnSpc>
                          <a:spcPct val="115000"/>
                        </a:lnSpc>
                        <a:spcAft>
                          <a:spcPts val="0"/>
                        </a:spcAft>
                      </a:pPr>
                      <a:r>
                        <a:rPr lang="ar-EG" sz="3600" b="1">
                          <a:solidFill>
                            <a:schemeClr val="tx1"/>
                          </a:solidFill>
                          <a:effectLst/>
                        </a:rPr>
                        <a:t>...................................</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EG" sz="3600" b="1">
                          <a:solidFill>
                            <a:schemeClr val="tx1"/>
                          </a:solidFill>
                          <a:effectLst/>
                        </a:rPr>
                        <a:t>..............</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ctr" rtl="1">
                        <a:lnSpc>
                          <a:spcPct val="115000"/>
                        </a:lnSpc>
                        <a:spcAft>
                          <a:spcPts val="0"/>
                        </a:spcAft>
                      </a:pPr>
                      <a:r>
                        <a:rPr lang="ar-EG" sz="3600" b="1" dirty="0">
                          <a:solidFill>
                            <a:schemeClr val="tx1"/>
                          </a:solidFill>
                          <a:effectLst/>
                        </a:rPr>
                        <a:t>ضمير متصل</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436682197"/>
                  </a:ext>
                </a:extLst>
              </a:tr>
            </a:tbl>
          </a:graphicData>
        </a:graphic>
      </p:graphicFrame>
    </p:spTree>
    <p:extLst>
      <p:ext uri="{BB962C8B-B14F-4D97-AF65-F5344CB8AC3E}">
        <p14:creationId xmlns:p14="http://schemas.microsoft.com/office/powerpoint/2010/main" val="22416984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2882" y="42201"/>
            <a:ext cx="11844998" cy="6740307"/>
          </a:xfrm>
          <a:prstGeom prst="rect">
            <a:avLst/>
          </a:prstGeom>
          <a:solidFill>
            <a:schemeClr val="accent4">
              <a:lumMod val="40000"/>
              <a:lumOff val="60000"/>
            </a:schemeClr>
          </a:solidFill>
        </p:spPr>
        <p:txBody>
          <a:bodyPr wrap="square" rtlCol="1">
            <a:spAutoFit/>
          </a:bodyPr>
          <a:lstStyle/>
          <a:p>
            <a:pPr algn="r" rtl="1">
              <a:lnSpc>
                <a:spcPct val="150000"/>
              </a:lnSpc>
            </a:pPr>
            <a:r>
              <a:rPr lang="ar-MA" sz="3600" b="1" dirty="0">
                <a:solidFill>
                  <a:srgbClr val="00B050"/>
                </a:solidFill>
              </a:rPr>
              <a:t>2- استخرج من النص مثالين لجمع القلة ومثالين لجمع الكثرة حسب </a:t>
            </a:r>
            <a:r>
              <a:rPr lang="ar-MA" sz="3600" b="1" dirty="0" smtClean="0">
                <a:solidFill>
                  <a:srgbClr val="00B050"/>
                </a:solidFill>
              </a:rPr>
              <a:t>الجدول:</a:t>
            </a:r>
            <a:endParaRPr lang="ar-MA" sz="3600" b="1" dirty="0" smtClean="0">
              <a:solidFill>
                <a:srgbClr val="00B050"/>
              </a:solidFill>
            </a:endParaRPr>
          </a:p>
          <a:p>
            <a:pPr algn="r" rtl="1">
              <a:lnSpc>
                <a:spcPct val="150000"/>
              </a:lnSpc>
            </a:pPr>
            <a:endParaRPr lang="ar-MA" sz="3600" b="1" dirty="0">
              <a:solidFill>
                <a:srgbClr val="00B050"/>
              </a:solidFill>
            </a:endParaRPr>
          </a:p>
          <a:p>
            <a:pPr algn="r" rtl="1">
              <a:lnSpc>
                <a:spcPct val="150000"/>
              </a:lnSpc>
            </a:pPr>
            <a:endParaRPr lang="ar-MA" sz="3600" b="1" dirty="0" smtClean="0">
              <a:solidFill>
                <a:srgbClr val="00B050"/>
              </a:solidFill>
            </a:endParaRPr>
          </a:p>
          <a:p>
            <a:pPr algn="r" rtl="1">
              <a:lnSpc>
                <a:spcPct val="150000"/>
              </a:lnSpc>
            </a:pPr>
            <a:r>
              <a:rPr lang="ar-MA" sz="3600" b="1" dirty="0" smtClean="0">
                <a:solidFill>
                  <a:srgbClr val="00B050"/>
                </a:solidFill>
              </a:rPr>
              <a:t>3- </a:t>
            </a:r>
            <a:r>
              <a:rPr lang="ar-MA" sz="3600" b="1" dirty="0">
                <a:solidFill>
                  <a:srgbClr val="00B050"/>
                </a:solidFill>
              </a:rPr>
              <a:t>استخرج من النص أمثلة للفاعل بحيث يكون واحدا من الآتي</a:t>
            </a:r>
            <a:r>
              <a:rPr lang="ar-MA" sz="3600" b="1" dirty="0" smtClean="0">
                <a:solidFill>
                  <a:srgbClr val="00B050"/>
                </a:solidFill>
              </a:rPr>
              <a:t>:</a:t>
            </a:r>
          </a:p>
          <a:p>
            <a:pPr algn="r" rtl="1">
              <a:lnSpc>
                <a:spcPct val="150000"/>
              </a:lnSpc>
            </a:pPr>
            <a:endParaRPr lang="ar-MA" sz="3600" b="1" dirty="0" smtClean="0">
              <a:solidFill>
                <a:srgbClr val="00B050"/>
              </a:solidFill>
            </a:endParaRPr>
          </a:p>
          <a:p>
            <a:pPr algn="r" rtl="1">
              <a:lnSpc>
                <a:spcPct val="150000"/>
              </a:lnSpc>
            </a:pPr>
            <a:endParaRPr lang="ar-MA" sz="3600" b="1" dirty="0" smtClean="0">
              <a:solidFill>
                <a:srgbClr val="00B050"/>
              </a:solidFill>
            </a:endParaRPr>
          </a:p>
          <a:p>
            <a:pPr algn="r" rtl="1">
              <a:lnSpc>
                <a:spcPct val="150000"/>
              </a:lnSpc>
            </a:pPr>
            <a:endParaRPr lang="ar-MA" sz="3600" b="1" dirty="0">
              <a:solidFill>
                <a:srgbClr val="00B050"/>
              </a:solidFill>
            </a:endParaRPr>
          </a:p>
          <a:p>
            <a:pPr algn="r" rtl="1">
              <a:lnSpc>
                <a:spcPct val="150000"/>
              </a:lnSpc>
            </a:pPr>
            <a:endParaRPr lang="ar-MA" sz="3600" b="1" dirty="0" smtClean="0">
              <a:solidFill>
                <a:srgbClr val="00B05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024760648"/>
              </p:ext>
            </p:extLst>
          </p:nvPr>
        </p:nvGraphicFramePr>
        <p:xfrm>
          <a:off x="534572" y="878464"/>
          <a:ext cx="11279603" cy="1892808"/>
        </p:xfrm>
        <a:graphic>
          <a:graphicData uri="http://schemas.openxmlformats.org/drawingml/2006/table">
            <a:tbl>
              <a:tblPr rtl="1" firstRow="1" firstCol="1" bandRow="1">
                <a:tableStyleId>{5C22544A-7EE6-4342-B048-85BDC9FD1C3A}</a:tableStyleId>
              </a:tblPr>
              <a:tblGrid>
                <a:gridCol w="2850300">
                  <a:extLst>
                    <a:ext uri="{9D8B030D-6E8A-4147-A177-3AD203B41FA5}">
                      <a16:colId xmlns:a16="http://schemas.microsoft.com/office/drawing/2014/main" val="810095581"/>
                    </a:ext>
                  </a:extLst>
                </a:gridCol>
                <a:gridCol w="2578254">
                  <a:extLst>
                    <a:ext uri="{9D8B030D-6E8A-4147-A177-3AD203B41FA5}">
                      <a16:colId xmlns:a16="http://schemas.microsoft.com/office/drawing/2014/main" val="3720557720"/>
                    </a:ext>
                  </a:extLst>
                </a:gridCol>
                <a:gridCol w="2973957">
                  <a:extLst>
                    <a:ext uri="{9D8B030D-6E8A-4147-A177-3AD203B41FA5}">
                      <a16:colId xmlns:a16="http://schemas.microsoft.com/office/drawing/2014/main" val="2924332844"/>
                    </a:ext>
                  </a:extLst>
                </a:gridCol>
                <a:gridCol w="2877092">
                  <a:extLst>
                    <a:ext uri="{9D8B030D-6E8A-4147-A177-3AD203B41FA5}">
                      <a16:colId xmlns:a16="http://schemas.microsoft.com/office/drawing/2014/main" val="490788914"/>
                    </a:ext>
                  </a:extLst>
                </a:gridCol>
              </a:tblGrid>
              <a:tr h="340224">
                <a:tc>
                  <a:txBody>
                    <a:bodyPr/>
                    <a:lstStyle/>
                    <a:p>
                      <a:pPr algn="ctr" rtl="1">
                        <a:lnSpc>
                          <a:spcPct val="115000"/>
                        </a:lnSpc>
                        <a:spcAft>
                          <a:spcPts val="0"/>
                        </a:spcAft>
                      </a:pPr>
                      <a:r>
                        <a:rPr lang="ar-EG" sz="3600" b="1">
                          <a:solidFill>
                            <a:schemeClr val="tx1"/>
                          </a:solidFill>
                          <a:effectLst/>
                        </a:rPr>
                        <a:t>جمع القلة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solidFill>
                  </a:tcPr>
                </a:tc>
                <a:tc>
                  <a:txBody>
                    <a:bodyPr/>
                    <a:lstStyle/>
                    <a:p>
                      <a:pPr algn="ctr" rtl="1">
                        <a:lnSpc>
                          <a:spcPct val="115000"/>
                        </a:lnSpc>
                        <a:spcAft>
                          <a:spcPts val="0"/>
                        </a:spcAft>
                      </a:pPr>
                      <a:r>
                        <a:rPr lang="ar-EG" sz="3600" b="1">
                          <a:solidFill>
                            <a:schemeClr val="tx1"/>
                          </a:solidFill>
                          <a:effectLst/>
                        </a:rPr>
                        <a:t>وزنه</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solidFill>
                  </a:tcPr>
                </a:tc>
                <a:tc>
                  <a:txBody>
                    <a:bodyPr/>
                    <a:lstStyle/>
                    <a:p>
                      <a:pPr algn="ctr" rtl="1">
                        <a:lnSpc>
                          <a:spcPct val="115000"/>
                        </a:lnSpc>
                        <a:spcAft>
                          <a:spcPts val="0"/>
                        </a:spcAft>
                      </a:pPr>
                      <a:r>
                        <a:rPr lang="ar-EG" sz="3600" b="1">
                          <a:solidFill>
                            <a:schemeClr val="tx1"/>
                          </a:solidFill>
                          <a:effectLst/>
                        </a:rPr>
                        <a:t>جمع الكثرة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solidFill>
                  </a:tcPr>
                </a:tc>
                <a:tc>
                  <a:txBody>
                    <a:bodyPr/>
                    <a:lstStyle/>
                    <a:p>
                      <a:pPr algn="ctr" rtl="1">
                        <a:lnSpc>
                          <a:spcPct val="115000"/>
                        </a:lnSpc>
                        <a:spcAft>
                          <a:spcPts val="0"/>
                        </a:spcAft>
                      </a:pPr>
                      <a:r>
                        <a:rPr lang="ar-EG" sz="3600" b="1" dirty="0">
                          <a:solidFill>
                            <a:schemeClr val="tx1"/>
                          </a:solidFill>
                          <a:effectLst/>
                        </a:rPr>
                        <a:t>وزنه</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solidFill>
                  </a:tcPr>
                </a:tc>
                <a:extLst>
                  <a:ext uri="{0D108BD9-81ED-4DB2-BD59-A6C34878D82A}">
                    <a16:rowId xmlns:a16="http://schemas.microsoft.com/office/drawing/2014/main" val="1639381591"/>
                  </a:ext>
                </a:extLst>
              </a:tr>
              <a:tr h="340224">
                <a:tc>
                  <a:txBody>
                    <a:bodyPr/>
                    <a:lstStyle/>
                    <a:p>
                      <a:pPr algn="ctr" rtl="1">
                        <a:lnSpc>
                          <a:spcPct val="115000"/>
                        </a:lnSpc>
                        <a:spcAft>
                          <a:spcPts val="0"/>
                        </a:spcAft>
                      </a:pPr>
                      <a:r>
                        <a:rPr lang="ar-EG" sz="3600" b="1">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أنْفُس</a:t>
                      </a:r>
                      <a:endParaRPr lang="en-US" sz="3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algn="ctr" rtl="1">
                        <a:lnSpc>
                          <a:spcPct val="115000"/>
                        </a:lnSpc>
                        <a:spcAft>
                          <a:spcPts val="0"/>
                        </a:spcAft>
                      </a:pPr>
                      <a:r>
                        <a:rPr lang="ar-EG" sz="3600" b="1">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أفْعُل</a:t>
                      </a:r>
                      <a:endParaRPr lang="en-US" sz="3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algn="ctr" rtl="1">
                        <a:lnSpc>
                          <a:spcPct val="115000"/>
                        </a:lnSpc>
                        <a:spcAft>
                          <a:spcPts val="0"/>
                        </a:spcAft>
                      </a:pPr>
                      <a:r>
                        <a:rPr lang="ar-EG" sz="3600" b="1">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صَحَارَى</a:t>
                      </a:r>
                      <a:endParaRPr lang="en-US" sz="3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algn="ctr" rtl="1">
                        <a:lnSpc>
                          <a:spcPct val="115000"/>
                        </a:lnSpc>
                        <a:spcAft>
                          <a:spcPts val="0"/>
                        </a:spcAft>
                      </a:pPr>
                      <a:r>
                        <a:rPr lang="ar-EG" sz="3600" b="1">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فَعَالَى</a:t>
                      </a:r>
                      <a:endParaRPr lang="en-US" sz="3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extLst>
                  <a:ext uri="{0D108BD9-81ED-4DB2-BD59-A6C34878D82A}">
                    <a16:rowId xmlns:a16="http://schemas.microsoft.com/office/drawing/2014/main" val="2634559915"/>
                  </a:ext>
                </a:extLst>
              </a:tr>
              <a:tr h="340224">
                <a:tc>
                  <a:txBody>
                    <a:bodyPr/>
                    <a:lstStyle/>
                    <a:p>
                      <a:pPr algn="ctr" rtl="1">
                        <a:lnSpc>
                          <a:spcPct val="115000"/>
                        </a:lnSpc>
                        <a:spcAft>
                          <a:spcPts val="0"/>
                        </a:spcAft>
                      </a:pPr>
                      <a:r>
                        <a:rPr lang="ar-EG" sz="3600" b="1">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أنْهَار</a:t>
                      </a:r>
                      <a:endParaRPr lang="en-US" sz="3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algn="ctr" rtl="1">
                        <a:lnSpc>
                          <a:spcPct val="115000"/>
                        </a:lnSpc>
                        <a:spcAft>
                          <a:spcPts val="0"/>
                        </a:spcAft>
                      </a:pPr>
                      <a:r>
                        <a:rPr lang="ar-EG" sz="3600" b="1">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أفْعَال</a:t>
                      </a:r>
                      <a:endParaRPr lang="en-US" sz="3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algn="ctr" rtl="1">
                        <a:lnSpc>
                          <a:spcPct val="115000"/>
                        </a:lnSpc>
                        <a:spcAft>
                          <a:spcPts val="0"/>
                        </a:spcAft>
                      </a:pPr>
                      <a:r>
                        <a:rPr lang="ar-EG" sz="3600" b="1">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بِحَار</a:t>
                      </a:r>
                      <a:endParaRPr lang="en-US" sz="3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algn="ctr" rtl="1">
                        <a:lnSpc>
                          <a:spcPct val="115000"/>
                        </a:lnSpc>
                        <a:spcAft>
                          <a:spcPts val="0"/>
                        </a:spcAft>
                      </a:pPr>
                      <a:r>
                        <a:rPr lang="ar-EG" sz="3600" b="1" dirty="0">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فِعَال</a:t>
                      </a:r>
                      <a:endParaRPr lang="en-US" sz="3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extLst>
                  <a:ext uri="{0D108BD9-81ED-4DB2-BD59-A6C34878D82A}">
                    <a16:rowId xmlns:a16="http://schemas.microsoft.com/office/drawing/2014/main" val="215517006"/>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295881564"/>
              </p:ext>
            </p:extLst>
          </p:nvPr>
        </p:nvGraphicFramePr>
        <p:xfrm>
          <a:off x="534572" y="3515848"/>
          <a:ext cx="11279603" cy="2523744"/>
        </p:xfrm>
        <a:graphic>
          <a:graphicData uri="http://schemas.openxmlformats.org/drawingml/2006/table">
            <a:tbl>
              <a:tblPr rtl="1" firstRow="1" firstCol="1" bandRow="1">
                <a:tableStyleId>{5C22544A-7EE6-4342-B048-85BDC9FD1C3A}</a:tableStyleId>
              </a:tblPr>
              <a:tblGrid>
                <a:gridCol w="6195244">
                  <a:extLst>
                    <a:ext uri="{9D8B030D-6E8A-4147-A177-3AD203B41FA5}">
                      <a16:colId xmlns:a16="http://schemas.microsoft.com/office/drawing/2014/main" val="2155016649"/>
                    </a:ext>
                  </a:extLst>
                </a:gridCol>
                <a:gridCol w="2563272">
                  <a:extLst>
                    <a:ext uri="{9D8B030D-6E8A-4147-A177-3AD203B41FA5}">
                      <a16:colId xmlns:a16="http://schemas.microsoft.com/office/drawing/2014/main" val="216831600"/>
                    </a:ext>
                  </a:extLst>
                </a:gridCol>
                <a:gridCol w="2521087">
                  <a:extLst>
                    <a:ext uri="{9D8B030D-6E8A-4147-A177-3AD203B41FA5}">
                      <a16:colId xmlns:a16="http://schemas.microsoft.com/office/drawing/2014/main" val="652150419"/>
                    </a:ext>
                  </a:extLst>
                </a:gridCol>
              </a:tblGrid>
              <a:tr h="0">
                <a:tc>
                  <a:txBody>
                    <a:bodyPr/>
                    <a:lstStyle/>
                    <a:p>
                      <a:pPr algn="ctr" rtl="1">
                        <a:lnSpc>
                          <a:spcPct val="115000"/>
                        </a:lnSpc>
                        <a:spcAft>
                          <a:spcPts val="0"/>
                        </a:spcAft>
                      </a:pPr>
                      <a:r>
                        <a:rPr lang="ar-EG" sz="3600" b="1" dirty="0">
                          <a:solidFill>
                            <a:schemeClr val="tx1"/>
                          </a:solidFill>
                          <a:effectLst/>
                        </a:rPr>
                        <a:t>الجمل</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15000"/>
                        </a:lnSpc>
                        <a:spcAft>
                          <a:spcPts val="0"/>
                        </a:spcAft>
                      </a:pPr>
                      <a:r>
                        <a:rPr lang="ar-EG" sz="3600" b="1">
                          <a:solidFill>
                            <a:schemeClr val="tx1"/>
                          </a:solidFill>
                          <a:effectLst/>
                        </a:rPr>
                        <a:t>الفاعل</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15000"/>
                        </a:lnSpc>
                        <a:spcAft>
                          <a:spcPts val="0"/>
                        </a:spcAft>
                      </a:pPr>
                      <a:r>
                        <a:rPr lang="ar-EG" sz="3600" b="1" dirty="0">
                          <a:solidFill>
                            <a:schemeClr val="tx1"/>
                          </a:solidFill>
                          <a:effectLst/>
                        </a:rPr>
                        <a:t>نوعه</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576461093"/>
                  </a:ext>
                </a:extLst>
              </a:tr>
              <a:tr h="0">
                <a:tc>
                  <a:txBody>
                    <a:bodyPr/>
                    <a:lstStyle/>
                    <a:p>
                      <a:pPr algn="justLow" rtl="1">
                        <a:lnSpc>
                          <a:spcPct val="115000"/>
                        </a:lnSpc>
                        <a:spcAft>
                          <a:spcPts val="0"/>
                        </a:spcAft>
                      </a:pPr>
                      <a:r>
                        <a:rPr lang="ar-EG" sz="3600" b="1">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 أدْرَكَ الإنْسَانُ نَفْسُه</a:t>
                      </a:r>
                      <a:endParaRPr lang="en-US" sz="3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ctr" rtl="1">
                        <a:lnSpc>
                          <a:spcPct val="115000"/>
                        </a:lnSpc>
                        <a:spcAft>
                          <a:spcPts val="0"/>
                        </a:spcAft>
                      </a:pPr>
                      <a:r>
                        <a:rPr lang="ar-EG" sz="3600" b="1">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الإنْسَانُ</a:t>
                      </a:r>
                      <a:endParaRPr lang="en-US" sz="3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ctr" rtl="1">
                        <a:lnSpc>
                          <a:spcPct val="115000"/>
                        </a:lnSpc>
                        <a:spcAft>
                          <a:spcPts val="0"/>
                        </a:spcAft>
                      </a:pPr>
                      <a:r>
                        <a:rPr lang="ar-EG" sz="3600" b="1">
                          <a:solidFill>
                            <a:schemeClr val="tx1"/>
                          </a:solidFill>
                          <a:effectLst/>
                        </a:rPr>
                        <a:t>اسم ظاهر</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2553013138"/>
                  </a:ext>
                </a:extLst>
              </a:tr>
              <a:tr h="0">
                <a:tc>
                  <a:txBody>
                    <a:bodyPr/>
                    <a:lstStyle/>
                    <a:p>
                      <a:pPr algn="justLow" rtl="1">
                        <a:lnSpc>
                          <a:spcPct val="115000"/>
                        </a:lnSpc>
                        <a:spcAft>
                          <a:spcPts val="0"/>
                        </a:spcAft>
                      </a:pPr>
                      <a:r>
                        <a:rPr lang="ar-EG" sz="3600" b="1">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 تَدْعُو الإنْسَانَ إلَى التَّأَمُّلِ</a:t>
                      </a:r>
                      <a:endParaRPr lang="en-US" sz="3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ctr" rtl="1">
                        <a:lnSpc>
                          <a:spcPct val="115000"/>
                        </a:lnSpc>
                        <a:spcAft>
                          <a:spcPts val="0"/>
                        </a:spcAft>
                      </a:pPr>
                      <a:r>
                        <a:rPr lang="ar-EG" sz="3600" b="1">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تقديره هي</a:t>
                      </a:r>
                      <a:endParaRPr lang="en-US" sz="3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ctr" rtl="1">
                        <a:lnSpc>
                          <a:spcPct val="115000"/>
                        </a:lnSpc>
                        <a:spcAft>
                          <a:spcPts val="0"/>
                        </a:spcAft>
                      </a:pPr>
                      <a:r>
                        <a:rPr lang="ar-EG" sz="3600" b="1">
                          <a:solidFill>
                            <a:schemeClr val="tx1"/>
                          </a:solidFill>
                          <a:effectLst/>
                        </a:rPr>
                        <a:t>ضمير مستتر</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2719467223"/>
                  </a:ext>
                </a:extLst>
              </a:tr>
              <a:tr h="0">
                <a:tc>
                  <a:txBody>
                    <a:bodyPr/>
                    <a:lstStyle/>
                    <a:p>
                      <a:pPr algn="justLow" rtl="1">
                        <a:lnSpc>
                          <a:spcPct val="115000"/>
                        </a:lnSpc>
                        <a:spcAft>
                          <a:spcPts val="0"/>
                        </a:spcAft>
                      </a:pPr>
                      <a:r>
                        <a:rPr lang="ar-EG" sz="3600" b="1">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 أفَلاَ تُبْصِرُونَ</a:t>
                      </a:r>
                      <a:endParaRPr lang="en-US" sz="3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ctr" rtl="1">
                        <a:lnSpc>
                          <a:spcPct val="115000"/>
                        </a:lnSpc>
                        <a:spcAft>
                          <a:spcPts val="0"/>
                        </a:spcAft>
                      </a:pPr>
                      <a:r>
                        <a:rPr lang="ar-EG" sz="3600" b="1" dirty="0">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واو الجماعة</a:t>
                      </a:r>
                      <a:endParaRPr lang="en-US" sz="3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ctr" rtl="1">
                        <a:lnSpc>
                          <a:spcPct val="115000"/>
                        </a:lnSpc>
                        <a:spcAft>
                          <a:spcPts val="0"/>
                        </a:spcAft>
                      </a:pPr>
                      <a:r>
                        <a:rPr lang="ar-EG" sz="3600" b="1" dirty="0">
                          <a:solidFill>
                            <a:schemeClr val="tx1"/>
                          </a:solidFill>
                          <a:effectLst/>
                        </a:rPr>
                        <a:t>ضمير متصل</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436682197"/>
                  </a:ext>
                </a:extLst>
              </a:tr>
            </a:tbl>
          </a:graphicData>
        </a:graphic>
      </p:graphicFrame>
    </p:spTree>
    <p:extLst>
      <p:ext uri="{BB962C8B-B14F-4D97-AF65-F5344CB8AC3E}">
        <p14:creationId xmlns:p14="http://schemas.microsoft.com/office/powerpoint/2010/main" val="20250013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8812" y="182879"/>
            <a:ext cx="11844998" cy="5632311"/>
          </a:xfrm>
          <a:prstGeom prst="rect">
            <a:avLst/>
          </a:prstGeom>
          <a:solidFill>
            <a:schemeClr val="tx2">
              <a:lumMod val="10000"/>
              <a:lumOff val="90000"/>
            </a:schemeClr>
          </a:solidFill>
        </p:spPr>
        <p:txBody>
          <a:bodyPr wrap="square" rtlCol="1">
            <a:spAutoFit/>
          </a:bodyPr>
          <a:lstStyle/>
          <a:p>
            <a:pPr algn="r" rtl="1"/>
            <a:r>
              <a:rPr lang="ar-MA" sz="3600" b="1" dirty="0" smtClean="0">
                <a:solidFill>
                  <a:srgbClr val="00B050"/>
                </a:solidFill>
              </a:rPr>
              <a:t>4- </a:t>
            </a:r>
            <a:r>
              <a:rPr lang="ar-MA" sz="3600" b="1" dirty="0">
                <a:solidFill>
                  <a:srgbClr val="00B050"/>
                </a:solidFill>
              </a:rPr>
              <a:t>أنشئ جملتين، تتضمن الأولى فاعلا مضمرا جوازا، الثانية فاعلا مضمرا وجوبا.</a:t>
            </a:r>
          </a:p>
          <a:p>
            <a:pPr lvl="1" algn="r" rtl="1"/>
            <a:r>
              <a:rPr lang="ar-MA" sz="3600" b="1" dirty="0"/>
              <a:t>- ...........................................................................</a:t>
            </a:r>
          </a:p>
          <a:p>
            <a:pPr lvl="1" algn="r" rtl="1"/>
            <a:r>
              <a:rPr lang="ar-MA" sz="3600" b="1" dirty="0" smtClean="0"/>
              <a:t>- ...........................................................................</a:t>
            </a:r>
          </a:p>
          <a:p>
            <a:pPr algn="r" rtl="1">
              <a:lnSpc>
                <a:spcPct val="150000"/>
              </a:lnSpc>
            </a:pPr>
            <a:r>
              <a:rPr lang="ar-MA" sz="3600" b="1" dirty="0">
                <a:solidFill>
                  <a:srgbClr val="00B050"/>
                </a:solidFill>
              </a:rPr>
              <a:t>5- </a:t>
            </a:r>
            <a:r>
              <a:rPr lang="ar-MA" sz="3600" b="1" dirty="0">
                <a:solidFill>
                  <a:srgbClr val="00B050"/>
                </a:solidFill>
              </a:rPr>
              <a:t>عين في النص مثالين لإضمار الفاعل جوازاً مبرزا السبب:</a:t>
            </a:r>
          </a:p>
          <a:p>
            <a:pPr algn="r" rtl="1">
              <a:lnSpc>
                <a:spcPct val="150000"/>
              </a:lnSpc>
            </a:pPr>
            <a:endParaRPr lang="ar-MA" sz="3600" b="1" dirty="0" smtClean="0"/>
          </a:p>
          <a:p>
            <a:pPr algn="r" rtl="1">
              <a:lnSpc>
                <a:spcPct val="150000"/>
              </a:lnSpc>
            </a:pPr>
            <a:endParaRPr lang="ar-MA" sz="3600" b="1" dirty="0" smtClean="0"/>
          </a:p>
          <a:p>
            <a:pPr algn="r" rtl="1">
              <a:lnSpc>
                <a:spcPct val="150000"/>
              </a:lnSpc>
            </a:pPr>
            <a:endParaRPr lang="ar-MA" sz="3600" b="1" dirty="0" smtClean="0"/>
          </a:p>
        </p:txBody>
      </p:sp>
      <p:graphicFrame>
        <p:nvGraphicFramePr>
          <p:cNvPr id="3" name="Table 2"/>
          <p:cNvGraphicFramePr>
            <a:graphicFrameLocks noGrp="1"/>
          </p:cNvGraphicFramePr>
          <p:nvPr>
            <p:extLst>
              <p:ext uri="{D42A27DB-BD31-4B8C-83A1-F6EECF244321}">
                <p14:modId xmlns:p14="http://schemas.microsoft.com/office/powerpoint/2010/main" val="2351939073"/>
              </p:ext>
            </p:extLst>
          </p:nvPr>
        </p:nvGraphicFramePr>
        <p:xfrm>
          <a:off x="492370" y="3276033"/>
          <a:ext cx="11301144" cy="1892808"/>
        </p:xfrm>
        <a:graphic>
          <a:graphicData uri="http://schemas.openxmlformats.org/drawingml/2006/table">
            <a:tbl>
              <a:tblPr rtl="1" firstRow="1" firstCol="1" bandRow="1">
                <a:tableStyleId>{5C22544A-7EE6-4342-B048-85BDC9FD1C3A}</a:tableStyleId>
              </a:tblPr>
              <a:tblGrid>
                <a:gridCol w="3766404">
                  <a:extLst>
                    <a:ext uri="{9D8B030D-6E8A-4147-A177-3AD203B41FA5}">
                      <a16:colId xmlns:a16="http://schemas.microsoft.com/office/drawing/2014/main" val="3283791124"/>
                    </a:ext>
                  </a:extLst>
                </a:gridCol>
                <a:gridCol w="3766404">
                  <a:extLst>
                    <a:ext uri="{9D8B030D-6E8A-4147-A177-3AD203B41FA5}">
                      <a16:colId xmlns:a16="http://schemas.microsoft.com/office/drawing/2014/main" val="3672796023"/>
                    </a:ext>
                  </a:extLst>
                </a:gridCol>
                <a:gridCol w="3768336">
                  <a:extLst>
                    <a:ext uri="{9D8B030D-6E8A-4147-A177-3AD203B41FA5}">
                      <a16:colId xmlns:a16="http://schemas.microsoft.com/office/drawing/2014/main" val="4240355367"/>
                    </a:ext>
                  </a:extLst>
                </a:gridCol>
              </a:tblGrid>
              <a:tr h="0">
                <a:tc>
                  <a:txBody>
                    <a:bodyPr/>
                    <a:lstStyle/>
                    <a:p>
                      <a:pPr algn="ctr" rtl="1">
                        <a:lnSpc>
                          <a:spcPct val="115000"/>
                        </a:lnSpc>
                        <a:spcAft>
                          <a:spcPts val="0"/>
                        </a:spcAft>
                      </a:pPr>
                      <a:r>
                        <a:rPr lang="ar-EG" sz="3600" b="1">
                          <a:solidFill>
                            <a:schemeClr val="tx1"/>
                          </a:solidFill>
                          <a:effectLst/>
                        </a:rPr>
                        <a:t>الجملة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75000"/>
                      </a:schemeClr>
                    </a:solidFill>
                  </a:tcPr>
                </a:tc>
                <a:tc>
                  <a:txBody>
                    <a:bodyPr/>
                    <a:lstStyle/>
                    <a:p>
                      <a:pPr algn="ctr" rtl="1">
                        <a:lnSpc>
                          <a:spcPct val="115000"/>
                        </a:lnSpc>
                        <a:spcAft>
                          <a:spcPts val="0"/>
                        </a:spcAft>
                      </a:pPr>
                      <a:r>
                        <a:rPr lang="ar-EG" sz="3600" b="1">
                          <a:solidFill>
                            <a:schemeClr val="tx1"/>
                          </a:solidFill>
                          <a:effectLst/>
                        </a:rPr>
                        <a:t>الفاعل المضمر جوازاً</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75000"/>
                      </a:schemeClr>
                    </a:solidFill>
                  </a:tcPr>
                </a:tc>
                <a:tc>
                  <a:txBody>
                    <a:bodyPr/>
                    <a:lstStyle/>
                    <a:p>
                      <a:pPr algn="r" rtl="1">
                        <a:lnSpc>
                          <a:spcPct val="115000"/>
                        </a:lnSpc>
                        <a:spcAft>
                          <a:spcPts val="0"/>
                        </a:spcAft>
                        <a:tabLst>
                          <a:tab pos="282575" algn="l"/>
                          <a:tab pos="550545" algn="ctr"/>
                        </a:tabLst>
                      </a:pPr>
                      <a:r>
                        <a:rPr lang="ar-EG" sz="3600" b="1" dirty="0">
                          <a:solidFill>
                            <a:schemeClr val="tx1"/>
                          </a:solidFill>
                          <a:effectLst/>
                        </a:rPr>
                        <a:t>		السبب</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75000"/>
                      </a:schemeClr>
                    </a:solidFill>
                  </a:tcPr>
                </a:tc>
                <a:extLst>
                  <a:ext uri="{0D108BD9-81ED-4DB2-BD59-A6C34878D82A}">
                    <a16:rowId xmlns:a16="http://schemas.microsoft.com/office/drawing/2014/main" val="2925541935"/>
                  </a:ext>
                </a:extLst>
              </a:tr>
              <a:tr h="0">
                <a:tc>
                  <a:txBody>
                    <a:bodyPr/>
                    <a:lstStyle/>
                    <a:p>
                      <a:pPr algn="ctr" rtl="1">
                        <a:lnSpc>
                          <a:spcPct val="115000"/>
                        </a:lnSpc>
                        <a:spcAft>
                          <a:spcPts val="0"/>
                        </a:spcAft>
                      </a:pPr>
                      <a:r>
                        <a:rPr lang="ar-EG" sz="3600" b="1">
                          <a:solidFill>
                            <a:schemeClr val="tx1"/>
                          </a:solidFill>
                          <a:effectLst/>
                        </a:rPr>
                        <a:t>..............</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ctr" rtl="1">
                        <a:lnSpc>
                          <a:spcPct val="115000"/>
                        </a:lnSpc>
                        <a:spcAft>
                          <a:spcPts val="0"/>
                        </a:spcAft>
                      </a:pPr>
                      <a:r>
                        <a:rPr lang="ar-EG" sz="3600" b="1">
                          <a:solidFill>
                            <a:schemeClr val="tx1"/>
                          </a:solidFill>
                          <a:effectLst/>
                        </a:rPr>
                        <a:t>..............</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ctr" rtl="1">
                        <a:lnSpc>
                          <a:spcPct val="115000"/>
                        </a:lnSpc>
                        <a:spcAft>
                          <a:spcPts val="0"/>
                        </a:spcAft>
                        <a:tabLst>
                          <a:tab pos="282575" algn="l"/>
                          <a:tab pos="550545" algn="ctr"/>
                        </a:tabLst>
                      </a:pPr>
                      <a:r>
                        <a:rPr lang="ar-EG" sz="3600" b="1">
                          <a:solidFill>
                            <a:schemeClr val="tx1"/>
                          </a:solidFill>
                          <a:effectLst/>
                        </a:rPr>
                        <a:t>..............</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461156632"/>
                  </a:ext>
                </a:extLst>
              </a:tr>
              <a:tr h="0">
                <a:tc>
                  <a:txBody>
                    <a:bodyPr/>
                    <a:lstStyle/>
                    <a:p>
                      <a:pPr algn="ctr" rtl="1">
                        <a:lnSpc>
                          <a:spcPct val="115000"/>
                        </a:lnSpc>
                        <a:spcAft>
                          <a:spcPts val="0"/>
                        </a:spcAft>
                      </a:pPr>
                      <a:r>
                        <a:rPr lang="ar-EG" sz="3600" b="1">
                          <a:solidFill>
                            <a:schemeClr val="tx1"/>
                          </a:solidFill>
                          <a:effectLst/>
                        </a:rPr>
                        <a:t>..............</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ctr" rtl="1">
                        <a:lnSpc>
                          <a:spcPct val="115000"/>
                        </a:lnSpc>
                        <a:spcAft>
                          <a:spcPts val="0"/>
                        </a:spcAft>
                      </a:pPr>
                      <a:r>
                        <a:rPr lang="ar-EG" sz="3600" b="1">
                          <a:solidFill>
                            <a:schemeClr val="tx1"/>
                          </a:solidFill>
                          <a:effectLst/>
                        </a:rPr>
                        <a:t>..............</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ctr" rtl="1">
                        <a:lnSpc>
                          <a:spcPct val="115000"/>
                        </a:lnSpc>
                        <a:spcAft>
                          <a:spcPts val="0"/>
                        </a:spcAft>
                        <a:tabLst>
                          <a:tab pos="282575" algn="l"/>
                          <a:tab pos="550545" algn="ctr"/>
                        </a:tabLst>
                      </a:pPr>
                      <a:r>
                        <a:rPr lang="ar-EG" sz="3600" b="1" dirty="0">
                          <a:solidFill>
                            <a:schemeClr val="tx1"/>
                          </a:solidFill>
                          <a:effectLst/>
                        </a:rPr>
                        <a:t>..............</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2179391886"/>
                  </a:ext>
                </a:extLst>
              </a:tr>
            </a:tbl>
          </a:graphicData>
        </a:graphic>
      </p:graphicFrame>
    </p:spTree>
    <p:extLst>
      <p:ext uri="{BB962C8B-B14F-4D97-AF65-F5344CB8AC3E}">
        <p14:creationId xmlns:p14="http://schemas.microsoft.com/office/powerpoint/2010/main" val="32780761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8812" y="182879"/>
            <a:ext cx="11844998" cy="5632311"/>
          </a:xfrm>
          <a:prstGeom prst="rect">
            <a:avLst/>
          </a:prstGeom>
          <a:solidFill>
            <a:schemeClr val="tx2">
              <a:lumMod val="10000"/>
              <a:lumOff val="90000"/>
            </a:schemeClr>
          </a:solidFill>
        </p:spPr>
        <p:txBody>
          <a:bodyPr wrap="square" rtlCol="1">
            <a:spAutoFit/>
          </a:bodyPr>
          <a:lstStyle/>
          <a:p>
            <a:pPr algn="r" rtl="1"/>
            <a:r>
              <a:rPr lang="ar-MA" sz="3600" b="1" dirty="0" smtClean="0">
                <a:solidFill>
                  <a:srgbClr val="00B050"/>
                </a:solidFill>
              </a:rPr>
              <a:t>4- </a:t>
            </a:r>
            <a:r>
              <a:rPr lang="ar-MA" sz="3600" b="1" dirty="0">
                <a:solidFill>
                  <a:srgbClr val="00B050"/>
                </a:solidFill>
              </a:rPr>
              <a:t>أنشئ جملتين، تتضمن الأولى فاعلا مضمرا جوازا، </a:t>
            </a:r>
            <a:r>
              <a:rPr lang="ar-MA" sz="3600" b="1" dirty="0" smtClean="0">
                <a:solidFill>
                  <a:srgbClr val="00B050"/>
                </a:solidFill>
              </a:rPr>
              <a:t>والثانية </a:t>
            </a:r>
            <a:r>
              <a:rPr lang="ar-MA" sz="3600" b="1" dirty="0">
                <a:solidFill>
                  <a:srgbClr val="00B050"/>
                </a:solidFill>
              </a:rPr>
              <a:t>فاعلا مضمرا وجوبا.</a:t>
            </a:r>
          </a:p>
          <a:p>
            <a:pPr lvl="1" algn="r" rtl="1"/>
            <a:r>
              <a:rPr lang="ar-MA" sz="3600" b="1" dirty="0"/>
              <a:t>- الرَّسُولُ يَدْعُو إلَى التَّقْوَى.</a:t>
            </a:r>
          </a:p>
          <a:p>
            <a:pPr lvl="1" algn="r" rtl="1"/>
            <a:r>
              <a:rPr lang="ar-MA" sz="3600" b="1" dirty="0"/>
              <a:t>- اعْمَلْ لِدُنْيَاكَ وَلآخِرَتِكَ.</a:t>
            </a:r>
          </a:p>
          <a:p>
            <a:pPr algn="r" rtl="1">
              <a:lnSpc>
                <a:spcPct val="150000"/>
              </a:lnSpc>
            </a:pPr>
            <a:r>
              <a:rPr lang="ar-MA" sz="3600" b="1" dirty="0" smtClean="0">
                <a:solidFill>
                  <a:srgbClr val="00B050"/>
                </a:solidFill>
              </a:rPr>
              <a:t>5- </a:t>
            </a:r>
            <a:r>
              <a:rPr lang="ar-MA" sz="3600" b="1" dirty="0">
                <a:solidFill>
                  <a:srgbClr val="00B050"/>
                </a:solidFill>
              </a:rPr>
              <a:t>عين في النص مثالين لإضمار الفاعل جوازاً مبرزا السبب</a:t>
            </a:r>
            <a:r>
              <a:rPr lang="ar-MA" sz="3600" b="1" dirty="0" smtClean="0">
                <a:solidFill>
                  <a:srgbClr val="00B050"/>
                </a:solidFill>
              </a:rPr>
              <a:t>:</a:t>
            </a:r>
          </a:p>
          <a:p>
            <a:pPr algn="r" rtl="1">
              <a:lnSpc>
                <a:spcPct val="150000"/>
              </a:lnSpc>
            </a:pPr>
            <a:endParaRPr lang="ar-MA" sz="3600" b="1" dirty="0">
              <a:solidFill>
                <a:srgbClr val="00B050"/>
              </a:solidFill>
            </a:endParaRPr>
          </a:p>
          <a:p>
            <a:pPr algn="r" rtl="1">
              <a:lnSpc>
                <a:spcPct val="150000"/>
              </a:lnSpc>
            </a:pPr>
            <a:endParaRPr lang="ar-MA" sz="3600" b="1" dirty="0" smtClean="0"/>
          </a:p>
          <a:p>
            <a:pPr algn="r" rtl="1">
              <a:lnSpc>
                <a:spcPct val="150000"/>
              </a:lnSpc>
            </a:pPr>
            <a:endParaRPr lang="ar-MA" sz="3600" b="1" dirty="0" smtClean="0"/>
          </a:p>
        </p:txBody>
      </p:sp>
      <p:graphicFrame>
        <p:nvGraphicFramePr>
          <p:cNvPr id="3" name="Table 2"/>
          <p:cNvGraphicFramePr>
            <a:graphicFrameLocks noGrp="1"/>
          </p:cNvGraphicFramePr>
          <p:nvPr>
            <p:extLst>
              <p:ext uri="{D42A27DB-BD31-4B8C-83A1-F6EECF244321}">
                <p14:modId xmlns:p14="http://schemas.microsoft.com/office/powerpoint/2010/main" val="3738100564"/>
              </p:ext>
            </p:extLst>
          </p:nvPr>
        </p:nvGraphicFramePr>
        <p:xfrm>
          <a:off x="267286" y="3276033"/>
          <a:ext cx="11526228" cy="1892808"/>
        </p:xfrm>
        <a:graphic>
          <a:graphicData uri="http://schemas.openxmlformats.org/drawingml/2006/table">
            <a:tbl>
              <a:tblPr rtl="1" firstRow="1" firstCol="1" bandRow="1">
                <a:tableStyleId>{5C22544A-7EE6-4342-B048-85BDC9FD1C3A}</a:tableStyleId>
              </a:tblPr>
              <a:tblGrid>
                <a:gridCol w="3423237">
                  <a:extLst>
                    <a:ext uri="{9D8B030D-6E8A-4147-A177-3AD203B41FA5}">
                      <a16:colId xmlns:a16="http://schemas.microsoft.com/office/drawing/2014/main" val="3283791124"/>
                    </a:ext>
                  </a:extLst>
                </a:gridCol>
                <a:gridCol w="3530991">
                  <a:extLst>
                    <a:ext uri="{9D8B030D-6E8A-4147-A177-3AD203B41FA5}">
                      <a16:colId xmlns:a16="http://schemas.microsoft.com/office/drawing/2014/main" val="3672796023"/>
                    </a:ext>
                  </a:extLst>
                </a:gridCol>
                <a:gridCol w="4572000">
                  <a:extLst>
                    <a:ext uri="{9D8B030D-6E8A-4147-A177-3AD203B41FA5}">
                      <a16:colId xmlns:a16="http://schemas.microsoft.com/office/drawing/2014/main" val="4240355367"/>
                    </a:ext>
                  </a:extLst>
                </a:gridCol>
              </a:tblGrid>
              <a:tr h="0">
                <a:tc>
                  <a:txBody>
                    <a:bodyPr/>
                    <a:lstStyle/>
                    <a:p>
                      <a:pPr algn="ctr" rtl="1">
                        <a:lnSpc>
                          <a:spcPct val="115000"/>
                        </a:lnSpc>
                        <a:spcAft>
                          <a:spcPts val="0"/>
                        </a:spcAft>
                      </a:pPr>
                      <a:r>
                        <a:rPr lang="ar-EG" sz="3600" b="1">
                          <a:solidFill>
                            <a:schemeClr val="tx1"/>
                          </a:solidFill>
                          <a:effectLst/>
                        </a:rPr>
                        <a:t>الجملة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75000"/>
                      </a:schemeClr>
                    </a:solidFill>
                  </a:tcPr>
                </a:tc>
                <a:tc>
                  <a:txBody>
                    <a:bodyPr/>
                    <a:lstStyle/>
                    <a:p>
                      <a:pPr algn="ctr" rtl="1">
                        <a:lnSpc>
                          <a:spcPct val="115000"/>
                        </a:lnSpc>
                        <a:spcAft>
                          <a:spcPts val="0"/>
                        </a:spcAft>
                      </a:pPr>
                      <a:r>
                        <a:rPr lang="ar-EG" sz="3600" b="1">
                          <a:solidFill>
                            <a:schemeClr val="tx1"/>
                          </a:solidFill>
                          <a:effectLst/>
                        </a:rPr>
                        <a:t>الفاعل المضمر جوازاً</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75000"/>
                      </a:schemeClr>
                    </a:solidFill>
                  </a:tcPr>
                </a:tc>
                <a:tc>
                  <a:txBody>
                    <a:bodyPr/>
                    <a:lstStyle/>
                    <a:p>
                      <a:pPr algn="r" rtl="1">
                        <a:lnSpc>
                          <a:spcPct val="115000"/>
                        </a:lnSpc>
                        <a:spcAft>
                          <a:spcPts val="0"/>
                        </a:spcAft>
                        <a:tabLst>
                          <a:tab pos="282575" algn="l"/>
                          <a:tab pos="550545" algn="ctr"/>
                        </a:tabLst>
                      </a:pPr>
                      <a:r>
                        <a:rPr lang="ar-EG" sz="3600" b="1" dirty="0">
                          <a:solidFill>
                            <a:schemeClr val="tx1"/>
                          </a:solidFill>
                          <a:effectLst/>
                        </a:rPr>
                        <a:t>		السبب</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75000"/>
                      </a:schemeClr>
                    </a:solidFill>
                  </a:tcPr>
                </a:tc>
                <a:extLst>
                  <a:ext uri="{0D108BD9-81ED-4DB2-BD59-A6C34878D82A}">
                    <a16:rowId xmlns:a16="http://schemas.microsoft.com/office/drawing/2014/main" val="2925541935"/>
                  </a:ext>
                </a:extLst>
              </a:tr>
              <a:tr h="0">
                <a:tc>
                  <a:txBody>
                    <a:bodyPr/>
                    <a:lstStyle/>
                    <a:p>
                      <a:pPr algn="justLow" rtl="1">
                        <a:lnSpc>
                          <a:spcPct val="115000"/>
                        </a:lnSpc>
                        <a:spcAft>
                          <a:spcPts val="0"/>
                        </a:spcAft>
                      </a:pPr>
                      <a:r>
                        <a:rPr lang="ar-EG" sz="3600" b="1">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  أدْرَكَ العالم...</a:t>
                      </a:r>
                      <a:endParaRPr lang="en-US" sz="3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ctr" rtl="1">
                        <a:lnSpc>
                          <a:spcPct val="115000"/>
                        </a:lnSpc>
                        <a:spcAft>
                          <a:spcPts val="0"/>
                        </a:spcAft>
                      </a:pPr>
                      <a:r>
                        <a:rPr lang="ar-EG" sz="3600" b="1">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تقديره هو </a:t>
                      </a:r>
                      <a:endParaRPr lang="en-US" sz="3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r" rtl="1">
                        <a:lnSpc>
                          <a:spcPct val="115000"/>
                        </a:lnSpc>
                        <a:spcAft>
                          <a:spcPts val="0"/>
                        </a:spcAft>
                        <a:tabLst>
                          <a:tab pos="282575" algn="l"/>
                          <a:tab pos="550545" algn="ctr"/>
                        </a:tabLst>
                      </a:pPr>
                      <a:r>
                        <a:rPr lang="ar-EG" sz="3600" b="1">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فعل ماض مع الضمير هو</a:t>
                      </a:r>
                      <a:endParaRPr lang="en-US" sz="3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461156632"/>
                  </a:ext>
                </a:extLst>
              </a:tr>
              <a:tr h="0">
                <a:tc>
                  <a:txBody>
                    <a:bodyPr/>
                    <a:lstStyle/>
                    <a:p>
                      <a:pPr algn="justLow" rtl="1">
                        <a:lnSpc>
                          <a:spcPct val="115000"/>
                        </a:lnSpc>
                        <a:spcAft>
                          <a:spcPts val="0"/>
                        </a:spcAft>
                      </a:pPr>
                      <a:r>
                        <a:rPr lang="ar-EG" sz="3600" b="1">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 يدعو الإنسان ....</a:t>
                      </a:r>
                      <a:endParaRPr lang="en-US" sz="3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ctr" rtl="1">
                        <a:lnSpc>
                          <a:spcPct val="115000"/>
                        </a:lnSpc>
                        <a:spcAft>
                          <a:spcPts val="0"/>
                        </a:spcAft>
                      </a:pPr>
                      <a:r>
                        <a:rPr lang="ar-EG" sz="3600" b="1">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تقديره هو </a:t>
                      </a:r>
                      <a:endParaRPr lang="en-US" sz="3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r" rtl="1">
                        <a:lnSpc>
                          <a:spcPct val="115000"/>
                        </a:lnSpc>
                        <a:spcAft>
                          <a:spcPts val="0"/>
                        </a:spcAft>
                        <a:tabLst>
                          <a:tab pos="282575" algn="l"/>
                          <a:tab pos="550545" algn="ctr"/>
                        </a:tabLst>
                      </a:pPr>
                      <a:r>
                        <a:rPr lang="ar-EG" sz="3600" b="1" dirty="0">
                          <a:solidFill>
                            <a:schemeClr val="tx1"/>
                          </a:solidFill>
                          <a:effectLst/>
                          <a:latin typeface="Calibri" panose="020F0502020204030204" pitchFamily="34" charset="0"/>
                          <a:ea typeface="Calibri" panose="020F0502020204030204" pitchFamily="34" charset="0"/>
                          <a:cs typeface="Arabic Transparent" panose="020B0604020202020204" pitchFamily="34" charset="0"/>
                        </a:rPr>
                        <a:t>فعل مضارع مع الضمير هو </a:t>
                      </a:r>
                      <a:endParaRPr lang="en-US" sz="3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2179391886"/>
                  </a:ext>
                </a:extLst>
              </a:tr>
            </a:tbl>
          </a:graphicData>
        </a:graphic>
      </p:graphicFrame>
    </p:spTree>
    <p:extLst>
      <p:ext uri="{BB962C8B-B14F-4D97-AF65-F5344CB8AC3E}">
        <p14:creationId xmlns:p14="http://schemas.microsoft.com/office/powerpoint/2010/main" val="2214254607"/>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Metropolitan</Template>
  <TotalTime>301</TotalTime>
  <Words>629</Words>
  <Application>Microsoft Office PowerPoint</Application>
  <PresentationFormat>Widescreen</PresentationFormat>
  <Paragraphs>126</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Arabic Transparent</vt:lpstr>
      <vt:lpstr>Arial</vt:lpstr>
      <vt:lpstr>Calibri</vt:lpstr>
      <vt:lpstr>Calibri Light</vt:lpstr>
      <vt:lpstr>Times New Roman</vt:lpstr>
      <vt:lpstr>Wingdings</vt:lpstr>
      <vt:lpstr>Metropolitan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33</cp:revision>
  <dcterms:created xsi:type="dcterms:W3CDTF">2022-09-27T21:07:30Z</dcterms:created>
  <dcterms:modified xsi:type="dcterms:W3CDTF">2022-10-24T19:17:24Z</dcterms:modified>
</cp:coreProperties>
</file>