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74" r:id="rId4"/>
    <p:sldId id="277" r:id="rId5"/>
    <p:sldId id="259" r:id="rId6"/>
    <p:sldId id="278" r:id="rId7"/>
    <p:sldId id="275" r:id="rId8"/>
    <p:sldId id="279" r:id="rId9"/>
    <p:sldId id="27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F6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26-05-1444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26-05-1444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26-05-1444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26-05-1444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26-05-1444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26-05-1444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26-05-1444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26-05-1444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26-05-1444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8635" y="1491175"/>
            <a:ext cx="8707902"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smtClean="0">
                <a:solidFill>
                  <a:srgbClr val="FF0000"/>
                </a:solidFill>
                <a:effectLst>
                  <a:outerShdw blurRad="38100" dist="38100" dir="2700000" algn="tl">
                    <a:srgbClr val="000000">
                      <a:alpha val="43137"/>
                    </a:srgbClr>
                  </a:outerShdw>
                </a:effectLst>
              </a:rPr>
              <a:t>التطبيقـــــــات</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1378634" y="3120683"/>
            <a:ext cx="8707902" cy="92333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dirty="0" smtClean="0">
                <a:effectLst>
                  <a:outerShdw blurRad="38100" dist="38100" dir="2700000" algn="tl">
                    <a:srgbClr val="000000">
                      <a:alpha val="43137"/>
                    </a:srgbClr>
                  </a:outerShdw>
                </a:effectLst>
              </a:rPr>
              <a:t>الموضوع </a:t>
            </a:r>
            <a:r>
              <a:rPr lang="ar-MA" sz="5400" b="1" dirty="0">
                <a:effectLst>
                  <a:outerShdw blurRad="38100" dist="38100" dir="2700000" algn="tl">
                    <a:srgbClr val="000000">
                      <a:alpha val="43137"/>
                    </a:srgbClr>
                  </a:outerShdw>
                </a:effectLst>
              </a:rPr>
              <a:t>: </a:t>
            </a:r>
            <a:r>
              <a:rPr lang="ar-MA" sz="5400" b="1" dirty="0">
                <a:solidFill>
                  <a:srgbClr val="FF0000"/>
                </a:solidFill>
                <a:effectLst>
                  <a:outerShdw blurRad="38100" dist="38100" dir="2700000" algn="tl">
                    <a:srgbClr val="000000">
                      <a:alpha val="43137"/>
                    </a:srgbClr>
                  </a:outerShdw>
                </a:effectLst>
              </a:rPr>
              <a:t>راحة الضمير. ص 72</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56272"/>
            <a:ext cx="3727939" cy="707886"/>
          </a:xfrm>
          <a:prstGeom prst="rect">
            <a:avLst/>
          </a:prstGeom>
          <a:solidFill>
            <a:schemeClr val="accent3">
              <a:lumMod val="40000"/>
              <a:lumOff val="60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dirty="0" smtClean="0">
                <a:solidFill>
                  <a:srgbClr val="FF0000"/>
                </a:solidFill>
              </a:rPr>
              <a:t>الشكــــــــل </a:t>
            </a:r>
            <a:endParaRPr lang="ar-MA" sz="4000" b="1" dirty="0">
              <a:solidFill>
                <a:srgbClr val="FF0000"/>
              </a:solidFill>
            </a:endParaRPr>
          </a:p>
        </p:txBody>
      </p:sp>
      <p:sp>
        <p:nvSpPr>
          <p:cNvPr id="4" name="TextBox 3"/>
          <p:cNvSpPr txBox="1"/>
          <p:nvPr/>
        </p:nvSpPr>
        <p:spPr>
          <a:xfrm>
            <a:off x="112542" y="813574"/>
            <a:ext cx="11887199" cy="3316742"/>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algn="r" rtl="1">
              <a:lnSpc>
                <a:spcPct val="150000"/>
              </a:lnSpc>
            </a:pPr>
            <a:r>
              <a:rPr lang="ar-MA" sz="3600" b="1" dirty="0"/>
              <a:t>يا بنيٍ !</a:t>
            </a:r>
          </a:p>
          <a:p>
            <a:pPr algn="r" rtl="1">
              <a:lnSpc>
                <a:spcPct val="150000"/>
              </a:lnSpc>
            </a:pPr>
            <a:r>
              <a:rPr lang="ar-MA" sz="3600" b="1" dirty="0"/>
              <a:t>أهم ما جربت في حياتي أني رأيت قول الحق والتزامه، وتحري العدل وعمله، يكسب الإنسان من المزايا ما لا يقدر. لقد احتملت في سبيل ذلك بعض الآلام، وأغضبت بعض الأنام، وضاعت من أجله بعض المصالح.</a:t>
            </a:r>
          </a:p>
        </p:txBody>
      </p:sp>
    </p:spTree>
    <p:extLst>
      <p:ext uri="{BB962C8B-B14F-4D97-AF65-F5344CB8AC3E}">
        <p14:creationId xmlns:p14="http://schemas.microsoft.com/office/powerpoint/2010/main" val="2432266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a:solidFill>
                  <a:srgbClr val="FF0000"/>
                </a:solidFill>
              </a:rPr>
              <a:t>الفهم </a:t>
            </a:r>
          </a:p>
        </p:txBody>
      </p:sp>
      <p:sp>
        <p:nvSpPr>
          <p:cNvPr id="4" name="TextBox 3"/>
          <p:cNvSpPr txBox="1"/>
          <p:nvPr/>
        </p:nvSpPr>
        <p:spPr>
          <a:xfrm>
            <a:off x="112542" y="630694"/>
            <a:ext cx="11887199" cy="5078313"/>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u="sng" dirty="0" smtClean="0">
                <a:solidFill>
                  <a:srgbClr val="00B050"/>
                </a:solidFill>
              </a:rPr>
              <a:t>1. الشرح: </a:t>
            </a:r>
          </a:p>
          <a:p>
            <a:pPr marL="1028700" lvl="1" indent="-571500" algn="r" rtl="1">
              <a:buFont typeface="Wingdings" panose="05000000000000000000" pitchFamily="2" charset="2"/>
              <a:buChar char="Ø"/>
            </a:pPr>
            <a:r>
              <a:rPr lang="ar-MA" sz="3600" b="1" dirty="0">
                <a:solidFill>
                  <a:srgbClr val="00B050"/>
                </a:solidFill>
              </a:rPr>
              <a:t>بالمرادف:</a:t>
            </a:r>
            <a:endParaRPr lang="ar-MA" sz="3600" b="1" dirty="0">
              <a:solidFill>
                <a:srgbClr val="00B050"/>
              </a:solidFill>
            </a:endParaRPr>
          </a:p>
          <a:p>
            <a:pPr marL="571500" indent="-571500" algn="r" rtl="1">
              <a:buFontTx/>
              <a:buChar char="-"/>
            </a:pPr>
            <a:r>
              <a:rPr lang="ar-MA" sz="3600" b="1" dirty="0" smtClean="0"/>
              <a:t>المزايا</a:t>
            </a:r>
            <a:r>
              <a:rPr lang="ar-MA" sz="3600" b="1" dirty="0"/>
              <a:t>: </a:t>
            </a:r>
            <a:r>
              <a:rPr lang="ar-MA" sz="3600" b="1" dirty="0" smtClean="0"/>
              <a:t>...................              </a:t>
            </a:r>
            <a:r>
              <a:rPr lang="ar-MA" sz="3600" b="1" dirty="0" smtClean="0"/>
              <a:t>– </a:t>
            </a:r>
            <a:r>
              <a:rPr lang="ar-MA" sz="3600" b="1" dirty="0"/>
              <a:t>ما لا يقدر: </a:t>
            </a:r>
            <a:r>
              <a:rPr lang="ar-MA" sz="3600" b="1" dirty="0" smtClean="0"/>
              <a:t>.................   </a:t>
            </a:r>
          </a:p>
          <a:p>
            <a:pPr marL="571500" indent="-571500" algn="r" rtl="1">
              <a:buFontTx/>
              <a:buChar char="-"/>
            </a:pPr>
            <a:r>
              <a:rPr lang="ar-MA" sz="3600" b="1" dirty="0" smtClean="0"/>
              <a:t>الجاه</a:t>
            </a:r>
            <a:r>
              <a:rPr lang="ar-MA" sz="3600" b="1" dirty="0"/>
              <a:t>: </a:t>
            </a:r>
            <a:r>
              <a:rPr lang="ar-MA" sz="3600" b="1" dirty="0" smtClean="0"/>
              <a:t>.................                  </a:t>
            </a:r>
            <a:r>
              <a:rPr lang="ar-MA" sz="3600" b="1" dirty="0"/>
              <a:t>- أوفــــــــر: </a:t>
            </a:r>
            <a:r>
              <a:rPr lang="ar-MA" sz="3600" b="1" dirty="0" smtClean="0"/>
              <a:t>................</a:t>
            </a:r>
            <a:endParaRPr lang="ar-MA" sz="3600" b="1" dirty="0" smtClean="0"/>
          </a:p>
          <a:p>
            <a:pPr marL="1028700" lvl="1" indent="-571500" algn="r" rtl="1">
              <a:buFont typeface="Wingdings" panose="05000000000000000000" pitchFamily="2" charset="2"/>
              <a:buChar char="Ø"/>
            </a:pPr>
            <a:r>
              <a:rPr lang="ar-MA" sz="3600" b="1" dirty="0" smtClean="0">
                <a:solidFill>
                  <a:srgbClr val="00B050"/>
                </a:solidFill>
              </a:rPr>
              <a:t>بالضد: </a:t>
            </a:r>
          </a:p>
          <a:p>
            <a:pPr marL="571500" indent="-571500" algn="r" rtl="1">
              <a:buFontTx/>
              <a:buChar char="-"/>
            </a:pPr>
            <a:r>
              <a:rPr lang="ar-MA" sz="3600" b="1" dirty="0" smtClean="0"/>
              <a:t>راحة الضمير: ...............        </a:t>
            </a:r>
            <a:r>
              <a:rPr lang="ar-MA" sz="3600" b="1" dirty="0"/>
              <a:t>- ثقة </a:t>
            </a:r>
            <a:r>
              <a:rPr lang="ar-MA" sz="3600" b="1" dirty="0" smtClean="0"/>
              <a:t>الناس: ............... </a:t>
            </a:r>
          </a:p>
          <a:p>
            <a:pPr marL="571500" indent="-571500" algn="r" rtl="1">
              <a:buFontTx/>
              <a:buChar char="-"/>
            </a:pPr>
            <a:r>
              <a:rPr lang="ar-MA" sz="3600" b="1" dirty="0"/>
              <a:t>حسن </a:t>
            </a:r>
            <a:r>
              <a:rPr lang="ar-MA" sz="3600" b="1" dirty="0" smtClean="0"/>
              <a:t>ظنهم:  .............           - العاجل: ..............</a:t>
            </a:r>
            <a:endParaRPr lang="ar-MA" sz="3600" b="1" dirty="0"/>
          </a:p>
          <a:p>
            <a:pPr algn="r" rtl="1"/>
            <a:r>
              <a:rPr lang="ar-MA" sz="3600" b="1" dirty="0" smtClean="0">
                <a:solidFill>
                  <a:srgbClr val="00B050"/>
                </a:solidFill>
              </a:rPr>
              <a:t>3.</a:t>
            </a:r>
            <a:r>
              <a:rPr lang="ar-MA" sz="3600" b="1" dirty="0" smtClean="0"/>
              <a:t>	</a:t>
            </a:r>
            <a:r>
              <a:rPr lang="ar-MA" sz="3600" b="1" dirty="0"/>
              <a:t> </a:t>
            </a:r>
            <a:r>
              <a:rPr lang="ar-MA" sz="3600" b="1" dirty="0" smtClean="0"/>
              <a:t>استفاد </a:t>
            </a:r>
            <a:r>
              <a:rPr lang="ar-MA" sz="3600" b="1" dirty="0"/>
              <a:t>الكاتب من التزام الحق وتحري </a:t>
            </a:r>
            <a:r>
              <a:rPr lang="ar-MA" sz="3600" b="1" dirty="0" smtClean="0"/>
              <a:t>العدل........................ </a:t>
            </a:r>
            <a:endParaRPr lang="ar-MA" sz="3600" b="1" dirty="0" smtClean="0"/>
          </a:p>
          <a:p>
            <a:pPr algn="r" rtl="1"/>
            <a:r>
              <a:rPr lang="ar-MA" sz="3600" b="1" dirty="0" smtClean="0">
                <a:solidFill>
                  <a:srgbClr val="00B050"/>
                </a:solidFill>
              </a:rPr>
              <a:t>4.</a:t>
            </a:r>
            <a:r>
              <a:rPr lang="ar-MA" sz="3600" b="1" dirty="0" smtClean="0"/>
              <a:t>	</a:t>
            </a:r>
            <a:r>
              <a:rPr lang="ar-MA" sz="3600" b="1" dirty="0"/>
              <a:t> </a:t>
            </a:r>
            <a:r>
              <a:rPr lang="ar-MA" sz="3600" b="1" dirty="0" smtClean="0"/>
              <a:t>خسر </a:t>
            </a:r>
            <a:r>
              <a:rPr lang="ar-MA" sz="3600" b="1" dirty="0"/>
              <a:t>زملاء الكاتب الفضيلة وخسروا الضمير </a:t>
            </a:r>
            <a:r>
              <a:rPr lang="ar-MA" sz="3600" b="1" dirty="0" smtClean="0"/>
              <a:t>لأنهم.................</a:t>
            </a:r>
            <a:endParaRPr lang="ar-MA" sz="3600" b="1" dirty="0"/>
          </a:p>
        </p:txBody>
      </p:sp>
    </p:spTree>
    <p:extLst>
      <p:ext uri="{BB962C8B-B14F-4D97-AF65-F5344CB8AC3E}">
        <p14:creationId xmlns:p14="http://schemas.microsoft.com/office/powerpoint/2010/main" val="1163113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a:solidFill>
                  <a:srgbClr val="FF0000"/>
                </a:solidFill>
              </a:rPr>
              <a:t>الفهم </a:t>
            </a:r>
          </a:p>
        </p:txBody>
      </p:sp>
      <p:sp>
        <p:nvSpPr>
          <p:cNvPr id="4" name="TextBox 3"/>
          <p:cNvSpPr txBox="1"/>
          <p:nvPr/>
        </p:nvSpPr>
        <p:spPr>
          <a:xfrm>
            <a:off x="112542" y="630694"/>
            <a:ext cx="11887199" cy="6186309"/>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u="sng" dirty="0" smtClean="0">
                <a:solidFill>
                  <a:srgbClr val="00B050"/>
                </a:solidFill>
              </a:rPr>
              <a:t>1. الشرح: </a:t>
            </a:r>
          </a:p>
          <a:p>
            <a:pPr marL="1028700" lvl="1" indent="-571500" algn="r" rtl="1">
              <a:buFont typeface="Wingdings" panose="05000000000000000000" pitchFamily="2" charset="2"/>
              <a:buChar char="Ø"/>
            </a:pPr>
            <a:r>
              <a:rPr lang="ar-MA" sz="3600" b="1" dirty="0">
                <a:solidFill>
                  <a:srgbClr val="00B050"/>
                </a:solidFill>
              </a:rPr>
              <a:t>بالمرادف:</a:t>
            </a:r>
            <a:endParaRPr lang="ar-MA" sz="3600" b="1" dirty="0">
              <a:solidFill>
                <a:srgbClr val="00B050"/>
              </a:solidFill>
            </a:endParaRPr>
          </a:p>
          <a:p>
            <a:pPr marL="571500" indent="-571500" algn="r" rtl="1">
              <a:buFontTx/>
              <a:buChar char="-"/>
            </a:pPr>
            <a:r>
              <a:rPr lang="ar-MA" sz="3600" b="1" dirty="0" smtClean="0"/>
              <a:t>المزايا</a:t>
            </a:r>
            <a:r>
              <a:rPr lang="ar-MA" sz="3600" b="1" dirty="0"/>
              <a:t>: الخصال/ الفوائد    </a:t>
            </a:r>
            <a:r>
              <a:rPr lang="ar-MA" sz="3600" b="1" dirty="0" smtClean="0"/>
              <a:t>   </a:t>
            </a:r>
            <a:r>
              <a:rPr lang="ar-MA" sz="3600" b="1" dirty="0"/>
              <a:t>– </a:t>
            </a:r>
            <a:r>
              <a:rPr lang="ar-MA" sz="3600" b="1" dirty="0"/>
              <a:t>ما لا يقدر: ما لا يحصى</a:t>
            </a:r>
            <a:r>
              <a:rPr lang="ar-MA" sz="3600" b="1" dirty="0" smtClean="0"/>
              <a:t>.   </a:t>
            </a:r>
          </a:p>
          <a:p>
            <a:pPr marL="571500" indent="-571500" algn="r" rtl="1">
              <a:buFontTx/>
              <a:buChar char="-"/>
            </a:pPr>
            <a:r>
              <a:rPr lang="ar-MA" sz="3600" b="1" dirty="0" smtClean="0"/>
              <a:t>الجاه</a:t>
            </a:r>
            <a:r>
              <a:rPr lang="ar-MA" sz="3600" b="1" dirty="0"/>
              <a:t>: </a:t>
            </a:r>
            <a:r>
              <a:rPr lang="ar-MA" sz="3600" b="1" dirty="0" smtClean="0"/>
              <a:t>السلطان.                  </a:t>
            </a:r>
            <a:r>
              <a:rPr lang="ar-MA" sz="3600" b="1" dirty="0"/>
              <a:t>- أوفــــــــر: أكثر/ أحسن</a:t>
            </a:r>
            <a:endParaRPr lang="ar-MA" sz="3600" b="1" dirty="0" smtClean="0"/>
          </a:p>
          <a:p>
            <a:pPr marL="1028700" lvl="1" indent="-571500" algn="r" rtl="1">
              <a:buFont typeface="Wingdings" panose="05000000000000000000" pitchFamily="2" charset="2"/>
              <a:buChar char="Ø"/>
            </a:pPr>
            <a:r>
              <a:rPr lang="ar-MA" sz="3600" b="1" dirty="0" smtClean="0">
                <a:solidFill>
                  <a:srgbClr val="00B050"/>
                </a:solidFill>
              </a:rPr>
              <a:t>بالضد: </a:t>
            </a:r>
          </a:p>
          <a:p>
            <a:pPr marL="571500" indent="-571500" algn="r" rtl="1">
              <a:buFontTx/>
              <a:buChar char="-"/>
            </a:pPr>
            <a:r>
              <a:rPr lang="ar-MA" sz="3600" b="1" dirty="0" smtClean="0"/>
              <a:t>راحة الضمير: </a:t>
            </a:r>
            <a:r>
              <a:rPr lang="ar-MA" sz="3600" b="1" dirty="0"/>
              <a:t>تعب </a:t>
            </a:r>
            <a:r>
              <a:rPr lang="ar-MA" sz="3600" b="1" dirty="0" smtClean="0"/>
              <a:t>الضمير.        </a:t>
            </a:r>
            <a:r>
              <a:rPr lang="ar-MA" sz="3600" b="1" dirty="0"/>
              <a:t>- ثقة </a:t>
            </a:r>
            <a:r>
              <a:rPr lang="ar-MA" sz="3600" b="1" dirty="0" smtClean="0"/>
              <a:t>الناس: </a:t>
            </a:r>
            <a:r>
              <a:rPr lang="ar-MA" sz="3600" b="1" dirty="0"/>
              <a:t>شك </a:t>
            </a:r>
            <a:r>
              <a:rPr lang="ar-MA" sz="3600" b="1" dirty="0" smtClean="0"/>
              <a:t>الناس. </a:t>
            </a:r>
          </a:p>
          <a:p>
            <a:pPr marL="571500" indent="-571500" algn="r" rtl="1">
              <a:buFontTx/>
              <a:buChar char="-"/>
            </a:pPr>
            <a:r>
              <a:rPr lang="ar-MA" sz="3600" b="1" dirty="0"/>
              <a:t>حسن </a:t>
            </a:r>
            <a:r>
              <a:rPr lang="ar-MA" sz="3600" b="1" dirty="0" smtClean="0"/>
              <a:t>ظنهم:  </a:t>
            </a:r>
            <a:r>
              <a:rPr lang="ar-MA" sz="3600" b="1" dirty="0"/>
              <a:t>سوء </a:t>
            </a:r>
            <a:r>
              <a:rPr lang="ar-MA" sz="3600" b="1" dirty="0" smtClean="0"/>
              <a:t>ظنهم.           - العاجل: الآجل.</a:t>
            </a:r>
            <a:endParaRPr lang="ar-MA" sz="3600" b="1" dirty="0"/>
          </a:p>
          <a:p>
            <a:pPr algn="r" rtl="1"/>
            <a:r>
              <a:rPr lang="ar-MA" sz="3600" b="1" dirty="0" smtClean="0">
                <a:solidFill>
                  <a:srgbClr val="00B050"/>
                </a:solidFill>
              </a:rPr>
              <a:t>3.</a:t>
            </a:r>
            <a:r>
              <a:rPr lang="ar-MA" sz="3600" b="1" dirty="0" smtClean="0"/>
              <a:t>	</a:t>
            </a:r>
            <a:r>
              <a:rPr lang="ar-MA" sz="3600" b="1" dirty="0"/>
              <a:t> </a:t>
            </a:r>
            <a:r>
              <a:rPr lang="ar-MA" sz="3600" b="1" dirty="0" smtClean="0"/>
              <a:t>استفاد </a:t>
            </a:r>
            <a:r>
              <a:rPr lang="ar-MA" sz="3600" b="1" dirty="0"/>
              <a:t>الكاتب من التزام الحق وتحري العدل؛ راحة الضمير، وثقة الناس وحسن ظنهم بما يصدر عنه.. </a:t>
            </a:r>
            <a:endParaRPr lang="ar-MA" sz="3600" b="1" dirty="0" smtClean="0"/>
          </a:p>
          <a:p>
            <a:pPr algn="r" rtl="1"/>
            <a:r>
              <a:rPr lang="ar-MA" sz="3600" b="1" dirty="0" smtClean="0">
                <a:solidFill>
                  <a:srgbClr val="00B050"/>
                </a:solidFill>
              </a:rPr>
              <a:t>4.</a:t>
            </a:r>
            <a:r>
              <a:rPr lang="ar-MA" sz="3600" b="1" dirty="0" smtClean="0"/>
              <a:t>	</a:t>
            </a:r>
            <a:r>
              <a:rPr lang="ar-MA" sz="3600" b="1" dirty="0"/>
              <a:t> </a:t>
            </a:r>
            <a:r>
              <a:rPr lang="ar-MA" sz="3600" b="1" dirty="0" smtClean="0"/>
              <a:t>خسر </a:t>
            </a:r>
            <a:r>
              <a:rPr lang="ar-MA" sz="3600" b="1" dirty="0"/>
              <a:t>زملاء الكاتب الفضيلة وخسروا الضمير لأنهم؛ كانوا يرضون رؤساءهم أكثر مما يرضون </a:t>
            </a:r>
            <a:r>
              <a:rPr lang="ar-MA" sz="3600" b="1" dirty="0" smtClean="0"/>
              <a:t>ضمائرهم...</a:t>
            </a:r>
            <a:endParaRPr lang="ar-MA" sz="3600" b="1" dirty="0"/>
          </a:p>
        </p:txBody>
      </p:sp>
    </p:spTree>
    <p:extLst>
      <p:ext uri="{BB962C8B-B14F-4D97-AF65-F5344CB8AC3E}">
        <p14:creationId xmlns:p14="http://schemas.microsoft.com/office/powerpoint/2010/main" val="328761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42204"/>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التطبيقات</a:t>
            </a:r>
            <a:endParaRPr lang="ar-MA" sz="3200" b="1" dirty="0">
              <a:solidFill>
                <a:srgbClr val="FF0000"/>
              </a:solidFill>
            </a:endParaRPr>
          </a:p>
        </p:txBody>
      </p:sp>
      <p:sp>
        <p:nvSpPr>
          <p:cNvPr id="2" name="TextBox 1"/>
          <p:cNvSpPr txBox="1"/>
          <p:nvPr/>
        </p:nvSpPr>
        <p:spPr>
          <a:xfrm>
            <a:off x="11282289" y="3189295"/>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8- </a:t>
            </a:r>
            <a:endParaRPr lang="ar-MA" sz="3200" b="1" dirty="0">
              <a:effectLst>
                <a:outerShdw blurRad="38100" dist="38100" dir="2700000" algn="tl">
                  <a:srgbClr val="000000">
                    <a:alpha val="43137"/>
                  </a:srgbClr>
                </a:outerShdw>
              </a:effectLst>
            </a:endParaRPr>
          </a:p>
        </p:txBody>
      </p:sp>
      <p:sp>
        <p:nvSpPr>
          <p:cNvPr id="7" name="TextBox 6"/>
          <p:cNvSpPr txBox="1"/>
          <p:nvPr/>
        </p:nvSpPr>
        <p:spPr>
          <a:xfrm>
            <a:off x="11282290" y="498021"/>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7- </a:t>
            </a:r>
            <a:endParaRPr lang="ar-MA" sz="3200" b="1" dirty="0">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890235029"/>
              </p:ext>
            </p:extLst>
          </p:nvPr>
        </p:nvGraphicFramePr>
        <p:xfrm>
          <a:off x="196948" y="1225240"/>
          <a:ext cx="11760591" cy="1892808"/>
        </p:xfrm>
        <a:graphic>
          <a:graphicData uri="http://schemas.openxmlformats.org/drawingml/2006/table">
            <a:tbl>
              <a:tblPr rtl="1" firstRow="1" firstCol="1" bandRow="1">
                <a:tableStyleId>{5C22544A-7EE6-4342-B048-85BDC9FD1C3A}</a:tableStyleId>
              </a:tblPr>
              <a:tblGrid>
                <a:gridCol w="2940148">
                  <a:extLst>
                    <a:ext uri="{9D8B030D-6E8A-4147-A177-3AD203B41FA5}">
                      <a16:colId xmlns:a16="http://schemas.microsoft.com/office/drawing/2014/main" val="3161166559"/>
                    </a:ext>
                  </a:extLst>
                </a:gridCol>
                <a:gridCol w="2871356">
                  <a:extLst>
                    <a:ext uri="{9D8B030D-6E8A-4147-A177-3AD203B41FA5}">
                      <a16:colId xmlns:a16="http://schemas.microsoft.com/office/drawing/2014/main" val="2088045336"/>
                    </a:ext>
                  </a:extLst>
                </a:gridCol>
                <a:gridCol w="3008939">
                  <a:extLst>
                    <a:ext uri="{9D8B030D-6E8A-4147-A177-3AD203B41FA5}">
                      <a16:colId xmlns:a16="http://schemas.microsoft.com/office/drawing/2014/main" val="1658503309"/>
                    </a:ext>
                  </a:extLst>
                </a:gridCol>
                <a:gridCol w="2940148">
                  <a:extLst>
                    <a:ext uri="{9D8B030D-6E8A-4147-A177-3AD203B41FA5}">
                      <a16:colId xmlns:a16="http://schemas.microsoft.com/office/drawing/2014/main" val="771838515"/>
                    </a:ext>
                  </a:extLst>
                </a:gridCol>
              </a:tblGrid>
              <a:tr h="367030">
                <a:tc>
                  <a:txBody>
                    <a:bodyPr/>
                    <a:lstStyle/>
                    <a:p>
                      <a:pPr algn="r" rtl="1">
                        <a:lnSpc>
                          <a:spcPct val="115000"/>
                        </a:lnSpc>
                        <a:spcAft>
                          <a:spcPts val="0"/>
                        </a:spcAft>
                      </a:pPr>
                      <a:r>
                        <a:rPr lang="ar-MA" sz="3600" b="1">
                          <a:solidFill>
                            <a:schemeClr val="tx1"/>
                          </a:solidFill>
                          <a:effectLst/>
                        </a:rPr>
                        <a:t>اسم مرفوع بالضمة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tc>
                  <a:txBody>
                    <a:bodyPr/>
                    <a:lstStyle/>
                    <a:p>
                      <a:pPr algn="r" rtl="1">
                        <a:lnSpc>
                          <a:spcPct val="115000"/>
                        </a:lnSpc>
                        <a:spcAft>
                          <a:spcPts val="0"/>
                        </a:spcAft>
                      </a:pPr>
                      <a:r>
                        <a:rPr lang="ar-MA" sz="3600" b="1">
                          <a:solidFill>
                            <a:schemeClr val="tx1"/>
                          </a:solidFill>
                          <a:effectLst/>
                        </a:rPr>
                        <a:t>اسم منصوب بالفتحة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tc>
                  <a:txBody>
                    <a:bodyPr/>
                    <a:lstStyle/>
                    <a:p>
                      <a:pPr algn="r" rtl="1">
                        <a:lnSpc>
                          <a:spcPct val="115000"/>
                        </a:lnSpc>
                        <a:spcAft>
                          <a:spcPts val="0"/>
                        </a:spcAft>
                      </a:pPr>
                      <a:r>
                        <a:rPr lang="ar-MA" sz="3600" b="1">
                          <a:solidFill>
                            <a:schemeClr val="tx1"/>
                          </a:solidFill>
                          <a:effectLst/>
                        </a:rPr>
                        <a:t>اسم مجرور بالكسرة المقدرة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tc>
                  <a:txBody>
                    <a:bodyPr/>
                    <a:lstStyle/>
                    <a:p>
                      <a:pPr algn="r" rtl="1">
                        <a:lnSpc>
                          <a:spcPct val="115000"/>
                        </a:lnSpc>
                        <a:spcAft>
                          <a:spcPts val="0"/>
                        </a:spcAft>
                      </a:pPr>
                      <a:r>
                        <a:rPr lang="ar-MA" sz="3600" b="1" dirty="0">
                          <a:solidFill>
                            <a:schemeClr val="tx1"/>
                          </a:solidFill>
                          <a:effectLst/>
                        </a:rPr>
                        <a:t>اسم مجرور بالكسرة الظاهرة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extLst>
                  <a:ext uri="{0D108BD9-81ED-4DB2-BD59-A6C34878D82A}">
                    <a16:rowId xmlns:a16="http://schemas.microsoft.com/office/drawing/2014/main" val="230927389"/>
                  </a:ext>
                </a:extLst>
              </a:tr>
              <a:tr h="248285">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576076957"/>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322025103"/>
              </p:ext>
            </p:extLst>
          </p:nvPr>
        </p:nvGraphicFramePr>
        <p:xfrm>
          <a:off x="196948" y="3840791"/>
          <a:ext cx="11760590" cy="2523744"/>
        </p:xfrm>
        <a:graphic>
          <a:graphicData uri="http://schemas.openxmlformats.org/drawingml/2006/table">
            <a:tbl>
              <a:tblPr rtl="1" firstRow="1" firstCol="1" bandRow="1">
                <a:tableStyleId>{5C22544A-7EE6-4342-B048-85BDC9FD1C3A}</a:tableStyleId>
              </a:tblPr>
              <a:tblGrid>
                <a:gridCol w="2184817">
                  <a:extLst>
                    <a:ext uri="{9D8B030D-6E8A-4147-A177-3AD203B41FA5}">
                      <a16:colId xmlns:a16="http://schemas.microsoft.com/office/drawing/2014/main" val="1167437720"/>
                    </a:ext>
                  </a:extLst>
                </a:gridCol>
                <a:gridCol w="3116254">
                  <a:extLst>
                    <a:ext uri="{9D8B030D-6E8A-4147-A177-3AD203B41FA5}">
                      <a16:colId xmlns:a16="http://schemas.microsoft.com/office/drawing/2014/main" val="3005993264"/>
                    </a:ext>
                  </a:extLst>
                </a:gridCol>
                <a:gridCol w="1873452">
                  <a:extLst>
                    <a:ext uri="{9D8B030D-6E8A-4147-A177-3AD203B41FA5}">
                      <a16:colId xmlns:a16="http://schemas.microsoft.com/office/drawing/2014/main" val="2396967030"/>
                    </a:ext>
                  </a:extLst>
                </a:gridCol>
                <a:gridCol w="4586067">
                  <a:extLst>
                    <a:ext uri="{9D8B030D-6E8A-4147-A177-3AD203B41FA5}">
                      <a16:colId xmlns:a16="http://schemas.microsoft.com/office/drawing/2014/main" val="1083145415"/>
                    </a:ext>
                  </a:extLst>
                </a:gridCol>
              </a:tblGrid>
              <a:tr h="236855">
                <a:tc>
                  <a:txBody>
                    <a:bodyPr/>
                    <a:lstStyle/>
                    <a:p>
                      <a:pPr algn="r" rtl="1">
                        <a:lnSpc>
                          <a:spcPct val="115000"/>
                        </a:lnSpc>
                        <a:spcAft>
                          <a:spcPts val="0"/>
                        </a:spcAft>
                      </a:pPr>
                      <a:r>
                        <a:rPr lang="ar-MA" sz="3600" b="1">
                          <a:solidFill>
                            <a:schemeClr val="tx1"/>
                          </a:solidFill>
                          <a:effectLst/>
                        </a:rPr>
                        <a:t>الاسم المبني</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tc>
                  <a:txBody>
                    <a:bodyPr/>
                    <a:lstStyle/>
                    <a:p>
                      <a:pPr algn="r" rtl="1">
                        <a:lnSpc>
                          <a:spcPct val="115000"/>
                        </a:lnSpc>
                        <a:spcAft>
                          <a:spcPts val="0"/>
                        </a:spcAft>
                      </a:pPr>
                      <a:r>
                        <a:rPr lang="ar-MA" sz="3600" b="1">
                          <a:solidFill>
                            <a:schemeClr val="tx1"/>
                          </a:solidFill>
                          <a:effectLst/>
                        </a:rPr>
                        <a:t>سبب بنائه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tc>
                  <a:txBody>
                    <a:bodyPr/>
                    <a:lstStyle/>
                    <a:p>
                      <a:pPr algn="r" rtl="1">
                        <a:lnSpc>
                          <a:spcPct val="115000"/>
                        </a:lnSpc>
                        <a:spcAft>
                          <a:spcPts val="0"/>
                        </a:spcAft>
                      </a:pPr>
                      <a:r>
                        <a:rPr lang="ar-MA" sz="3600" b="1">
                          <a:solidFill>
                            <a:schemeClr val="tx1"/>
                          </a:solidFill>
                          <a:effectLst/>
                        </a:rPr>
                        <a:t>حالة بنائه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tc>
                  <a:txBody>
                    <a:bodyPr/>
                    <a:lstStyle/>
                    <a:p>
                      <a:pPr algn="r" rtl="1">
                        <a:lnSpc>
                          <a:spcPct val="115000"/>
                        </a:lnSpc>
                        <a:spcAft>
                          <a:spcPts val="0"/>
                        </a:spcAft>
                      </a:pPr>
                      <a:r>
                        <a:rPr lang="ar-MA" sz="3600" b="1">
                          <a:solidFill>
                            <a:schemeClr val="tx1"/>
                          </a:solidFill>
                          <a:effectLst/>
                        </a:rPr>
                        <a:t>محله من الإعراب</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extLst>
                  <a:ext uri="{0D108BD9-81ED-4DB2-BD59-A6C34878D82A}">
                    <a16:rowId xmlns:a16="http://schemas.microsoft.com/office/drawing/2014/main" val="2948784388"/>
                  </a:ext>
                </a:extLst>
              </a:tr>
              <a:tr h="236855">
                <a:tc>
                  <a:txBody>
                    <a:bodyPr/>
                    <a:lstStyle/>
                    <a:p>
                      <a:pPr algn="r" rtl="1">
                        <a:lnSpc>
                          <a:spcPct val="115000"/>
                        </a:lnSpc>
                        <a:spcAft>
                          <a:spcPts val="0"/>
                        </a:spcAft>
                      </a:pPr>
                      <a:r>
                        <a:rPr lang="ar-MA" sz="3600" b="1" dirty="0" smtClean="0">
                          <a:solidFill>
                            <a:schemeClr val="tx1"/>
                          </a:solidFill>
                          <a:effectLst/>
                        </a:rPr>
                        <a:t> </a:t>
                      </a:r>
                    </a:p>
                    <a:p>
                      <a:pPr algn="r" rtl="1">
                        <a:lnSpc>
                          <a:spcPct val="115000"/>
                        </a:lnSpc>
                        <a:spcAft>
                          <a:spcPts val="0"/>
                        </a:spcAft>
                      </a:pPr>
                      <a:endParaRPr lang="ar-MA" sz="3600" b="1" dirty="0" smtClean="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30333574"/>
                  </a:ext>
                </a:extLst>
              </a:tr>
            </a:tbl>
          </a:graphicData>
        </a:graphic>
      </p:graphicFrame>
    </p:spTree>
    <p:extLst>
      <p:ext uri="{BB962C8B-B14F-4D97-AF65-F5344CB8AC3E}">
        <p14:creationId xmlns:p14="http://schemas.microsoft.com/office/powerpoint/2010/main" val="2847168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42204"/>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التطبيقات</a:t>
            </a:r>
            <a:endParaRPr lang="ar-MA" sz="3200" b="1" dirty="0">
              <a:solidFill>
                <a:srgbClr val="FF0000"/>
              </a:solidFill>
            </a:endParaRPr>
          </a:p>
        </p:txBody>
      </p:sp>
      <p:sp>
        <p:nvSpPr>
          <p:cNvPr id="2" name="TextBox 1"/>
          <p:cNvSpPr txBox="1"/>
          <p:nvPr/>
        </p:nvSpPr>
        <p:spPr>
          <a:xfrm>
            <a:off x="11282289" y="3189295"/>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8- </a:t>
            </a:r>
            <a:endParaRPr lang="ar-MA" sz="3200" b="1" dirty="0">
              <a:effectLst>
                <a:outerShdw blurRad="38100" dist="38100" dir="2700000" algn="tl">
                  <a:srgbClr val="000000">
                    <a:alpha val="43137"/>
                  </a:srgbClr>
                </a:outerShdw>
              </a:effectLst>
            </a:endParaRPr>
          </a:p>
        </p:txBody>
      </p:sp>
      <p:sp>
        <p:nvSpPr>
          <p:cNvPr id="7" name="TextBox 6"/>
          <p:cNvSpPr txBox="1"/>
          <p:nvPr/>
        </p:nvSpPr>
        <p:spPr>
          <a:xfrm>
            <a:off x="11282290" y="498021"/>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7- </a:t>
            </a:r>
            <a:endParaRPr lang="ar-MA" sz="3200" b="1" dirty="0">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531363879"/>
              </p:ext>
            </p:extLst>
          </p:nvPr>
        </p:nvGraphicFramePr>
        <p:xfrm>
          <a:off x="196948" y="1225240"/>
          <a:ext cx="11760591" cy="1892808"/>
        </p:xfrm>
        <a:graphic>
          <a:graphicData uri="http://schemas.openxmlformats.org/drawingml/2006/table">
            <a:tbl>
              <a:tblPr rtl="1" firstRow="1" firstCol="1" bandRow="1">
                <a:tableStyleId>{5C22544A-7EE6-4342-B048-85BDC9FD1C3A}</a:tableStyleId>
              </a:tblPr>
              <a:tblGrid>
                <a:gridCol w="2940148">
                  <a:extLst>
                    <a:ext uri="{9D8B030D-6E8A-4147-A177-3AD203B41FA5}">
                      <a16:colId xmlns:a16="http://schemas.microsoft.com/office/drawing/2014/main" val="3161166559"/>
                    </a:ext>
                  </a:extLst>
                </a:gridCol>
                <a:gridCol w="2871356">
                  <a:extLst>
                    <a:ext uri="{9D8B030D-6E8A-4147-A177-3AD203B41FA5}">
                      <a16:colId xmlns:a16="http://schemas.microsoft.com/office/drawing/2014/main" val="2088045336"/>
                    </a:ext>
                  </a:extLst>
                </a:gridCol>
                <a:gridCol w="3008939">
                  <a:extLst>
                    <a:ext uri="{9D8B030D-6E8A-4147-A177-3AD203B41FA5}">
                      <a16:colId xmlns:a16="http://schemas.microsoft.com/office/drawing/2014/main" val="1658503309"/>
                    </a:ext>
                  </a:extLst>
                </a:gridCol>
                <a:gridCol w="2940148">
                  <a:extLst>
                    <a:ext uri="{9D8B030D-6E8A-4147-A177-3AD203B41FA5}">
                      <a16:colId xmlns:a16="http://schemas.microsoft.com/office/drawing/2014/main" val="771838515"/>
                    </a:ext>
                  </a:extLst>
                </a:gridCol>
              </a:tblGrid>
              <a:tr h="367030">
                <a:tc>
                  <a:txBody>
                    <a:bodyPr/>
                    <a:lstStyle/>
                    <a:p>
                      <a:pPr algn="r" rtl="1">
                        <a:lnSpc>
                          <a:spcPct val="115000"/>
                        </a:lnSpc>
                        <a:spcAft>
                          <a:spcPts val="0"/>
                        </a:spcAft>
                      </a:pPr>
                      <a:r>
                        <a:rPr lang="ar-MA" sz="3600" b="1">
                          <a:solidFill>
                            <a:schemeClr val="tx1"/>
                          </a:solidFill>
                          <a:effectLst/>
                        </a:rPr>
                        <a:t>اسم مرفوع بالضمة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tc>
                  <a:txBody>
                    <a:bodyPr/>
                    <a:lstStyle/>
                    <a:p>
                      <a:pPr algn="r" rtl="1">
                        <a:lnSpc>
                          <a:spcPct val="115000"/>
                        </a:lnSpc>
                        <a:spcAft>
                          <a:spcPts val="0"/>
                        </a:spcAft>
                      </a:pPr>
                      <a:r>
                        <a:rPr lang="ar-MA" sz="3600" b="1">
                          <a:solidFill>
                            <a:schemeClr val="tx1"/>
                          </a:solidFill>
                          <a:effectLst/>
                        </a:rPr>
                        <a:t>اسم منصوب بالفتحة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tc>
                  <a:txBody>
                    <a:bodyPr/>
                    <a:lstStyle/>
                    <a:p>
                      <a:pPr algn="r" rtl="1">
                        <a:lnSpc>
                          <a:spcPct val="115000"/>
                        </a:lnSpc>
                        <a:spcAft>
                          <a:spcPts val="0"/>
                        </a:spcAft>
                      </a:pPr>
                      <a:r>
                        <a:rPr lang="ar-MA" sz="3600" b="1">
                          <a:solidFill>
                            <a:schemeClr val="tx1"/>
                          </a:solidFill>
                          <a:effectLst/>
                        </a:rPr>
                        <a:t>اسم مجرور بالكسرة المقدرة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tc>
                  <a:txBody>
                    <a:bodyPr/>
                    <a:lstStyle/>
                    <a:p>
                      <a:pPr algn="r" rtl="1">
                        <a:lnSpc>
                          <a:spcPct val="115000"/>
                        </a:lnSpc>
                        <a:spcAft>
                          <a:spcPts val="0"/>
                        </a:spcAft>
                      </a:pPr>
                      <a:r>
                        <a:rPr lang="ar-MA" sz="3600" b="1" dirty="0">
                          <a:solidFill>
                            <a:schemeClr val="tx1"/>
                          </a:solidFill>
                          <a:effectLst/>
                        </a:rPr>
                        <a:t>اسم مجرور بالكسرة الظاهرة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rgbClr val="F6F69E"/>
                    </a:solidFill>
                  </a:tcPr>
                </a:tc>
                <a:extLst>
                  <a:ext uri="{0D108BD9-81ED-4DB2-BD59-A6C34878D82A}">
                    <a16:rowId xmlns:a16="http://schemas.microsoft.com/office/drawing/2014/main" val="230927389"/>
                  </a:ext>
                </a:extLst>
              </a:tr>
              <a:tr h="248285">
                <a:tc>
                  <a:txBody>
                    <a:bodyPr/>
                    <a:lstStyle/>
                    <a:p>
                      <a:pPr algn="r" rtl="1">
                        <a:lnSpc>
                          <a:spcPct val="115000"/>
                        </a:lnSpc>
                        <a:spcAft>
                          <a:spcPts val="0"/>
                        </a:spcAft>
                      </a:pPr>
                      <a:r>
                        <a:rPr lang="ar-MA" sz="3600" b="1">
                          <a:solidFill>
                            <a:schemeClr val="tx1"/>
                          </a:solidFill>
                          <a:effectLst/>
                        </a:rPr>
                        <a:t>أهم / بعضُ</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algn="r" rtl="1">
                        <a:lnSpc>
                          <a:spcPct val="115000"/>
                        </a:lnSpc>
                        <a:spcAft>
                          <a:spcPts val="0"/>
                        </a:spcAft>
                      </a:pPr>
                      <a:r>
                        <a:rPr lang="ar-MA" sz="3600" b="1">
                          <a:solidFill>
                            <a:schemeClr val="tx1"/>
                          </a:solidFill>
                          <a:effectLst/>
                        </a:rPr>
                        <a:t>قول/ بعضَ/ سببه </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algn="r" rtl="1">
                        <a:lnSpc>
                          <a:spcPct val="115000"/>
                        </a:lnSpc>
                        <a:spcAft>
                          <a:spcPts val="0"/>
                        </a:spcAft>
                      </a:pPr>
                      <a:r>
                        <a:rPr lang="ar-MA" sz="3600" b="1">
                          <a:solidFill>
                            <a:schemeClr val="tx1"/>
                          </a:solidFill>
                          <a:effectLst/>
                        </a:rPr>
                        <a:t>المزايا</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tc>
                  <a:txBody>
                    <a:bodyPr/>
                    <a:lstStyle/>
                    <a:p>
                      <a:pPr algn="r" rtl="1">
                        <a:lnSpc>
                          <a:spcPct val="115000"/>
                        </a:lnSpc>
                        <a:spcAft>
                          <a:spcPts val="0"/>
                        </a:spcAft>
                      </a:pPr>
                      <a:r>
                        <a:rPr lang="ar-MA" sz="3600" b="1" dirty="0">
                          <a:solidFill>
                            <a:schemeClr val="tx1"/>
                          </a:solidFill>
                          <a:effectLst/>
                        </a:rPr>
                        <a:t>سبيل / المنصب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3">
                        <a:lumMod val="40000"/>
                        <a:lumOff val="60000"/>
                      </a:schemeClr>
                    </a:solidFill>
                  </a:tcPr>
                </a:tc>
                <a:extLst>
                  <a:ext uri="{0D108BD9-81ED-4DB2-BD59-A6C34878D82A}">
                    <a16:rowId xmlns:a16="http://schemas.microsoft.com/office/drawing/2014/main" val="576076957"/>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251932301"/>
              </p:ext>
            </p:extLst>
          </p:nvPr>
        </p:nvGraphicFramePr>
        <p:xfrm>
          <a:off x="196948" y="3840791"/>
          <a:ext cx="11760590" cy="2523744"/>
        </p:xfrm>
        <a:graphic>
          <a:graphicData uri="http://schemas.openxmlformats.org/drawingml/2006/table">
            <a:tbl>
              <a:tblPr rtl="1" firstRow="1" firstCol="1" bandRow="1">
                <a:tableStyleId>{5C22544A-7EE6-4342-B048-85BDC9FD1C3A}</a:tableStyleId>
              </a:tblPr>
              <a:tblGrid>
                <a:gridCol w="2184817">
                  <a:extLst>
                    <a:ext uri="{9D8B030D-6E8A-4147-A177-3AD203B41FA5}">
                      <a16:colId xmlns:a16="http://schemas.microsoft.com/office/drawing/2014/main" val="1167437720"/>
                    </a:ext>
                  </a:extLst>
                </a:gridCol>
                <a:gridCol w="3116254">
                  <a:extLst>
                    <a:ext uri="{9D8B030D-6E8A-4147-A177-3AD203B41FA5}">
                      <a16:colId xmlns:a16="http://schemas.microsoft.com/office/drawing/2014/main" val="3005993264"/>
                    </a:ext>
                  </a:extLst>
                </a:gridCol>
                <a:gridCol w="1873452">
                  <a:extLst>
                    <a:ext uri="{9D8B030D-6E8A-4147-A177-3AD203B41FA5}">
                      <a16:colId xmlns:a16="http://schemas.microsoft.com/office/drawing/2014/main" val="2396967030"/>
                    </a:ext>
                  </a:extLst>
                </a:gridCol>
                <a:gridCol w="4586067">
                  <a:extLst>
                    <a:ext uri="{9D8B030D-6E8A-4147-A177-3AD203B41FA5}">
                      <a16:colId xmlns:a16="http://schemas.microsoft.com/office/drawing/2014/main" val="1083145415"/>
                    </a:ext>
                  </a:extLst>
                </a:gridCol>
              </a:tblGrid>
              <a:tr h="236855">
                <a:tc>
                  <a:txBody>
                    <a:bodyPr/>
                    <a:lstStyle/>
                    <a:p>
                      <a:pPr algn="r" rtl="1">
                        <a:lnSpc>
                          <a:spcPct val="115000"/>
                        </a:lnSpc>
                        <a:spcAft>
                          <a:spcPts val="0"/>
                        </a:spcAft>
                      </a:pPr>
                      <a:r>
                        <a:rPr lang="ar-MA" sz="3600" b="1">
                          <a:solidFill>
                            <a:schemeClr val="tx1"/>
                          </a:solidFill>
                          <a:effectLst/>
                        </a:rPr>
                        <a:t>الاسم المبني</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tc>
                  <a:txBody>
                    <a:bodyPr/>
                    <a:lstStyle/>
                    <a:p>
                      <a:pPr algn="r" rtl="1">
                        <a:lnSpc>
                          <a:spcPct val="115000"/>
                        </a:lnSpc>
                        <a:spcAft>
                          <a:spcPts val="0"/>
                        </a:spcAft>
                      </a:pPr>
                      <a:r>
                        <a:rPr lang="ar-MA" sz="3600" b="1">
                          <a:solidFill>
                            <a:schemeClr val="tx1"/>
                          </a:solidFill>
                          <a:effectLst/>
                        </a:rPr>
                        <a:t>سبب بنائه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tc>
                  <a:txBody>
                    <a:bodyPr/>
                    <a:lstStyle/>
                    <a:p>
                      <a:pPr algn="r" rtl="1">
                        <a:lnSpc>
                          <a:spcPct val="115000"/>
                        </a:lnSpc>
                        <a:spcAft>
                          <a:spcPts val="0"/>
                        </a:spcAft>
                      </a:pPr>
                      <a:r>
                        <a:rPr lang="ar-MA" sz="3600" b="1">
                          <a:solidFill>
                            <a:schemeClr val="tx1"/>
                          </a:solidFill>
                          <a:effectLst/>
                        </a:rPr>
                        <a:t>حالة بنائه</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tc>
                  <a:txBody>
                    <a:bodyPr/>
                    <a:lstStyle/>
                    <a:p>
                      <a:pPr algn="r" rtl="1">
                        <a:lnSpc>
                          <a:spcPct val="115000"/>
                        </a:lnSpc>
                        <a:spcAft>
                          <a:spcPts val="0"/>
                        </a:spcAft>
                      </a:pPr>
                      <a:r>
                        <a:rPr lang="ar-MA" sz="3600" b="1">
                          <a:solidFill>
                            <a:schemeClr val="tx1"/>
                          </a:solidFill>
                          <a:effectLst/>
                        </a:rPr>
                        <a:t>محله من الإعراب</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6F69E"/>
                    </a:solidFill>
                  </a:tcPr>
                </a:tc>
                <a:extLst>
                  <a:ext uri="{0D108BD9-81ED-4DB2-BD59-A6C34878D82A}">
                    <a16:rowId xmlns:a16="http://schemas.microsoft.com/office/drawing/2014/main" val="2948784388"/>
                  </a:ext>
                </a:extLst>
              </a:tr>
              <a:tr h="236855">
                <a:tc>
                  <a:txBody>
                    <a:bodyPr/>
                    <a:lstStyle/>
                    <a:p>
                      <a:pPr algn="r" rtl="1">
                        <a:lnSpc>
                          <a:spcPct val="115000"/>
                        </a:lnSpc>
                        <a:spcAft>
                          <a:spcPts val="0"/>
                        </a:spcAft>
                      </a:pPr>
                      <a:r>
                        <a:rPr lang="ar-MA" sz="3600" b="1">
                          <a:solidFill>
                            <a:schemeClr val="tx1"/>
                          </a:solidFill>
                          <a:effectLst/>
                        </a:rPr>
                        <a:t>(ت) </a:t>
                      </a:r>
                      <a:endParaRPr lang="en-US" sz="3600" b="1">
                        <a:solidFill>
                          <a:schemeClr val="tx1"/>
                        </a:solidFill>
                        <a:effectLst/>
                      </a:endParaRPr>
                    </a:p>
                    <a:p>
                      <a:pPr algn="r" rtl="1">
                        <a:lnSpc>
                          <a:spcPct val="115000"/>
                        </a:lnSpc>
                        <a:spcAft>
                          <a:spcPts val="0"/>
                        </a:spcAft>
                      </a:pPr>
                      <a:r>
                        <a:rPr lang="ar-MA" sz="3600" b="1">
                          <a:solidFill>
                            <a:schemeClr val="tx1"/>
                          </a:solidFill>
                          <a:effectLst/>
                        </a:rPr>
                        <a:t>في</a:t>
                      </a:r>
                      <a:endParaRPr lang="en-US" sz="3600" b="1">
                        <a:solidFill>
                          <a:schemeClr val="tx1"/>
                        </a:solidFill>
                        <a:effectLst/>
                      </a:endParaRPr>
                    </a:p>
                    <a:p>
                      <a:pPr algn="r" rtl="1">
                        <a:lnSpc>
                          <a:spcPct val="115000"/>
                        </a:lnSpc>
                        <a:spcAft>
                          <a:spcPts val="0"/>
                        </a:spcAft>
                      </a:pPr>
                      <a:r>
                        <a:rPr lang="ar-MA" sz="3600" b="1">
                          <a:solidFill>
                            <a:schemeClr val="tx1"/>
                          </a:solidFill>
                          <a:effectLst/>
                        </a:rPr>
                        <a:t>ذلك</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a:solidFill>
                            <a:schemeClr val="tx1"/>
                          </a:solidFill>
                          <a:effectLst/>
                        </a:rPr>
                        <a:t>ضمير متصل</a:t>
                      </a:r>
                      <a:endParaRPr lang="en-US" sz="3600" b="1" dirty="0">
                        <a:solidFill>
                          <a:schemeClr val="tx1"/>
                        </a:solidFill>
                        <a:effectLst/>
                      </a:endParaRPr>
                    </a:p>
                    <a:p>
                      <a:pPr algn="r" rtl="1">
                        <a:lnSpc>
                          <a:spcPct val="115000"/>
                        </a:lnSpc>
                        <a:spcAft>
                          <a:spcPts val="0"/>
                        </a:spcAft>
                      </a:pPr>
                      <a:r>
                        <a:rPr lang="ar-MA" sz="3600" b="1" dirty="0">
                          <a:solidFill>
                            <a:schemeClr val="tx1"/>
                          </a:solidFill>
                          <a:effectLst/>
                        </a:rPr>
                        <a:t>حرف جر</a:t>
                      </a:r>
                      <a:endParaRPr lang="en-US" sz="3600" b="1" dirty="0">
                        <a:solidFill>
                          <a:schemeClr val="tx1"/>
                        </a:solidFill>
                        <a:effectLst/>
                      </a:endParaRPr>
                    </a:p>
                    <a:p>
                      <a:pPr algn="r" rtl="1">
                        <a:lnSpc>
                          <a:spcPct val="115000"/>
                        </a:lnSpc>
                        <a:spcAft>
                          <a:spcPts val="0"/>
                        </a:spcAft>
                      </a:pPr>
                      <a:r>
                        <a:rPr lang="ar-MA" sz="3600" b="1" dirty="0">
                          <a:solidFill>
                            <a:schemeClr val="tx1"/>
                          </a:solidFill>
                          <a:effectLst/>
                        </a:rPr>
                        <a:t>اسم إشارة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a:solidFill>
                            <a:schemeClr val="tx1"/>
                          </a:solidFill>
                          <a:effectLst/>
                        </a:rPr>
                        <a:t>الضم</a:t>
                      </a:r>
                      <a:endParaRPr lang="en-US" sz="3600" b="1">
                        <a:solidFill>
                          <a:schemeClr val="tx1"/>
                        </a:solidFill>
                        <a:effectLst/>
                      </a:endParaRPr>
                    </a:p>
                    <a:p>
                      <a:pPr algn="r" rtl="1">
                        <a:lnSpc>
                          <a:spcPct val="115000"/>
                        </a:lnSpc>
                        <a:spcAft>
                          <a:spcPts val="0"/>
                        </a:spcAft>
                      </a:pPr>
                      <a:r>
                        <a:rPr lang="ar-MA" sz="3600" b="1">
                          <a:solidFill>
                            <a:schemeClr val="tx1"/>
                          </a:solidFill>
                          <a:effectLst/>
                        </a:rPr>
                        <a:t>السكون</a:t>
                      </a:r>
                      <a:endParaRPr lang="en-US" sz="3600" b="1">
                        <a:solidFill>
                          <a:schemeClr val="tx1"/>
                        </a:solidFill>
                        <a:effectLst/>
                      </a:endParaRPr>
                    </a:p>
                    <a:p>
                      <a:pPr algn="r" rtl="1">
                        <a:lnSpc>
                          <a:spcPct val="115000"/>
                        </a:lnSpc>
                        <a:spcAft>
                          <a:spcPts val="0"/>
                        </a:spcAft>
                      </a:pPr>
                      <a:r>
                        <a:rPr lang="ar-MA" sz="3600" b="1">
                          <a:solidFill>
                            <a:schemeClr val="tx1"/>
                          </a:solidFill>
                          <a:effectLst/>
                        </a:rPr>
                        <a:t>الفتح</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a:solidFill>
                            <a:schemeClr val="tx1"/>
                          </a:solidFill>
                          <a:effectLst/>
                        </a:rPr>
                        <a:t>في محل رفع فاعل</a:t>
                      </a:r>
                      <a:endParaRPr lang="en-US" sz="3600" b="1" dirty="0">
                        <a:solidFill>
                          <a:schemeClr val="tx1"/>
                        </a:solidFill>
                        <a:effectLst/>
                      </a:endParaRPr>
                    </a:p>
                    <a:p>
                      <a:pPr algn="r" rtl="1">
                        <a:lnSpc>
                          <a:spcPct val="115000"/>
                        </a:lnSpc>
                        <a:spcAft>
                          <a:spcPts val="0"/>
                        </a:spcAft>
                      </a:pPr>
                      <a:r>
                        <a:rPr lang="ar-MA" sz="3600" b="1" dirty="0">
                          <a:solidFill>
                            <a:schemeClr val="tx1"/>
                          </a:solidFill>
                          <a:effectLst/>
                        </a:rPr>
                        <a:t>لا محل له من الإعراب</a:t>
                      </a:r>
                      <a:endParaRPr lang="en-US" sz="3600" b="1" dirty="0">
                        <a:solidFill>
                          <a:schemeClr val="tx1"/>
                        </a:solidFill>
                        <a:effectLst/>
                      </a:endParaRPr>
                    </a:p>
                    <a:p>
                      <a:pPr algn="r" rtl="1">
                        <a:lnSpc>
                          <a:spcPct val="115000"/>
                        </a:lnSpc>
                        <a:spcAft>
                          <a:spcPts val="0"/>
                        </a:spcAft>
                      </a:pPr>
                      <a:r>
                        <a:rPr lang="ar-MA" sz="3600" b="1" dirty="0">
                          <a:solidFill>
                            <a:schemeClr val="tx1"/>
                          </a:solidFill>
                          <a:effectLst/>
                        </a:rPr>
                        <a:t>في محل جر مضاف إليه.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30333574"/>
                  </a:ext>
                </a:extLst>
              </a:tr>
            </a:tbl>
          </a:graphicData>
        </a:graphic>
      </p:graphicFrame>
    </p:spTree>
    <p:extLst>
      <p:ext uri="{BB962C8B-B14F-4D97-AF65-F5344CB8AC3E}">
        <p14:creationId xmlns:p14="http://schemas.microsoft.com/office/powerpoint/2010/main" val="3941886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155" y="2523810"/>
            <a:ext cx="801858"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10- </a:t>
            </a:r>
            <a:endParaRPr lang="ar-MA" sz="3200" b="1" dirty="0">
              <a:effectLst>
                <a:outerShdw blurRad="38100" dist="38100" dir="2700000" algn="tl">
                  <a:srgbClr val="000000">
                    <a:alpha val="43137"/>
                  </a:srgbClr>
                </a:outerShdw>
              </a:effectLst>
            </a:endParaRPr>
          </a:p>
        </p:txBody>
      </p:sp>
      <p:sp>
        <p:nvSpPr>
          <p:cNvPr id="7" name="TextBox 6"/>
          <p:cNvSpPr txBox="1"/>
          <p:nvPr/>
        </p:nvSpPr>
        <p:spPr>
          <a:xfrm>
            <a:off x="11380763" y="570279"/>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9- </a:t>
            </a:r>
            <a:endParaRPr lang="ar-MA" sz="3200" b="1" dirty="0">
              <a:effectLst>
                <a:outerShdw blurRad="38100" dist="38100" dir="2700000" algn="tl">
                  <a:srgbClr val="000000">
                    <a:alpha val="43137"/>
                  </a:srgbClr>
                </a:outerShdw>
              </a:effectLst>
            </a:endParaRPr>
          </a:p>
        </p:txBody>
      </p:sp>
      <p:graphicFrame>
        <p:nvGraphicFramePr>
          <p:cNvPr id="5" name="Table 4"/>
          <p:cNvGraphicFramePr>
            <a:graphicFrameLocks noGrp="1"/>
          </p:cNvGraphicFramePr>
          <p:nvPr>
            <p:extLst>
              <p:ext uri="{D42A27DB-BD31-4B8C-83A1-F6EECF244321}">
                <p14:modId xmlns:p14="http://schemas.microsoft.com/office/powerpoint/2010/main" val="739329525"/>
              </p:ext>
            </p:extLst>
          </p:nvPr>
        </p:nvGraphicFramePr>
        <p:xfrm>
          <a:off x="295421" y="1212792"/>
          <a:ext cx="11760590" cy="1261872"/>
        </p:xfrm>
        <a:graphic>
          <a:graphicData uri="http://schemas.openxmlformats.org/drawingml/2006/table">
            <a:tbl>
              <a:tblPr rtl="1" firstRow="1" firstCol="1" bandRow="1">
                <a:tableStyleId>{5C22544A-7EE6-4342-B048-85BDC9FD1C3A}</a:tableStyleId>
              </a:tblPr>
              <a:tblGrid>
                <a:gridCol w="2188914">
                  <a:extLst>
                    <a:ext uri="{9D8B030D-6E8A-4147-A177-3AD203B41FA5}">
                      <a16:colId xmlns:a16="http://schemas.microsoft.com/office/drawing/2014/main" val="208351474"/>
                    </a:ext>
                  </a:extLst>
                </a:gridCol>
                <a:gridCol w="2622236">
                  <a:extLst>
                    <a:ext uri="{9D8B030D-6E8A-4147-A177-3AD203B41FA5}">
                      <a16:colId xmlns:a16="http://schemas.microsoft.com/office/drawing/2014/main" val="844755287"/>
                    </a:ext>
                  </a:extLst>
                </a:gridCol>
                <a:gridCol w="6949440">
                  <a:extLst>
                    <a:ext uri="{9D8B030D-6E8A-4147-A177-3AD203B41FA5}">
                      <a16:colId xmlns:a16="http://schemas.microsoft.com/office/drawing/2014/main" val="334052441"/>
                    </a:ext>
                  </a:extLst>
                </a:gridCol>
              </a:tblGrid>
              <a:tr h="286385">
                <a:tc>
                  <a:txBody>
                    <a:bodyPr/>
                    <a:lstStyle/>
                    <a:p>
                      <a:pPr marL="0" algn="r" defTabSz="914400" rtl="1" eaLnBrk="1" latinLnBrk="0" hangingPunct="1">
                        <a:lnSpc>
                          <a:spcPct val="115000"/>
                        </a:lnSpc>
                        <a:spcAft>
                          <a:spcPts val="0"/>
                        </a:spcAft>
                      </a:pPr>
                      <a:r>
                        <a:rPr lang="ar-MA" sz="3600" b="1" kern="1200">
                          <a:solidFill>
                            <a:schemeClr val="tx1"/>
                          </a:solidFill>
                          <a:effectLst/>
                          <a:latin typeface="+mn-lt"/>
                          <a:ea typeface="+mn-ea"/>
                          <a:cs typeface="+mn-cs"/>
                        </a:rPr>
                        <a:t>المنادى</a:t>
                      </a:r>
                      <a:endParaRPr lang="en-US" sz="3600" b="1" kern="1200">
                        <a:solidFill>
                          <a:schemeClr val="tx1"/>
                        </a:solidFill>
                        <a:effectLst/>
                        <a:latin typeface="+mn-lt"/>
                        <a:ea typeface="+mn-ea"/>
                        <a:cs typeface="+mn-cs"/>
                      </a:endParaRPr>
                    </a:p>
                  </a:txBody>
                  <a:tcPr marL="68580" marR="68580" marT="0" marB="0" anchor="ctr">
                    <a:solidFill>
                      <a:srgbClr val="F6F69E"/>
                    </a:solidFill>
                  </a:tcPr>
                </a:tc>
                <a:tc>
                  <a:txBody>
                    <a:bodyPr/>
                    <a:lstStyle/>
                    <a:p>
                      <a:pPr marL="0" algn="r" defTabSz="914400" rtl="1" eaLnBrk="1" latinLnBrk="0" hangingPunct="1">
                        <a:lnSpc>
                          <a:spcPct val="115000"/>
                        </a:lnSpc>
                        <a:spcAft>
                          <a:spcPts val="0"/>
                        </a:spcAft>
                      </a:pPr>
                      <a:r>
                        <a:rPr lang="ar-MA" sz="3600" b="1" kern="1200" dirty="0">
                          <a:solidFill>
                            <a:schemeClr val="tx1"/>
                          </a:solidFill>
                          <a:effectLst/>
                          <a:latin typeface="+mn-lt"/>
                          <a:ea typeface="+mn-ea"/>
                          <a:cs typeface="+mn-cs"/>
                        </a:rPr>
                        <a:t>سبب بنائه</a:t>
                      </a:r>
                      <a:endParaRPr lang="en-US" sz="3600" b="1" kern="1200" dirty="0">
                        <a:solidFill>
                          <a:schemeClr val="tx1"/>
                        </a:solidFill>
                        <a:effectLst/>
                        <a:latin typeface="+mn-lt"/>
                        <a:ea typeface="+mn-ea"/>
                        <a:cs typeface="+mn-cs"/>
                      </a:endParaRPr>
                    </a:p>
                  </a:txBody>
                  <a:tcPr marL="68580" marR="68580" marT="0" marB="0" anchor="ctr">
                    <a:solidFill>
                      <a:srgbClr val="F6F69E"/>
                    </a:solidFill>
                  </a:tcPr>
                </a:tc>
                <a:tc>
                  <a:txBody>
                    <a:bodyPr/>
                    <a:lstStyle/>
                    <a:p>
                      <a:pPr marL="0" algn="r" defTabSz="914400" rtl="1" eaLnBrk="1" latinLnBrk="0" hangingPunct="1">
                        <a:lnSpc>
                          <a:spcPct val="115000"/>
                        </a:lnSpc>
                        <a:spcAft>
                          <a:spcPts val="0"/>
                        </a:spcAft>
                      </a:pPr>
                      <a:r>
                        <a:rPr lang="ar-MA" sz="3600" b="1" kern="1200" dirty="0">
                          <a:solidFill>
                            <a:schemeClr val="tx1"/>
                          </a:solidFill>
                          <a:effectLst/>
                          <a:latin typeface="+mn-lt"/>
                          <a:ea typeface="+mn-ea"/>
                          <a:cs typeface="+mn-cs"/>
                        </a:rPr>
                        <a:t>حالة بنائه</a:t>
                      </a:r>
                      <a:endParaRPr lang="en-US" sz="3600" b="1" kern="1200" dirty="0">
                        <a:solidFill>
                          <a:schemeClr val="tx1"/>
                        </a:solidFill>
                        <a:effectLst/>
                        <a:latin typeface="+mn-lt"/>
                        <a:ea typeface="+mn-ea"/>
                        <a:cs typeface="+mn-cs"/>
                      </a:endParaRPr>
                    </a:p>
                  </a:txBody>
                  <a:tcPr marL="68580" marR="68580" marT="0" marB="0" anchor="ctr">
                    <a:solidFill>
                      <a:srgbClr val="F6F69E"/>
                    </a:solidFill>
                  </a:tcPr>
                </a:tc>
                <a:extLst>
                  <a:ext uri="{0D108BD9-81ED-4DB2-BD59-A6C34878D82A}">
                    <a16:rowId xmlns:a16="http://schemas.microsoft.com/office/drawing/2014/main" val="2763222327"/>
                  </a:ext>
                </a:extLst>
              </a:tr>
              <a:tr h="302260">
                <a:tc>
                  <a:txBody>
                    <a:bodyPr/>
                    <a:lstStyle/>
                    <a:p>
                      <a:pPr algn="r" rtl="1">
                        <a:lnSpc>
                          <a:spcPct val="115000"/>
                        </a:lnSpc>
                        <a:spcAft>
                          <a:spcPts val="0"/>
                        </a:spcAft>
                      </a:pPr>
                      <a:r>
                        <a:rPr lang="ar-MA" sz="3600" b="1" dirty="0" smtClean="0">
                          <a:solidFill>
                            <a:schemeClr val="tx1"/>
                          </a:solidFill>
                          <a:effectLst/>
                        </a:rPr>
                        <a:t> </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4217805476"/>
                  </a:ext>
                </a:extLst>
              </a:tr>
            </a:tbl>
          </a:graphicData>
        </a:graphic>
      </p:graphicFrame>
      <p:sp>
        <p:nvSpPr>
          <p:cNvPr id="8" name="Rectangle 7"/>
          <p:cNvSpPr/>
          <p:nvPr/>
        </p:nvSpPr>
        <p:spPr>
          <a:xfrm>
            <a:off x="295422" y="3181580"/>
            <a:ext cx="11760590" cy="688458"/>
          </a:xfrm>
          <a:prstGeom prst="rect">
            <a:avLst/>
          </a:prstGeom>
          <a:solidFill>
            <a:srgbClr val="F6F69E"/>
          </a:solidFill>
        </p:spPr>
        <p:txBody>
          <a:bodyPr wrap="square">
            <a:spAutoFit/>
          </a:bodyPr>
          <a:lstStyle/>
          <a:p>
            <a:pPr marL="285750" indent="-285750" algn="r" rtl="1">
              <a:lnSpc>
                <a:spcPct val="115000"/>
              </a:lnSpc>
              <a:spcAft>
                <a:spcPts val="0"/>
              </a:spcAft>
              <a:buFont typeface="Wingdings" panose="05000000000000000000" pitchFamily="2" charset="2"/>
              <a:buChar char="ü"/>
            </a:pPr>
            <a:r>
              <a:rPr lang="ar-MA" sz="3600" b="1" dirty="0" smtClean="0">
                <a:latin typeface="Calibri" panose="020F0502020204030204" pitchFamily="34" charset="0"/>
                <a:ea typeface="Calibri" panose="020F0502020204030204" pitchFamily="34" charset="0"/>
                <a:cs typeface="Arabic Transparent"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1567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155" y="2523810"/>
            <a:ext cx="801858"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10- </a:t>
            </a:r>
            <a:endParaRPr lang="ar-MA" sz="3200" b="1" dirty="0">
              <a:effectLst>
                <a:outerShdw blurRad="38100" dist="38100" dir="2700000" algn="tl">
                  <a:srgbClr val="000000">
                    <a:alpha val="43137"/>
                  </a:srgbClr>
                </a:outerShdw>
              </a:effectLst>
            </a:endParaRPr>
          </a:p>
        </p:txBody>
      </p:sp>
      <p:sp>
        <p:nvSpPr>
          <p:cNvPr id="7" name="TextBox 6"/>
          <p:cNvSpPr txBox="1"/>
          <p:nvPr/>
        </p:nvSpPr>
        <p:spPr>
          <a:xfrm>
            <a:off x="11380763" y="570279"/>
            <a:ext cx="675249"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9- </a:t>
            </a:r>
            <a:endParaRPr lang="ar-MA" sz="3200" b="1" dirty="0">
              <a:effectLst>
                <a:outerShdw blurRad="38100" dist="38100" dir="2700000" algn="tl">
                  <a:srgbClr val="000000">
                    <a:alpha val="43137"/>
                  </a:srgbClr>
                </a:outerShdw>
              </a:effectLst>
            </a:endParaRPr>
          </a:p>
        </p:txBody>
      </p:sp>
      <p:graphicFrame>
        <p:nvGraphicFramePr>
          <p:cNvPr id="5" name="Table 4"/>
          <p:cNvGraphicFramePr>
            <a:graphicFrameLocks noGrp="1"/>
          </p:cNvGraphicFramePr>
          <p:nvPr>
            <p:extLst>
              <p:ext uri="{D42A27DB-BD31-4B8C-83A1-F6EECF244321}">
                <p14:modId xmlns:p14="http://schemas.microsoft.com/office/powerpoint/2010/main" val="2866531749"/>
              </p:ext>
            </p:extLst>
          </p:nvPr>
        </p:nvGraphicFramePr>
        <p:xfrm>
          <a:off x="295421" y="1212792"/>
          <a:ext cx="11760590" cy="1261872"/>
        </p:xfrm>
        <a:graphic>
          <a:graphicData uri="http://schemas.openxmlformats.org/drawingml/2006/table">
            <a:tbl>
              <a:tblPr rtl="1" firstRow="1" firstCol="1" bandRow="1">
                <a:tableStyleId>{5C22544A-7EE6-4342-B048-85BDC9FD1C3A}</a:tableStyleId>
              </a:tblPr>
              <a:tblGrid>
                <a:gridCol w="2188914">
                  <a:extLst>
                    <a:ext uri="{9D8B030D-6E8A-4147-A177-3AD203B41FA5}">
                      <a16:colId xmlns:a16="http://schemas.microsoft.com/office/drawing/2014/main" val="208351474"/>
                    </a:ext>
                  </a:extLst>
                </a:gridCol>
                <a:gridCol w="2622236">
                  <a:extLst>
                    <a:ext uri="{9D8B030D-6E8A-4147-A177-3AD203B41FA5}">
                      <a16:colId xmlns:a16="http://schemas.microsoft.com/office/drawing/2014/main" val="844755287"/>
                    </a:ext>
                  </a:extLst>
                </a:gridCol>
                <a:gridCol w="6949440">
                  <a:extLst>
                    <a:ext uri="{9D8B030D-6E8A-4147-A177-3AD203B41FA5}">
                      <a16:colId xmlns:a16="http://schemas.microsoft.com/office/drawing/2014/main" val="334052441"/>
                    </a:ext>
                  </a:extLst>
                </a:gridCol>
              </a:tblGrid>
              <a:tr h="286385">
                <a:tc>
                  <a:txBody>
                    <a:bodyPr/>
                    <a:lstStyle/>
                    <a:p>
                      <a:pPr marL="0" algn="r" defTabSz="914400" rtl="1" eaLnBrk="1" latinLnBrk="0" hangingPunct="1">
                        <a:lnSpc>
                          <a:spcPct val="115000"/>
                        </a:lnSpc>
                        <a:spcAft>
                          <a:spcPts val="0"/>
                        </a:spcAft>
                      </a:pPr>
                      <a:r>
                        <a:rPr lang="ar-MA" sz="3600" b="1" kern="1200">
                          <a:solidFill>
                            <a:schemeClr val="tx1"/>
                          </a:solidFill>
                          <a:effectLst/>
                          <a:latin typeface="+mn-lt"/>
                          <a:ea typeface="+mn-ea"/>
                          <a:cs typeface="+mn-cs"/>
                        </a:rPr>
                        <a:t>المنادى</a:t>
                      </a:r>
                      <a:endParaRPr lang="en-US" sz="3600" b="1" kern="1200">
                        <a:solidFill>
                          <a:schemeClr val="tx1"/>
                        </a:solidFill>
                        <a:effectLst/>
                        <a:latin typeface="+mn-lt"/>
                        <a:ea typeface="+mn-ea"/>
                        <a:cs typeface="+mn-cs"/>
                      </a:endParaRPr>
                    </a:p>
                  </a:txBody>
                  <a:tcPr marL="68580" marR="68580" marT="0" marB="0" anchor="ctr">
                    <a:solidFill>
                      <a:srgbClr val="F6F69E"/>
                    </a:solidFill>
                  </a:tcPr>
                </a:tc>
                <a:tc>
                  <a:txBody>
                    <a:bodyPr/>
                    <a:lstStyle/>
                    <a:p>
                      <a:pPr marL="0" algn="r" defTabSz="914400" rtl="1" eaLnBrk="1" latinLnBrk="0" hangingPunct="1">
                        <a:lnSpc>
                          <a:spcPct val="115000"/>
                        </a:lnSpc>
                        <a:spcAft>
                          <a:spcPts val="0"/>
                        </a:spcAft>
                      </a:pPr>
                      <a:r>
                        <a:rPr lang="ar-MA" sz="3600" b="1" kern="1200" dirty="0">
                          <a:solidFill>
                            <a:schemeClr val="tx1"/>
                          </a:solidFill>
                          <a:effectLst/>
                          <a:latin typeface="+mn-lt"/>
                          <a:ea typeface="+mn-ea"/>
                          <a:cs typeface="+mn-cs"/>
                        </a:rPr>
                        <a:t>سبب بنائه</a:t>
                      </a:r>
                      <a:endParaRPr lang="en-US" sz="3600" b="1" kern="1200" dirty="0">
                        <a:solidFill>
                          <a:schemeClr val="tx1"/>
                        </a:solidFill>
                        <a:effectLst/>
                        <a:latin typeface="+mn-lt"/>
                        <a:ea typeface="+mn-ea"/>
                        <a:cs typeface="+mn-cs"/>
                      </a:endParaRPr>
                    </a:p>
                  </a:txBody>
                  <a:tcPr marL="68580" marR="68580" marT="0" marB="0" anchor="ctr">
                    <a:solidFill>
                      <a:srgbClr val="F6F69E"/>
                    </a:solidFill>
                  </a:tcPr>
                </a:tc>
                <a:tc>
                  <a:txBody>
                    <a:bodyPr/>
                    <a:lstStyle/>
                    <a:p>
                      <a:pPr marL="0" algn="r" defTabSz="914400" rtl="1" eaLnBrk="1" latinLnBrk="0" hangingPunct="1">
                        <a:lnSpc>
                          <a:spcPct val="115000"/>
                        </a:lnSpc>
                        <a:spcAft>
                          <a:spcPts val="0"/>
                        </a:spcAft>
                      </a:pPr>
                      <a:r>
                        <a:rPr lang="ar-MA" sz="3600" b="1" kern="1200" dirty="0">
                          <a:solidFill>
                            <a:schemeClr val="tx1"/>
                          </a:solidFill>
                          <a:effectLst/>
                          <a:latin typeface="+mn-lt"/>
                          <a:ea typeface="+mn-ea"/>
                          <a:cs typeface="+mn-cs"/>
                        </a:rPr>
                        <a:t>حالة بنائه</a:t>
                      </a:r>
                      <a:endParaRPr lang="en-US" sz="3600" b="1" kern="1200" dirty="0">
                        <a:solidFill>
                          <a:schemeClr val="tx1"/>
                        </a:solidFill>
                        <a:effectLst/>
                        <a:latin typeface="+mn-lt"/>
                        <a:ea typeface="+mn-ea"/>
                        <a:cs typeface="+mn-cs"/>
                      </a:endParaRPr>
                    </a:p>
                  </a:txBody>
                  <a:tcPr marL="68580" marR="68580" marT="0" marB="0" anchor="ctr">
                    <a:solidFill>
                      <a:srgbClr val="F6F69E"/>
                    </a:solidFill>
                  </a:tcPr>
                </a:tc>
                <a:extLst>
                  <a:ext uri="{0D108BD9-81ED-4DB2-BD59-A6C34878D82A}">
                    <a16:rowId xmlns:a16="http://schemas.microsoft.com/office/drawing/2014/main" val="2763222327"/>
                  </a:ext>
                </a:extLst>
              </a:tr>
              <a:tr h="302260">
                <a:tc>
                  <a:txBody>
                    <a:bodyPr/>
                    <a:lstStyle/>
                    <a:p>
                      <a:pPr algn="r" rtl="1">
                        <a:lnSpc>
                          <a:spcPct val="115000"/>
                        </a:lnSpc>
                        <a:spcAft>
                          <a:spcPts val="0"/>
                        </a:spcAft>
                      </a:pPr>
                      <a:r>
                        <a:rPr lang="ar-MA" sz="3600" b="1" dirty="0">
                          <a:solidFill>
                            <a:schemeClr val="tx1"/>
                          </a:solidFill>
                          <a:effectLst/>
                        </a:rPr>
                        <a:t>هشام</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a:solidFill>
                            <a:schemeClr val="tx1"/>
                          </a:solidFill>
                          <a:effectLst/>
                        </a:rPr>
                        <a:t>منادى علم مفرد</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tc>
                  <a:txBody>
                    <a:bodyPr/>
                    <a:lstStyle/>
                    <a:p>
                      <a:pPr algn="r" rtl="1">
                        <a:lnSpc>
                          <a:spcPct val="115000"/>
                        </a:lnSpc>
                        <a:spcAft>
                          <a:spcPts val="0"/>
                        </a:spcAft>
                      </a:pPr>
                      <a:r>
                        <a:rPr lang="ar-MA" sz="3600" b="1" dirty="0">
                          <a:solidFill>
                            <a:schemeClr val="tx1"/>
                          </a:solidFill>
                          <a:effectLst/>
                        </a:rPr>
                        <a:t>مبني على ما يرفع به، في مخل نصب منادى.</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4217805476"/>
                  </a:ext>
                </a:extLst>
              </a:tr>
            </a:tbl>
          </a:graphicData>
        </a:graphic>
      </p:graphicFrame>
      <p:sp>
        <p:nvSpPr>
          <p:cNvPr id="8" name="Rectangle 7"/>
          <p:cNvSpPr/>
          <p:nvPr/>
        </p:nvSpPr>
        <p:spPr>
          <a:xfrm>
            <a:off x="295422" y="3181580"/>
            <a:ext cx="11760590" cy="729430"/>
          </a:xfrm>
          <a:prstGeom prst="rect">
            <a:avLst/>
          </a:prstGeom>
          <a:solidFill>
            <a:srgbClr val="F6F69E"/>
          </a:solidFill>
        </p:spPr>
        <p:txBody>
          <a:bodyPr wrap="square">
            <a:spAutoFit/>
          </a:bodyPr>
          <a:lstStyle/>
          <a:p>
            <a:pPr marL="285750" indent="-285750" algn="r" rtl="1">
              <a:lnSpc>
                <a:spcPct val="115000"/>
              </a:lnSpc>
              <a:spcAft>
                <a:spcPts val="0"/>
              </a:spcAft>
              <a:buFont typeface="Wingdings" panose="05000000000000000000" pitchFamily="2" charset="2"/>
              <a:buChar char="ü"/>
            </a:pPr>
            <a:r>
              <a:rPr lang="ar-MA" sz="3600" b="1" dirty="0">
                <a:latin typeface="Calibri" panose="020F0502020204030204" pitchFamily="34" charset="0"/>
                <a:ea typeface="Calibri" panose="020F0502020204030204" pitchFamily="34" charset="0"/>
                <a:cs typeface="Arabic Transparent" panose="020B0604020202020204" pitchFamily="34" charset="0"/>
              </a:rPr>
              <a:t>كن يرضين رؤساءهن ولا يراعين الصدق والعدل.</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700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268221" y="148209"/>
            <a:ext cx="801858" cy="584775"/>
          </a:xfrm>
          <a:prstGeom prst="rect">
            <a:avLst/>
          </a:prstGeom>
          <a:solidFill>
            <a:srgbClr val="FFFF00"/>
          </a:solidFill>
        </p:spPr>
        <p:txBody>
          <a:bodyPr wrap="square" rtlCol="1">
            <a:spAutoFit/>
          </a:bodyPr>
          <a:lstStyle/>
          <a:p>
            <a:pPr algn="r" rtl="1"/>
            <a:r>
              <a:rPr lang="ar-MA" sz="3200" b="1" dirty="0" smtClean="0">
                <a:effectLst>
                  <a:outerShdw blurRad="38100" dist="38100" dir="2700000" algn="tl">
                    <a:srgbClr val="000000">
                      <a:alpha val="43137"/>
                    </a:srgbClr>
                  </a:outerShdw>
                </a:effectLst>
              </a:rPr>
              <a:t>11-  </a:t>
            </a:r>
            <a:endParaRPr lang="ar-MA" sz="3200" b="1" dirty="0">
              <a:effectLst>
                <a:outerShdw blurRad="38100" dist="38100" dir="2700000" algn="tl">
                  <a:srgbClr val="000000">
                    <a:alpha val="43137"/>
                  </a:srgbClr>
                </a:outerShdw>
              </a:effectLst>
            </a:endParaRPr>
          </a:p>
        </p:txBody>
      </p:sp>
      <p:sp>
        <p:nvSpPr>
          <p:cNvPr id="9" name="Rectangle 8"/>
          <p:cNvSpPr/>
          <p:nvPr/>
        </p:nvSpPr>
        <p:spPr>
          <a:xfrm>
            <a:off x="182880" y="878158"/>
            <a:ext cx="11887199" cy="5078313"/>
          </a:xfrm>
          <a:prstGeom prst="rect">
            <a:avLst/>
          </a:prstGeom>
          <a:solidFill>
            <a:schemeClr val="bg1">
              <a:lumMod val="95000"/>
            </a:schemeClr>
          </a:solidFill>
        </p:spPr>
        <p:txBody>
          <a:bodyPr wrap="square">
            <a:spAutoFit/>
          </a:bodyPr>
          <a:lstStyle/>
          <a:p>
            <a:pPr algn="r" rtl="1">
              <a:spcAft>
                <a:spcPts val="0"/>
              </a:spcAft>
            </a:pP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 خسروا</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MA" sz="3600" b="1" dirty="0">
                <a:latin typeface="Calibri" panose="020F0502020204030204" pitchFamily="34" charset="0"/>
                <a:ea typeface="Calibri" panose="020F0502020204030204" pitchFamily="34" charset="0"/>
                <a:cs typeface="Arabic Transparent" panose="020B0604020202020204" pitchFamily="34" charset="0"/>
              </a:rPr>
              <a:t>فعل ماض مبني على الضم لاتصاله بواو الجماعة، </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وواو </a:t>
            </a: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الجماعة: </a:t>
            </a:r>
            <a:r>
              <a:rPr lang="ar-MA" sz="3600" b="1" dirty="0">
                <a:latin typeface="Calibri" panose="020F0502020204030204" pitchFamily="34" charset="0"/>
                <a:ea typeface="Calibri" panose="020F0502020204030204" pitchFamily="34" charset="0"/>
                <a:cs typeface="Arabic Transparent" panose="020B0604020202020204" pitchFamily="34" charset="0"/>
              </a:rPr>
              <a:t>ضمير متصل مبني على السكون، في محل رفع فاعل.</a:t>
            </a:r>
          </a:p>
          <a:p>
            <a:pPr algn="r" rtl="1">
              <a:spcAft>
                <a:spcPts val="0"/>
              </a:spcAft>
            </a:pP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 الفضيلة</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MA" sz="3600" b="1" dirty="0">
                <a:latin typeface="Calibri" panose="020F0502020204030204" pitchFamily="34" charset="0"/>
                <a:ea typeface="Calibri" panose="020F0502020204030204" pitchFamily="34" charset="0"/>
                <a:cs typeface="Arabic Transparent" panose="020B0604020202020204" pitchFamily="34" charset="0"/>
              </a:rPr>
              <a:t>مفعول به منصوب، وعلامة نصبه الفتحة الظاهرة على آخره.</a:t>
            </a:r>
          </a:p>
          <a:p>
            <a:pPr algn="r" rtl="1">
              <a:spcAft>
                <a:spcPts val="0"/>
              </a:spcAft>
            </a:pP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 وفـازوا</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MA" sz="3600" b="1" dirty="0">
                <a:latin typeface="Calibri" panose="020F0502020204030204" pitchFamily="34" charset="0"/>
                <a:ea typeface="Calibri" panose="020F0502020204030204" pitchFamily="34" charset="0"/>
                <a:cs typeface="Arabic Transparent" panose="020B0604020202020204" pitchFamily="34" charset="0"/>
              </a:rPr>
              <a:t>الواو حرف </a:t>
            </a:r>
            <a:r>
              <a:rPr lang="ar-MA" sz="3600" b="1" dirty="0" smtClean="0">
                <a:latin typeface="Calibri" panose="020F0502020204030204" pitchFamily="34" charset="0"/>
                <a:ea typeface="Calibri" panose="020F0502020204030204" pitchFamily="34" charset="0"/>
                <a:cs typeface="Arabic Transparent" panose="020B0604020202020204" pitchFamily="34" charset="0"/>
              </a:rPr>
              <a:t>عطف، </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فازوا</a:t>
            </a:r>
            <a:r>
              <a:rPr lang="ar-MA" sz="3600" b="1" dirty="0">
                <a:latin typeface="Calibri" panose="020F0502020204030204" pitchFamily="34" charset="0"/>
                <a:ea typeface="Calibri" panose="020F0502020204030204" pitchFamily="34" charset="0"/>
                <a:cs typeface="Arabic Transparent" panose="020B0604020202020204" pitchFamily="34" charset="0"/>
              </a:rPr>
              <a:t>: فعل ماض مبني عل الضم لاتصاله بواو الجماعة، وواو الجماعة ضمير متصل مبني على السكون في محل رفع فاعل.</a:t>
            </a:r>
          </a:p>
          <a:p>
            <a:pPr algn="r" rtl="1">
              <a:spcAft>
                <a:spcPts val="0"/>
              </a:spcAft>
            </a:pP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 بقليـــل</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MA" sz="3600" b="1" dirty="0">
                <a:latin typeface="Calibri" panose="020F0502020204030204" pitchFamily="34" charset="0"/>
                <a:ea typeface="Calibri" panose="020F0502020204030204" pitchFamily="34" charset="0"/>
                <a:cs typeface="Arabic Transparent" panose="020B0604020202020204" pitchFamily="34" charset="0"/>
              </a:rPr>
              <a:t>الباء حرف </a:t>
            </a:r>
            <a:r>
              <a:rPr lang="ar-MA" sz="3600" b="1" dirty="0" smtClean="0">
                <a:latin typeface="Calibri" panose="020F0502020204030204" pitchFamily="34" charset="0"/>
                <a:ea typeface="Calibri" panose="020F0502020204030204" pitchFamily="34" charset="0"/>
                <a:cs typeface="Arabic Transparent" panose="020B0604020202020204" pitchFamily="34" charset="0"/>
              </a:rPr>
              <a:t>جر، </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قليل</a:t>
            </a:r>
            <a:r>
              <a:rPr lang="ar-MA" sz="3600" b="1" dirty="0">
                <a:latin typeface="Calibri" panose="020F0502020204030204" pitchFamily="34" charset="0"/>
                <a:ea typeface="Calibri" panose="020F0502020204030204" pitchFamily="34" charset="0"/>
                <a:cs typeface="Arabic Transparent" panose="020B0604020202020204" pitchFamily="34" charset="0"/>
              </a:rPr>
              <a:t>: اسم مجرور بالباء، وعلامة جره الكسرة الظاهرة على آخره.</a:t>
            </a:r>
          </a:p>
          <a:p>
            <a:pPr algn="r" rtl="1">
              <a:spcAft>
                <a:spcPts val="0"/>
              </a:spcAft>
            </a:pP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 مــــــن</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MA" sz="3600" b="1" dirty="0">
                <a:latin typeface="Calibri" panose="020F0502020204030204" pitchFamily="34" charset="0"/>
                <a:ea typeface="Calibri" panose="020F0502020204030204" pitchFamily="34" charset="0"/>
                <a:cs typeface="Arabic Transparent" panose="020B0604020202020204" pitchFamily="34" charset="0"/>
              </a:rPr>
              <a:t>حرف </a:t>
            </a:r>
            <a:r>
              <a:rPr lang="ar-MA" sz="3600" b="1" dirty="0" smtClean="0">
                <a:latin typeface="Calibri" panose="020F0502020204030204" pitchFamily="34" charset="0"/>
                <a:ea typeface="Calibri" panose="020F0502020204030204" pitchFamily="34" charset="0"/>
                <a:cs typeface="Arabic Transparent" panose="020B0604020202020204" pitchFamily="34" charset="0"/>
              </a:rPr>
              <a:t>جر،</a:t>
            </a:r>
            <a:r>
              <a:rPr lang="ar-MA" sz="36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 الحـــظ</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 </a:t>
            </a:r>
            <a:r>
              <a:rPr lang="ar-MA" sz="3600" b="1" dirty="0">
                <a:latin typeface="Calibri" panose="020F0502020204030204" pitchFamily="34" charset="0"/>
                <a:ea typeface="Calibri" panose="020F0502020204030204" pitchFamily="34" charset="0"/>
                <a:cs typeface="Arabic Transparent" panose="020B0604020202020204" pitchFamily="34" charset="0"/>
              </a:rPr>
              <a:t>اسم مجرور </a:t>
            </a:r>
            <a:r>
              <a:rPr lang="ar-MA" sz="3600" b="1" dirty="0" smtClean="0">
                <a:latin typeface="Calibri" panose="020F0502020204030204" pitchFamily="34" charset="0"/>
                <a:ea typeface="Calibri" panose="020F0502020204030204" pitchFamily="34" charset="0"/>
                <a:cs typeface="Arabic Transparent" panose="020B0604020202020204" pitchFamily="34" charset="0"/>
              </a:rPr>
              <a:t>بالكسرة الظاهرة</a:t>
            </a:r>
            <a:endParaRPr lang="ar-MA" sz="3600" b="1" dirty="0">
              <a:latin typeface="Calibri" panose="020F0502020204030204" pitchFamily="34" charset="0"/>
              <a:ea typeface="Calibri" panose="020F0502020204030204" pitchFamily="34" charset="0"/>
              <a:cs typeface="Arabic Transparent" panose="020B0604020202020204" pitchFamily="34" charset="0"/>
            </a:endParaRPr>
          </a:p>
          <a:p>
            <a:pPr algn="r" rtl="1">
              <a:spcAft>
                <a:spcPts val="0"/>
              </a:spcAft>
            </a:pPr>
            <a:r>
              <a:rPr lang="ar-MA" sz="3600" b="1" dirty="0" smtClean="0">
                <a:latin typeface="Calibri" panose="020F0502020204030204" pitchFamily="34" charset="0"/>
                <a:ea typeface="Calibri" panose="020F0502020204030204" pitchFamily="34" charset="0"/>
                <a:cs typeface="Arabic Transparent" panose="020B0604020202020204" pitchFamily="34" charset="0"/>
              </a:rPr>
              <a:t>- </a:t>
            </a:r>
            <a:r>
              <a:rPr lang="ar-MA" sz="36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العاجل</a:t>
            </a:r>
            <a:r>
              <a:rPr lang="ar-MA" sz="3600" b="1" dirty="0">
                <a:latin typeface="Calibri" panose="020F0502020204030204" pitchFamily="34" charset="0"/>
                <a:ea typeface="Calibri" panose="020F0502020204030204" pitchFamily="34" charset="0"/>
                <a:cs typeface="Arabic Transparent" panose="020B0604020202020204" pitchFamily="34" charset="0"/>
              </a:rPr>
              <a:t>: </a:t>
            </a:r>
            <a:r>
              <a:rPr lang="ar-MA" sz="3600" b="1" dirty="0" smtClean="0">
                <a:latin typeface="Calibri" panose="020F0502020204030204" pitchFamily="34" charset="0"/>
                <a:ea typeface="Calibri" panose="020F0502020204030204" pitchFamily="34" charset="0"/>
                <a:cs typeface="Arabic Transparent" panose="020B0604020202020204" pitchFamily="34" charset="0"/>
              </a:rPr>
              <a:t>نعت تابع لمنعوته مجرور، </a:t>
            </a:r>
            <a:r>
              <a:rPr lang="ar-MA" sz="3600" b="1" dirty="0">
                <a:latin typeface="Calibri" panose="020F0502020204030204" pitchFamily="34" charset="0"/>
                <a:ea typeface="Calibri" panose="020F0502020204030204" pitchFamily="34" charset="0"/>
                <a:cs typeface="Arabic Transparent" panose="020B0604020202020204" pitchFamily="34" charset="0"/>
              </a:rPr>
              <a:t>وعلامة جره الكسرة الظاهرة على آخره. </a:t>
            </a:r>
          </a:p>
        </p:txBody>
      </p:sp>
      <p:sp>
        <p:nvSpPr>
          <p:cNvPr id="3" name="Rectangle 2"/>
          <p:cNvSpPr/>
          <p:nvPr/>
        </p:nvSpPr>
        <p:spPr>
          <a:xfrm>
            <a:off x="3636137" y="122611"/>
            <a:ext cx="7550464" cy="622222"/>
          </a:xfrm>
          <a:prstGeom prst="rect">
            <a:avLst/>
          </a:prstGeom>
          <a:solidFill>
            <a:schemeClr val="bg2">
              <a:lumMod val="90000"/>
            </a:schemeClr>
          </a:solidFill>
        </p:spPr>
        <p:txBody>
          <a:bodyPr wrap="none">
            <a:spAutoFit/>
          </a:bodyPr>
          <a:lstStyle/>
          <a:p>
            <a:pPr lvl="0" algn="r" rtl="1">
              <a:lnSpc>
                <a:spcPct val="115000"/>
              </a:lnSpc>
              <a:spcAft>
                <a:spcPts val="0"/>
              </a:spcAft>
              <a:buClr>
                <a:srgbClr val="00B050"/>
              </a:buClr>
            </a:pPr>
            <a:r>
              <a:rPr lang="ar-MA" sz="3200" b="1" dirty="0">
                <a:latin typeface="Calibri" panose="020F0502020204030204" pitchFamily="34" charset="0"/>
                <a:ea typeface="Calibri" panose="020F0502020204030204" pitchFamily="34" charset="0"/>
                <a:cs typeface="Arabic Transparent" panose="020B0604020202020204" pitchFamily="34" charset="0"/>
              </a:rPr>
              <a:t>الإعراب: </a:t>
            </a:r>
            <a:r>
              <a:rPr lang="ar-MA" sz="3200" b="1" dirty="0">
                <a:solidFill>
                  <a:srgbClr val="FF0000"/>
                </a:solidFill>
                <a:latin typeface="Calibri" panose="020F0502020204030204" pitchFamily="34" charset="0"/>
                <a:ea typeface="Calibri" panose="020F0502020204030204" pitchFamily="34" charset="0"/>
                <a:cs typeface="Arabic Transparent" panose="020B0604020202020204" pitchFamily="34" charset="0"/>
              </a:rPr>
              <a:t>خسروا الفضيلة وفازوا بقليل من الحظ العاجل.</a:t>
            </a:r>
            <a:endParaRPr lang="en-US" sz="3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52735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321</TotalTime>
  <Words>501</Words>
  <Application>Microsoft Office PowerPoint</Application>
  <PresentationFormat>Widescreen</PresentationFormat>
  <Paragraphs>95</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Arabic Transparent</vt: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36</cp:revision>
  <dcterms:created xsi:type="dcterms:W3CDTF">2022-09-27T21:07:30Z</dcterms:created>
  <dcterms:modified xsi:type="dcterms:W3CDTF">2022-12-19T18:51:30Z</dcterms:modified>
</cp:coreProperties>
</file>