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8" r:id="rId4"/>
    <p:sldId id="289" r:id="rId5"/>
    <p:sldId id="259" r:id="rId6"/>
    <p:sldId id="285" r:id="rId7"/>
    <p:sldId id="290" r:id="rId8"/>
    <p:sldId id="279" r:id="rId9"/>
    <p:sldId id="291" r:id="rId10"/>
    <p:sldId id="268" r:id="rId11"/>
    <p:sldId id="29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EE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05-06-1444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05-06-1444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05-06-1444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05-06-1444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05-06-1444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05-06-1444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05-06-1444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05-06-1444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05-06-1444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05-06-1444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05-06-1444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05-06-1444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78635" y="1491175"/>
            <a:ext cx="8707902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 :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التطبيقـــــــات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94826" y="3022209"/>
            <a:ext cx="9875520" cy="92333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تطبيقات. ص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98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8474" y="182880"/>
            <a:ext cx="11957538" cy="2769989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1">
            <a:spAutoFit/>
          </a:bodyPr>
          <a:lstStyle/>
          <a:p>
            <a:pPr marL="742950" indent="-742950" algn="r" rtl="1">
              <a:lnSpc>
                <a:spcPct val="150000"/>
              </a:lnSpc>
              <a:buAutoNum type="arabicPeriod" startAt="6"/>
            </a:pPr>
            <a:r>
              <a:rPr lang="ar-MA" sz="3600" b="1" dirty="0" smtClean="0">
                <a:solidFill>
                  <a:srgbClr val="00B050"/>
                </a:solidFill>
              </a:rPr>
              <a:t>أعرب الجملتين التاليتين إعرابا تاما:</a:t>
            </a:r>
            <a:endParaRPr lang="ar-MA" sz="3600" b="1" dirty="0" smtClean="0">
              <a:solidFill>
                <a:srgbClr val="00B050"/>
              </a:solidFill>
            </a:endParaRPr>
          </a:p>
          <a:p>
            <a:pPr marL="342900" lvl="0" indent="-342900" algn="r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ar-MA" sz="40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MA" sz="40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دخلت المدينة وطلوع الشمس: </a:t>
            </a:r>
            <a:r>
              <a:rPr lang="ar-MA" sz="40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......................................</a:t>
            </a:r>
            <a:r>
              <a:rPr lang="ar-M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lvl="0" indent="-342900" algn="r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ar-MA" sz="40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اجتهد عماد أملا في النجاح: </a:t>
            </a:r>
            <a:r>
              <a:rPr lang="ar-M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...........................................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076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8474" y="182880"/>
            <a:ext cx="11957538" cy="6463308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1">
            <a:spAutoFit/>
          </a:bodyPr>
          <a:lstStyle/>
          <a:p>
            <a:pPr marL="742950" indent="-742950" algn="r" rtl="1">
              <a:lnSpc>
                <a:spcPct val="150000"/>
              </a:lnSpc>
              <a:buAutoNum type="arabicPeriod" startAt="6"/>
            </a:pPr>
            <a:r>
              <a:rPr lang="ar-MA" sz="3600" b="1" dirty="0" smtClean="0">
                <a:solidFill>
                  <a:srgbClr val="00B050"/>
                </a:solidFill>
              </a:rPr>
              <a:t>أعرب الجملتين التاليتين إعرابا تاما:</a:t>
            </a:r>
            <a:endParaRPr lang="ar-MA" sz="3600" b="1" dirty="0" smtClean="0">
              <a:solidFill>
                <a:srgbClr val="00B050"/>
              </a:solidFill>
            </a:endParaRPr>
          </a:p>
          <a:p>
            <a:pPr marL="342900" lvl="0" indent="-342900" algn="r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ar-MA" sz="40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MA" sz="40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دخلت المدينة وطلوع الشمس: </a:t>
            </a:r>
            <a:r>
              <a:rPr lang="ar-MA" sz="40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دخلت</a:t>
            </a:r>
            <a:r>
              <a:rPr lang="ar-M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، فعل ماض مبني على السكون لاتصاله بالتاء المتحركة، والتاء ضمير متصل في محل رفع فاعل. </a:t>
            </a:r>
            <a:r>
              <a:rPr lang="ar-MA" sz="40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المدينة</a:t>
            </a:r>
            <a:r>
              <a:rPr lang="ar-M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مفعول به منصوب بالفتحة الظاهرة. </a:t>
            </a:r>
            <a:r>
              <a:rPr lang="ar-MA" sz="40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الواو</a:t>
            </a:r>
            <a:r>
              <a:rPr lang="ar-M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واو المعية، </a:t>
            </a:r>
            <a:r>
              <a:rPr lang="ar-MA" sz="40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طلوع</a:t>
            </a:r>
            <a:r>
              <a:rPr lang="ar-M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مفعول معه منصوب بالفتحة الظاهرة، وهو مضاف، </a:t>
            </a:r>
            <a:r>
              <a:rPr lang="ar-MA" sz="40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الشمس</a:t>
            </a:r>
            <a:r>
              <a:rPr lang="ar-M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مضاف إليه مجرور بالكسرة الظاهرة.</a:t>
            </a:r>
          </a:p>
          <a:p>
            <a:pPr marL="342900" lvl="0" indent="-342900" algn="r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ar-MA" sz="40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اجتهد عماد أملا في النجاح: </a:t>
            </a:r>
            <a:r>
              <a:rPr lang="ar-M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...........................................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123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61" y="28137"/>
            <a:ext cx="3727939" cy="769441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تشخيصي</a:t>
            </a:r>
            <a:endParaRPr lang="ar-MA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470" y="891838"/>
            <a:ext cx="11943475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 smtClean="0"/>
              <a:t>- </a:t>
            </a:r>
            <a:r>
              <a:rPr lang="ar-MA" sz="4000" b="1" dirty="0"/>
              <a:t>ما المفعول </a:t>
            </a:r>
            <a:r>
              <a:rPr lang="ar-MA" sz="4000" b="1" dirty="0" smtClean="0"/>
              <a:t>لأجله؟ مع التمثيل</a:t>
            </a:r>
            <a:endParaRPr lang="ar-MA" sz="4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98470" y="1936926"/>
            <a:ext cx="11943475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/>
              <a:t>-	</a:t>
            </a:r>
            <a:r>
              <a:rPr lang="ar-MA" sz="4000" b="1" dirty="0" smtClean="0"/>
              <a:t>المفعول لأجله مصدر قلبي منصوب، يبين سبب حدوث الفعل الذي قبله.</a:t>
            </a:r>
            <a:endParaRPr lang="ar-MA" sz="4000" b="1" dirty="0"/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086661" y="56269"/>
            <a:ext cx="3727939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أولا: فهم المقروء </a:t>
            </a:r>
            <a:endParaRPr lang="ar-MA" sz="32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0676" y="701034"/>
            <a:ext cx="11887201" cy="3046988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14350" lvl="0" indent="-514350" algn="r" rtl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ar-MA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عنوان مناسب للنص: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..........................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14350" lvl="0" indent="-514350" algn="r" rtl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ar-M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تهتم المجتمعات قديما وحديثا بالتربية </a:t>
            </a:r>
            <a:r>
              <a:rPr lang="ar-MA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الرياضية</a:t>
            </a:r>
            <a:r>
              <a:rPr lang="ar-M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........................</a:t>
            </a:r>
            <a:endParaRPr lang="en-US" sz="3200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r" rtl="1">
              <a:lnSpc>
                <a:spcPct val="150000"/>
              </a:lnSpc>
              <a:spcAft>
                <a:spcPts val="0"/>
              </a:spcAft>
            </a:pPr>
            <a:r>
              <a:rPr lang="ar-M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3</a:t>
            </a:r>
            <a:r>
              <a:rPr lang="ar-M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  </a:t>
            </a:r>
            <a:r>
              <a:rPr lang="ar-M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تكمل التربية الجسمية نشاطات الإنسان الأخرى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..............................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r" rtl="1">
              <a:lnSpc>
                <a:spcPct val="150000"/>
              </a:lnSpc>
              <a:spcAft>
                <a:spcPts val="0"/>
              </a:spcAft>
            </a:pPr>
            <a:r>
              <a:rPr lang="ar-M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4</a:t>
            </a:r>
            <a:r>
              <a:rPr lang="ar-M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  </a:t>
            </a:r>
            <a:r>
              <a:rPr lang="ar-M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....</a:t>
            </a:r>
            <a:endParaRPr lang="ar-MA" sz="3200" b="1" dirty="0"/>
          </a:p>
        </p:txBody>
      </p:sp>
    </p:spTree>
    <p:extLst>
      <p:ext uri="{BB962C8B-B14F-4D97-AF65-F5344CB8AC3E}">
        <p14:creationId xmlns:p14="http://schemas.microsoft.com/office/powerpoint/2010/main" val="4102194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086661" y="56269"/>
            <a:ext cx="3727939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أولا: فهم المقروء </a:t>
            </a:r>
            <a:endParaRPr lang="ar-MA" sz="32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0676" y="701034"/>
            <a:ext cx="11887201" cy="45243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14350" lvl="0" indent="-514350" algn="r" rtl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ar-MA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عنوان مناسب للنص: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دور التربية الرياضية.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14350" lvl="0" indent="-514350" algn="r" rtl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ar-M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تهتم المجتمعات قديما وحديثا بالتربية </a:t>
            </a:r>
            <a:r>
              <a:rPr lang="ar-MA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الرياضية</a:t>
            </a:r>
            <a:r>
              <a:rPr lang="ar-M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لكسب عيشهم، وللدفاع عن أنفسهم في حالة الحرب.</a:t>
            </a:r>
            <a:endParaRPr lang="en-US" sz="3200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r" rtl="1">
              <a:lnSpc>
                <a:spcPct val="150000"/>
              </a:lnSpc>
              <a:spcAft>
                <a:spcPts val="0"/>
              </a:spcAft>
            </a:pPr>
            <a:r>
              <a:rPr lang="ar-M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3</a:t>
            </a:r>
            <a:r>
              <a:rPr lang="ar-M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  </a:t>
            </a:r>
            <a:r>
              <a:rPr lang="ar-M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تكمل التربية الجسمية نشاطات الإنسان الأخرى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من خلال تنمية اللياقة البدنية، وتدعيم السلوك الاخلاقي، واستثمار أوقات الفراغ فيما يوظف طاقات الشباب...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r" rtl="1">
              <a:lnSpc>
                <a:spcPct val="150000"/>
              </a:lnSpc>
              <a:spcAft>
                <a:spcPts val="0"/>
              </a:spcAft>
            </a:pPr>
            <a:r>
              <a:rPr lang="ar-M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4</a:t>
            </a:r>
            <a:r>
              <a:rPr lang="ar-M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  </a:t>
            </a:r>
            <a:r>
              <a:rPr lang="ar-M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....</a:t>
            </a:r>
            <a:endParaRPr lang="ar-MA" sz="3200" b="1" dirty="0"/>
          </a:p>
        </p:txBody>
      </p:sp>
    </p:spTree>
    <p:extLst>
      <p:ext uri="{BB962C8B-B14F-4D97-AF65-F5344CB8AC3E}">
        <p14:creationId xmlns:p14="http://schemas.microsoft.com/office/powerpoint/2010/main" val="1030086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0729" y="42204"/>
            <a:ext cx="3727939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ثانيا: التطبيق</a:t>
            </a:r>
            <a:endParaRPr lang="ar-MA" sz="32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2542" y="717451"/>
            <a:ext cx="11844998" cy="2585323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00B050"/>
                </a:solidFill>
              </a:rPr>
              <a:t>1- الشكل:</a:t>
            </a:r>
          </a:p>
          <a:p>
            <a:pPr algn="r" rtl="1">
              <a:lnSpc>
                <a:spcPct val="150000"/>
              </a:lnSpc>
            </a:pP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" </a:t>
            </a: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اهتم الإنسان بالتربية الرياضية...    في قطاعاتها المختلفة. </a:t>
            </a: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</a:t>
            </a:r>
            <a:endParaRPr lang="ar-MA" sz="3600" b="1" dirty="0">
              <a:solidFill>
                <a:srgbClr val="00B050"/>
              </a:solidFill>
            </a:endParaRPr>
          </a:p>
          <a:p>
            <a:pPr algn="r" rtl="1">
              <a:lnSpc>
                <a:spcPct val="150000"/>
              </a:lnSpc>
            </a:pPr>
            <a:endParaRPr lang="ar-MA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4716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8812" y="548636"/>
            <a:ext cx="11844998" cy="4247317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00B050"/>
                </a:solidFill>
              </a:rPr>
              <a:t>2- استخرج </a:t>
            </a:r>
            <a:r>
              <a:rPr lang="ar-MA" sz="3600" b="1" dirty="0">
                <a:solidFill>
                  <a:srgbClr val="00B050"/>
                </a:solidFill>
              </a:rPr>
              <a:t>من النص </a:t>
            </a:r>
            <a:r>
              <a:rPr lang="ar-MA" sz="3600" b="1" dirty="0" smtClean="0">
                <a:solidFill>
                  <a:srgbClr val="00B050"/>
                </a:solidFill>
              </a:rPr>
              <a:t>مفعولا معه:</a:t>
            </a:r>
            <a:endParaRPr lang="ar-MA" sz="3600" b="1" dirty="0" smtClean="0">
              <a:solidFill>
                <a:srgbClr val="00B050"/>
              </a:solidFill>
            </a:endParaRP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600" b="1" dirty="0"/>
              <a:t>المفعول معه: </a:t>
            </a:r>
            <a:r>
              <a:rPr lang="ar-MA" sz="3600" b="1" dirty="0" smtClean="0"/>
              <a:t>.........................................................................</a:t>
            </a:r>
            <a:endParaRPr lang="ar-MA" sz="3600" b="1" dirty="0" smtClean="0"/>
          </a:p>
          <a:p>
            <a:pPr lvl="0" algn="r" rtl="1">
              <a:lnSpc>
                <a:spcPct val="150000"/>
              </a:lnSpc>
            </a:pPr>
            <a:r>
              <a:rPr lang="ar-MA" sz="3600" b="1" dirty="0">
                <a:solidFill>
                  <a:srgbClr val="00B050"/>
                </a:solidFill>
              </a:rPr>
              <a:t>3- </a:t>
            </a:r>
            <a:r>
              <a:rPr lang="ar-MA" sz="3600" b="1" dirty="0">
                <a:solidFill>
                  <a:srgbClr val="00B050"/>
                </a:solidFill>
              </a:rPr>
              <a:t>استخرج </a:t>
            </a:r>
            <a:r>
              <a:rPr lang="ar-MA" sz="3600" b="1" dirty="0">
                <a:solidFill>
                  <a:srgbClr val="00B050"/>
                </a:solidFill>
              </a:rPr>
              <a:t>من النص </a:t>
            </a:r>
            <a:r>
              <a:rPr lang="ar-MA" sz="3600" b="1" dirty="0">
                <a:solidFill>
                  <a:srgbClr val="00B050"/>
                </a:solidFill>
              </a:rPr>
              <a:t> مفعولا لأجله منصوبا، وآخر </a:t>
            </a:r>
            <a:r>
              <a:rPr lang="ar-MA" sz="3600" b="1" dirty="0" smtClean="0">
                <a:solidFill>
                  <a:srgbClr val="00B050"/>
                </a:solidFill>
              </a:rPr>
              <a:t>مجرورا:</a:t>
            </a:r>
            <a:endParaRPr lang="ar-MA" sz="3600" b="1" dirty="0">
              <a:solidFill>
                <a:srgbClr val="00B050"/>
              </a:solidFill>
            </a:endParaRPr>
          </a:p>
          <a:p>
            <a:pPr marL="571500" lvl="0" indent="-5715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600" b="1" dirty="0" smtClean="0"/>
              <a:t>مفعول لأجله منصوب:................................................................</a:t>
            </a:r>
          </a:p>
          <a:p>
            <a:pPr marL="571500" lvl="0" indent="-5715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600" b="1" dirty="0" smtClean="0"/>
              <a:t> مفعول معه مجرور: .................................................................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2138944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8812" y="548636"/>
            <a:ext cx="11844998" cy="5909310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00B050"/>
                </a:solidFill>
              </a:rPr>
              <a:t>2- استخرج </a:t>
            </a:r>
            <a:r>
              <a:rPr lang="ar-MA" sz="3600" b="1" dirty="0">
                <a:solidFill>
                  <a:srgbClr val="00B050"/>
                </a:solidFill>
              </a:rPr>
              <a:t>من النص </a:t>
            </a:r>
            <a:r>
              <a:rPr lang="ar-MA" sz="3600" b="1" dirty="0" smtClean="0">
                <a:solidFill>
                  <a:srgbClr val="00B050"/>
                </a:solidFill>
              </a:rPr>
              <a:t>مفعولا معه:</a:t>
            </a:r>
            <a:endParaRPr lang="ar-MA" sz="3600" b="1" dirty="0" smtClean="0">
              <a:solidFill>
                <a:srgbClr val="00B050"/>
              </a:solidFill>
            </a:endParaRP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600" b="1" dirty="0"/>
              <a:t>المفعول معه: اتسع ميدان التربية الرياضية و</a:t>
            </a:r>
            <a:r>
              <a:rPr lang="ar-MA" sz="3600" b="1" dirty="0">
                <a:solidFill>
                  <a:srgbClr val="FF0000"/>
                </a:solidFill>
              </a:rPr>
              <a:t>حاجة</a:t>
            </a:r>
            <a:r>
              <a:rPr lang="ar-MA" sz="3600" b="1" dirty="0"/>
              <a:t> المجتمعات </a:t>
            </a:r>
            <a:r>
              <a:rPr lang="ar-MA" sz="3600" b="1" dirty="0" smtClean="0"/>
              <a:t>إليها</a:t>
            </a:r>
            <a:endParaRPr lang="ar-MA" sz="3600" b="1" dirty="0" smtClean="0"/>
          </a:p>
          <a:p>
            <a:pPr lvl="0" algn="r" rtl="1">
              <a:lnSpc>
                <a:spcPct val="150000"/>
              </a:lnSpc>
            </a:pPr>
            <a:r>
              <a:rPr lang="ar-MA" sz="3600" b="1" dirty="0">
                <a:solidFill>
                  <a:srgbClr val="00B050"/>
                </a:solidFill>
              </a:rPr>
              <a:t>3- </a:t>
            </a:r>
            <a:r>
              <a:rPr lang="ar-MA" sz="3600" b="1" dirty="0">
                <a:solidFill>
                  <a:srgbClr val="00B050"/>
                </a:solidFill>
              </a:rPr>
              <a:t>استخرج </a:t>
            </a:r>
            <a:r>
              <a:rPr lang="ar-MA" sz="3600" b="1" dirty="0">
                <a:solidFill>
                  <a:srgbClr val="00B050"/>
                </a:solidFill>
              </a:rPr>
              <a:t>من النص </a:t>
            </a:r>
            <a:r>
              <a:rPr lang="ar-MA" sz="3600" b="1" dirty="0">
                <a:solidFill>
                  <a:srgbClr val="00B050"/>
                </a:solidFill>
              </a:rPr>
              <a:t> مفعولا لأجله منصوبا، وآخر </a:t>
            </a:r>
            <a:r>
              <a:rPr lang="ar-MA" sz="3600" b="1" dirty="0" smtClean="0">
                <a:solidFill>
                  <a:srgbClr val="00B050"/>
                </a:solidFill>
              </a:rPr>
              <a:t>مجرورا:</a:t>
            </a:r>
            <a:endParaRPr lang="ar-MA" sz="3600" b="1" dirty="0">
              <a:solidFill>
                <a:srgbClr val="00B050"/>
              </a:solidFill>
            </a:endParaRPr>
          </a:p>
          <a:p>
            <a:pPr marL="571500" lvl="0" indent="-5715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600" b="1" dirty="0" smtClean="0"/>
              <a:t>مفعول لأجله منصوب: اهتم الإنسان بالتربية الرياضية </a:t>
            </a:r>
            <a:r>
              <a:rPr lang="ar-MA" sz="3600" b="1" dirty="0" smtClean="0">
                <a:solidFill>
                  <a:srgbClr val="FF0000"/>
                </a:solidFill>
              </a:rPr>
              <a:t>استجابة</a:t>
            </a:r>
            <a:r>
              <a:rPr lang="ar-MA" sz="3600" b="1" dirty="0" smtClean="0"/>
              <a:t> لحاجة المجتمعات.</a:t>
            </a:r>
          </a:p>
          <a:p>
            <a:pPr marL="571500" lvl="0" indent="-5715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600" b="1" dirty="0" smtClean="0"/>
              <a:t> مفعول معه مجرور: تطور وعي الأمم بدور الرياضة... </a:t>
            </a:r>
            <a:r>
              <a:rPr lang="ar-MA" sz="3600" b="1" dirty="0" smtClean="0">
                <a:solidFill>
                  <a:srgbClr val="FF0000"/>
                </a:solidFill>
              </a:rPr>
              <a:t>للإستفادة</a:t>
            </a:r>
            <a:r>
              <a:rPr lang="ar-MA" sz="3600" b="1" dirty="0" smtClean="0"/>
              <a:t> من طاقاتهم.</a:t>
            </a:r>
          </a:p>
        </p:txBody>
      </p:sp>
    </p:spTree>
    <p:extLst>
      <p:ext uri="{BB962C8B-B14F-4D97-AF65-F5344CB8AC3E}">
        <p14:creationId xmlns:p14="http://schemas.microsoft.com/office/powerpoint/2010/main" val="1700905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2542" y="534573"/>
            <a:ext cx="11957542" cy="507831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00B050"/>
                </a:solidFill>
              </a:rPr>
              <a:t>4- </a:t>
            </a:r>
            <a:r>
              <a:rPr lang="ar-MA" sz="3600" b="1" dirty="0" smtClean="0">
                <a:solidFill>
                  <a:srgbClr val="00B050"/>
                </a:solidFill>
              </a:rPr>
              <a:t>ركب جملة تتضمن مفعولا معه: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600" b="1" dirty="0" smtClean="0"/>
              <a:t>.................................................................................................</a:t>
            </a:r>
          </a:p>
          <a:p>
            <a:pPr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00B050"/>
                </a:solidFill>
              </a:rPr>
              <a:t>5- اجعل الكلمات التالية مفعولا لأجله في جمل مفيدة مع الشكل: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600" b="1" dirty="0" smtClean="0"/>
              <a:t>خشية: .......................................................................................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600" b="1" dirty="0" smtClean="0"/>
              <a:t>حبا: ..........................................................................................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600" b="1" dirty="0" smtClean="0"/>
              <a:t>احتفالا: ......................................................................................</a:t>
            </a:r>
            <a:endParaRPr lang="ar-MA" sz="3600" b="1" dirty="0" smtClean="0"/>
          </a:p>
        </p:txBody>
      </p:sp>
    </p:spTree>
    <p:extLst>
      <p:ext uri="{BB962C8B-B14F-4D97-AF65-F5344CB8AC3E}">
        <p14:creationId xmlns:p14="http://schemas.microsoft.com/office/powerpoint/2010/main" val="202500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2542" y="534573"/>
            <a:ext cx="11957542" cy="507831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00B050"/>
                </a:solidFill>
              </a:rPr>
              <a:t>4- </a:t>
            </a:r>
            <a:r>
              <a:rPr lang="ar-MA" sz="3600" b="1" dirty="0" smtClean="0">
                <a:solidFill>
                  <a:srgbClr val="00B050"/>
                </a:solidFill>
              </a:rPr>
              <a:t>ركب جملة تتضمن مفعولا معه: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600" b="1" dirty="0" smtClean="0"/>
              <a:t>صليت ركعتين وآذان الفجر</a:t>
            </a:r>
          </a:p>
          <a:p>
            <a:pPr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00B050"/>
                </a:solidFill>
              </a:rPr>
              <a:t>5- اجعل الكلمات التالية مفعولا لأجله في جمل مفيدة مع الشكل: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600" b="1" dirty="0" smtClean="0"/>
              <a:t>خشية: أديت واجباتي </a:t>
            </a:r>
            <a:r>
              <a:rPr lang="ar-MA" sz="3600" b="1" dirty="0" smtClean="0">
                <a:solidFill>
                  <a:srgbClr val="FF0000"/>
                </a:solidFill>
              </a:rPr>
              <a:t>خشية</a:t>
            </a:r>
            <a:r>
              <a:rPr lang="ar-MA" sz="3600" b="1" dirty="0" smtClean="0"/>
              <a:t> العقاب.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600" b="1" dirty="0" smtClean="0"/>
              <a:t>حبا: أحترم أبواي </a:t>
            </a:r>
            <a:r>
              <a:rPr lang="ar-MA" sz="3600" b="1" dirty="0" smtClean="0">
                <a:solidFill>
                  <a:srgbClr val="FF0000"/>
                </a:solidFill>
              </a:rPr>
              <a:t>حبا</a:t>
            </a:r>
            <a:r>
              <a:rPr lang="ar-MA" sz="3600" b="1" dirty="0" smtClean="0"/>
              <a:t> لهما.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600" b="1" dirty="0" smtClean="0"/>
              <a:t>احتفالا: زينت أزقة الحي </a:t>
            </a:r>
            <a:r>
              <a:rPr lang="ar-MA" sz="3600" b="1" dirty="0" smtClean="0">
                <a:solidFill>
                  <a:srgbClr val="FF0000"/>
                </a:solidFill>
              </a:rPr>
              <a:t>احتفالا</a:t>
            </a:r>
            <a:r>
              <a:rPr lang="ar-MA" sz="3600" b="1" dirty="0" smtClean="0"/>
              <a:t> بالمولد النبوي الشريف.</a:t>
            </a:r>
            <a:endParaRPr lang="ar-MA" sz="3600" b="1" dirty="0" smtClean="0"/>
          </a:p>
        </p:txBody>
      </p:sp>
    </p:spTree>
    <p:extLst>
      <p:ext uri="{BB962C8B-B14F-4D97-AF65-F5344CB8AC3E}">
        <p14:creationId xmlns:p14="http://schemas.microsoft.com/office/powerpoint/2010/main" val="880537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388</TotalTime>
  <Words>385</Words>
  <Application>Microsoft Office PowerPoint</Application>
  <PresentationFormat>Widescreen</PresentationFormat>
  <Paragraphs>46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47</cp:revision>
  <dcterms:created xsi:type="dcterms:W3CDTF">2022-09-27T21:07:30Z</dcterms:created>
  <dcterms:modified xsi:type="dcterms:W3CDTF">2022-12-28T19:00:44Z</dcterms:modified>
</cp:coreProperties>
</file>