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8" r:id="rId4"/>
    <p:sldId id="293" r:id="rId5"/>
    <p:sldId id="259" r:id="rId6"/>
    <p:sldId id="294" r:id="rId7"/>
    <p:sldId id="285" r:id="rId8"/>
    <p:sldId id="29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EE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456352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8232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6003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43117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41872669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18574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464781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756602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71963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250444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ar-M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767711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19427AB-390A-4B18-A97A-C1EA441395F0}" type="datetimeFigureOut">
              <a:rPr lang="ar-MA" smtClean="0"/>
              <a:t>21-08-1444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227EE234-2FB0-41D5-A75F-C7DB9A81B17A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804605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r" defTabSz="914400" rtl="1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78635" y="1491175"/>
            <a:ext cx="8707902" cy="923330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المـــــــــــــــكـون 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التطبيقـــــــات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4826" y="3022209"/>
            <a:ext cx="9875520" cy="923330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 </a:t>
            </a:r>
            <a:r>
              <a:rPr lang="ar-MA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حَادِثَةُ سَيْرٍ . 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133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7819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86661" y="28137"/>
            <a:ext cx="3727939" cy="769441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4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تقويم تشخيصي</a:t>
            </a:r>
            <a:endParaRPr lang="ar-MA" sz="4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70" y="891838"/>
            <a:ext cx="11943475" cy="2751715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marL="571500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ركب </a:t>
            </a:r>
            <a:r>
              <a:rPr lang="ar-MA" sz="4000" b="1" dirty="0"/>
              <a:t>جملة تكون الحال فيها جملة اسمية وصاحبها فاعلا؟</a:t>
            </a:r>
          </a:p>
          <a:p>
            <a:pPr marL="1028700" lvl="1" indent="-571500" algn="r" rt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ar-MA" sz="4000" b="1" dirty="0" smtClean="0"/>
              <a:t>حول </a:t>
            </a:r>
            <a:r>
              <a:rPr lang="ar-MA" sz="4000" b="1" dirty="0"/>
              <a:t>الجملة إلى جملة منفية، تشتمل على أداة من أدوات الاستثناء:   </a:t>
            </a:r>
            <a:r>
              <a:rPr lang="ar-MA" sz="4000" b="1" dirty="0">
                <a:solidFill>
                  <a:srgbClr val="FF0000"/>
                </a:solidFill>
              </a:rPr>
              <a:t>[فَهِمْتُ المَسْأَلَةَ]</a:t>
            </a:r>
            <a:endParaRPr lang="ar-MA" sz="4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8470" y="3906403"/>
            <a:ext cx="11943475" cy="1938992"/>
          </a:xfrm>
          <a:prstGeom prst="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/>
              <a:t>- عَادَ </a:t>
            </a:r>
            <a:r>
              <a:rPr lang="ar-MA" sz="4000" b="1" dirty="0"/>
              <a:t>القَائِدُ [صاحب الحال] وَهُوَ مُنْتَصِرٌ [الحال جملة اسمية].</a:t>
            </a:r>
          </a:p>
          <a:p>
            <a:pPr algn="r" rtl="1"/>
            <a:r>
              <a:rPr lang="ar-MA" sz="4000" b="1" dirty="0"/>
              <a:t>- جملة الاستثناء: </a:t>
            </a:r>
          </a:p>
          <a:p>
            <a:pPr algn="r" rtl="1"/>
            <a:r>
              <a:rPr lang="ar-MA" sz="4000" b="1" dirty="0"/>
              <a:t>[مَا فَهِمْتُ المَسْأَلَةَ إلاَّ سُؤَالاً – ما فَهِمْتُ المَسْأَلَةَ غَيْرَ سُؤَالٍ].</a:t>
            </a:r>
            <a:endParaRPr lang="ar-MA" sz="4000" b="1" dirty="0"/>
          </a:p>
        </p:txBody>
      </p:sp>
    </p:spTree>
    <p:extLst>
      <p:ext uri="{BB962C8B-B14F-4D97-AF65-F5344CB8AC3E}">
        <p14:creationId xmlns:p14="http://schemas.microsoft.com/office/powerpoint/2010/main" val="152157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 smtClean="0">
                <a:solidFill>
                  <a:srgbClr val="FF0000"/>
                </a:solidFill>
              </a:rPr>
              <a:t>الفهم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29170"/>
            <a:ext cx="11887201" cy="563231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1- ركب كلا من الكلمتين [دفء - ملجأ] في جملة مفيدة:</a:t>
            </a:r>
          </a:p>
          <a:p>
            <a:pPr lvl="1" algn="r" rtl="1"/>
            <a:r>
              <a:rPr lang="ar-MA" sz="3600" b="1" dirty="0"/>
              <a:t>دِفْء	- .........................................................</a:t>
            </a:r>
          </a:p>
          <a:p>
            <a:pPr lvl="1" algn="r" rtl="1"/>
            <a:r>
              <a:rPr lang="ar-MA" sz="3600" b="1" dirty="0"/>
              <a:t>مَلْجَأ	- .........................................................</a:t>
            </a:r>
          </a:p>
          <a:p>
            <a:pPr lvl="0" algn="r" rtl="1">
              <a:spcAft>
                <a:spcPts val="0"/>
              </a:spcAft>
            </a:pPr>
            <a:endParaRPr lang="ar-MA" sz="3600" b="1" dirty="0"/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2- استخرج من النص ما يدل على: </a:t>
            </a:r>
          </a:p>
          <a:p>
            <a:pPr lvl="1" algn="r" rtl="1"/>
            <a:r>
              <a:rPr lang="ar-MA" sz="3600" b="1" dirty="0"/>
              <a:t>¤ مسؤولية السائق في الحادثة 	: ..........................</a:t>
            </a:r>
          </a:p>
          <a:p>
            <a:pPr lvl="1" algn="r" rtl="1"/>
            <a:r>
              <a:rPr lang="ar-MA" sz="3600" b="1" dirty="0"/>
              <a:t>¤ مساعدة الناس للشرطي	: ..........................</a:t>
            </a:r>
          </a:p>
          <a:p>
            <a:pPr lvl="1" algn="r" rtl="1"/>
            <a:r>
              <a:rPr lang="ar-MA" sz="3600" b="1" dirty="0"/>
              <a:t>¤ تشرد الطفل	: ..........................</a:t>
            </a:r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3- استخلص الفكرة العامة للنص.</a:t>
            </a:r>
          </a:p>
          <a:p>
            <a:pPr lvl="0" algn="r" rtl="1">
              <a:spcAft>
                <a:spcPts val="0"/>
              </a:spcAft>
            </a:pPr>
            <a:r>
              <a:rPr lang="ar-MA" sz="3600" b="1" dirty="0" smtClean="0"/>
              <a:t>.....................................................................................................</a:t>
            </a:r>
            <a:endParaRPr lang="ar-MA" sz="3600" b="1" dirty="0"/>
          </a:p>
        </p:txBody>
      </p:sp>
    </p:spTree>
    <p:extLst>
      <p:ext uri="{BB962C8B-B14F-4D97-AF65-F5344CB8AC3E}">
        <p14:creationId xmlns:p14="http://schemas.microsoft.com/office/powerpoint/2010/main" val="4102194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086661" y="56269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</a:t>
            </a:r>
            <a:r>
              <a:rPr lang="ar-MA" sz="3200" b="1" dirty="0" smtClean="0">
                <a:solidFill>
                  <a:srgbClr val="FF0000"/>
                </a:solidFill>
              </a:rPr>
              <a:t>الفهم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676" y="729170"/>
            <a:ext cx="11887201" cy="563231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1- ركب كلا من الكلمتين [دفء - ملجأ] في جملة مفيدة:</a:t>
            </a:r>
          </a:p>
          <a:p>
            <a:pPr lvl="1" algn="r" rtl="1"/>
            <a:r>
              <a:rPr lang="ar-MA" sz="3600" b="1" dirty="0"/>
              <a:t>دِفْء	- </a:t>
            </a:r>
            <a:r>
              <a:rPr lang="ar-MA" sz="3600" b="1" dirty="0">
                <a:solidFill>
                  <a:srgbClr val="FF0000"/>
                </a:solidFill>
              </a:rPr>
              <a:t>حُرِمَ الطِّفْلُ المُشَرَّدُ دِفْءَ الأسْرَةِ.</a:t>
            </a:r>
          </a:p>
          <a:p>
            <a:pPr lvl="1" algn="r" rtl="1"/>
            <a:r>
              <a:rPr lang="ar-MA" sz="3600" b="1" dirty="0"/>
              <a:t>مَلْجَأ	- </a:t>
            </a:r>
            <a:r>
              <a:rPr lang="ar-MA" sz="3600" b="1" dirty="0">
                <a:solidFill>
                  <a:srgbClr val="FF0000"/>
                </a:solidFill>
              </a:rPr>
              <a:t>أسَّسَتِ الدَّوْلَةُ مَلْجَأً لإيوَاءِ اليَتَامَى</a:t>
            </a:r>
            <a:r>
              <a:rPr lang="ar-MA" sz="3600" b="1" dirty="0">
                <a:solidFill>
                  <a:srgbClr val="FF0000"/>
                </a:solidFill>
              </a:rPr>
              <a:t>.</a:t>
            </a:r>
            <a:endParaRPr lang="ar-MA" sz="3600" b="1" dirty="0">
              <a:solidFill>
                <a:srgbClr val="FF0000"/>
              </a:solidFill>
            </a:endParaRPr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2- استخرج من النص ما يدل على: </a:t>
            </a:r>
          </a:p>
          <a:p>
            <a:pPr lvl="1" algn="r" rtl="1"/>
            <a:r>
              <a:rPr lang="ar-MA" sz="3600" b="1" dirty="0"/>
              <a:t>¤ مسؤولية السائق في الحادثة 	: </a:t>
            </a:r>
            <a:r>
              <a:rPr lang="ar-MA" sz="3600" b="1" dirty="0">
                <a:solidFill>
                  <a:srgbClr val="FF0000"/>
                </a:solidFill>
              </a:rPr>
              <a:t>يسوق سيارته وهو غافل عن حركة السير...</a:t>
            </a:r>
          </a:p>
          <a:p>
            <a:pPr lvl="1" algn="r" rtl="1"/>
            <a:r>
              <a:rPr lang="ar-MA" sz="3600" b="1" dirty="0"/>
              <a:t>¤ مساعدة الناس للشرطي	: </a:t>
            </a:r>
            <a:r>
              <a:rPr lang="ar-MA" sz="3600" b="1" dirty="0">
                <a:solidFill>
                  <a:srgbClr val="FF0000"/>
                </a:solidFill>
              </a:rPr>
              <a:t>ملأ الشرطي محضر...مستعينا بأقوال الشهود.</a:t>
            </a:r>
          </a:p>
          <a:p>
            <a:pPr lvl="1" algn="r" rtl="1"/>
            <a:r>
              <a:rPr lang="ar-MA" sz="3600" b="1" dirty="0"/>
              <a:t>¤ تشرد الطفل	: </a:t>
            </a:r>
            <a:r>
              <a:rPr lang="ar-MA" sz="3600" b="1" dirty="0">
                <a:solidFill>
                  <a:srgbClr val="FF0000"/>
                </a:solidFill>
              </a:rPr>
              <a:t>ليس للطفل أهل فهو واحد من أطفال الشوارع...</a:t>
            </a:r>
          </a:p>
          <a:p>
            <a:pPr lvl="0" algn="r" rtl="1">
              <a:spcAft>
                <a:spcPts val="0"/>
              </a:spcAft>
            </a:pPr>
            <a:r>
              <a:rPr lang="ar-MA" sz="3600" b="1" dirty="0">
                <a:solidFill>
                  <a:srgbClr val="00B050"/>
                </a:solidFill>
              </a:rPr>
              <a:t>3- استخلص الفكرة العامة للنص.</a:t>
            </a:r>
          </a:p>
          <a:p>
            <a:pPr lvl="1" algn="r" rtl="1">
              <a:spcAft>
                <a:spcPts val="0"/>
              </a:spcAft>
            </a:pPr>
            <a:r>
              <a:rPr lang="ar-MA" sz="3600" b="1" dirty="0">
                <a:solidFill>
                  <a:srgbClr val="FF0000"/>
                </a:solidFill>
              </a:rPr>
              <a:t>سرد النص لوقائع حادثة سير راح ضحيتها طفل من أطفال الشوارع بسبب عدم احترام السائق للقانون.</a:t>
            </a:r>
          </a:p>
        </p:txBody>
      </p:sp>
    </p:spTree>
    <p:extLst>
      <p:ext uri="{BB962C8B-B14F-4D97-AF65-F5344CB8AC3E}">
        <p14:creationId xmlns:p14="http://schemas.microsoft.com/office/powerpoint/2010/main" val="174905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42204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03383"/>
            <a:ext cx="11844998" cy="563231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1- اشكل العبارات التالية حسب ورودها في النص:</a:t>
            </a:r>
          </a:p>
          <a:p>
            <a:pPr lvl="1" algn="r" rtl="1"/>
            <a:r>
              <a:rPr lang="ar-MA" sz="3600" b="1" dirty="0"/>
              <a:t>- كان يسوق سيارته وهو غافل عن حركة السير.</a:t>
            </a:r>
          </a:p>
          <a:p>
            <a:pPr lvl="1" algn="r" rtl="1"/>
            <a:r>
              <a:rPr lang="ar-MA" sz="3600" b="1" dirty="0"/>
              <a:t>- تفرق الجميع غير قلة من الناس.</a:t>
            </a:r>
          </a:p>
          <a:p>
            <a:pPr lvl="1" algn="r" rtl="1"/>
            <a:r>
              <a:rPr lang="ar-MA" sz="3600" b="1" dirty="0"/>
              <a:t>- ولم يجدوا سوى الشوارع ملجأ لهم.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2- استخرج من النص حالا مفردة، وحالا جملة.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حال </a:t>
            </a:r>
            <a:r>
              <a:rPr lang="ar-MA" sz="3600" b="1" dirty="0"/>
              <a:t>مفردة: ................................................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حال جملة:.................................................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3- استخرج من النص جملة فيها استثناء، معينا عناصرها</a:t>
            </a:r>
            <a:r>
              <a:rPr lang="ar-MA" sz="3600" b="1" dirty="0">
                <a:solidFill>
                  <a:srgbClr val="00B050"/>
                </a:solidFill>
              </a:rPr>
              <a:t>:</a:t>
            </a:r>
          </a:p>
          <a:p>
            <a:pPr algn="r" rtl="1"/>
            <a:endParaRPr lang="ar-M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038672"/>
              </p:ext>
            </p:extLst>
          </p:nvPr>
        </p:nvGraphicFramePr>
        <p:xfrm>
          <a:off x="267287" y="5198309"/>
          <a:ext cx="11574658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528231">
                  <a:extLst>
                    <a:ext uri="{9D8B030D-6E8A-4147-A177-3AD203B41FA5}">
                      <a16:colId xmlns:a16="http://schemas.microsoft.com/office/drawing/2014/main" val="1670464613"/>
                    </a:ext>
                  </a:extLst>
                </a:gridCol>
                <a:gridCol w="2583543">
                  <a:extLst>
                    <a:ext uri="{9D8B030D-6E8A-4147-A177-3AD203B41FA5}">
                      <a16:colId xmlns:a16="http://schemas.microsoft.com/office/drawing/2014/main" val="1573433145"/>
                    </a:ext>
                  </a:extLst>
                </a:gridCol>
                <a:gridCol w="1494971">
                  <a:extLst>
                    <a:ext uri="{9D8B030D-6E8A-4147-A177-3AD203B41FA5}">
                      <a16:colId xmlns:a16="http://schemas.microsoft.com/office/drawing/2014/main" val="3072690511"/>
                    </a:ext>
                  </a:extLst>
                </a:gridCol>
                <a:gridCol w="1967913">
                  <a:extLst>
                    <a:ext uri="{9D8B030D-6E8A-4147-A177-3AD203B41FA5}">
                      <a16:colId xmlns:a16="http://schemas.microsoft.com/office/drawing/2014/main" val="86044808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tx1"/>
                          </a:solidFill>
                          <a:effectLst/>
                        </a:rPr>
                        <a:t>المستثنى منه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الأداة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tx1"/>
                          </a:solidFill>
                          <a:effectLst/>
                        </a:rPr>
                        <a:t>المستثنى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5774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.....................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.........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......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tx1"/>
                          </a:solidFill>
                          <a:effectLst/>
                        </a:rPr>
                        <a:t>.........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837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16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00729" y="42204"/>
            <a:ext cx="3727939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ثانيا: التطبيق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2542" y="703383"/>
            <a:ext cx="11844998" cy="5632311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1- اشكل العبارات التالية حسب ورودها في النص:</a:t>
            </a:r>
          </a:p>
          <a:p>
            <a:pPr lvl="1" algn="r" rtl="1"/>
            <a:r>
              <a:rPr lang="ar-MA" sz="3600" b="1" dirty="0"/>
              <a:t>- كَانَ يَسُوقُ سَيَّارَتَهُ وَهُوَ غَافِلٌ عَنْ حَرَكَةِ السَّيْرِ.</a:t>
            </a:r>
          </a:p>
          <a:p>
            <a:pPr lvl="1" algn="r" rtl="1"/>
            <a:r>
              <a:rPr lang="ar-MA" sz="3600" b="1" dirty="0"/>
              <a:t>- تَفَرَّقَ الجَميعُ غَيْرَ قِلَّةٍ مِنَ النَّاسِ.</a:t>
            </a:r>
          </a:p>
          <a:p>
            <a:pPr lvl="1" algn="r" rtl="1"/>
            <a:r>
              <a:rPr lang="ar-MA" sz="3600" b="1" dirty="0"/>
              <a:t>- وَلَمْ يَجِدُوا سِوَى الشَّوَارِعِ مَلْجَأً لَهُمْ.</a:t>
            </a:r>
          </a:p>
          <a:p>
            <a:pPr algn="r" rtl="1"/>
            <a:r>
              <a:rPr lang="ar-MA" sz="3600" b="1" dirty="0" smtClean="0">
                <a:solidFill>
                  <a:srgbClr val="00B050"/>
                </a:solidFill>
              </a:rPr>
              <a:t>2- </a:t>
            </a:r>
            <a:r>
              <a:rPr lang="ar-MA" sz="3600" b="1" dirty="0">
                <a:solidFill>
                  <a:srgbClr val="00B050"/>
                </a:solidFill>
              </a:rPr>
              <a:t>استخرج من النص حالا مفردة، وحالا جملة.</a:t>
            </a: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حال </a:t>
            </a:r>
            <a:r>
              <a:rPr lang="ar-MA" sz="3600" b="1" dirty="0"/>
              <a:t>مفردة</a:t>
            </a:r>
            <a:r>
              <a:rPr lang="ar-MA" sz="3600" b="1" dirty="0" smtClean="0"/>
              <a:t>:  </a:t>
            </a:r>
            <a:r>
              <a:rPr lang="ar-MA" sz="3600" b="1" dirty="0" smtClean="0">
                <a:solidFill>
                  <a:srgbClr val="FF0000"/>
                </a:solidFill>
              </a:rPr>
              <a:t>مُسْرِعاً</a:t>
            </a:r>
            <a:endParaRPr lang="ar-MA" sz="3600" b="1" dirty="0">
              <a:solidFill>
                <a:srgbClr val="FF0000"/>
              </a:solidFill>
            </a:endParaRPr>
          </a:p>
          <a:p>
            <a:pPr marL="1028700" lvl="1" indent="-571500" algn="r" rtl="1">
              <a:buFont typeface="Wingdings" panose="05000000000000000000" pitchFamily="2" charset="2"/>
              <a:buChar char="q"/>
            </a:pPr>
            <a:r>
              <a:rPr lang="ar-MA" sz="3600" b="1" dirty="0"/>
              <a:t>حال </a:t>
            </a:r>
            <a:r>
              <a:rPr lang="ar-MA" sz="3600" b="1" dirty="0" smtClean="0"/>
              <a:t>جملة:   </a:t>
            </a:r>
            <a:r>
              <a:rPr lang="ar-MA" sz="3600" b="1" dirty="0" smtClean="0">
                <a:solidFill>
                  <a:srgbClr val="FF0000"/>
                </a:solidFill>
              </a:rPr>
              <a:t>وَهُوَ </a:t>
            </a:r>
            <a:r>
              <a:rPr lang="ar-MA" sz="3600" b="1" dirty="0">
                <a:solidFill>
                  <a:srgbClr val="FF0000"/>
                </a:solidFill>
              </a:rPr>
              <a:t>غَافِلٌ [جملة اسمية]</a:t>
            </a:r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3- استخرج من النص جملة فيها استثناء، معينا عناصرها</a:t>
            </a:r>
            <a:r>
              <a:rPr lang="ar-MA" sz="3600" b="1" dirty="0">
                <a:solidFill>
                  <a:srgbClr val="00B050"/>
                </a:solidFill>
              </a:rPr>
              <a:t>:</a:t>
            </a:r>
          </a:p>
          <a:p>
            <a:pPr algn="r" rtl="1"/>
            <a:endParaRPr lang="ar-MA" sz="3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66762"/>
              </p:ext>
            </p:extLst>
          </p:nvPr>
        </p:nvGraphicFramePr>
        <p:xfrm>
          <a:off x="267287" y="5198309"/>
          <a:ext cx="11574658" cy="112166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528231">
                  <a:extLst>
                    <a:ext uri="{9D8B030D-6E8A-4147-A177-3AD203B41FA5}">
                      <a16:colId xmlns:a16="http://schemas.microsoft.com/office/drawing/2014/main" val="1670464613"/>
                    </a:ext>
                  </a:extLst>
                </a:gridCol>
                <a:gridCol w="2583543">
                  <a:extLst>
                    <a:ext uri="{9D8B030D-6E8A-4147-A177-3AD203B41FA5}">
                      <a16:colId xmlns:a16="http://schemas.microsoft.com/office/drawing/2014/main" val="1573433145"/>
                    </a:ext>
                  </a:extLst>
                </a:gridCol>
                <a:gridCol w="1494971">
                  <a:extLst>
                    <a:ext uri="{9D8B030D-6E8A-4147-A177-3AD203B41FA5}">
                      <a16:colId xmlns:a16="http://schemas.microsoft.com/office/drawing/2014/main" val="3072690511"/>
                    </a:ext>
                  </a:extLst>
                </a:gridCol>
                <a:gridCol w="1967913">
                  <a:extLst>
                    <a:ext uri="{9D8B030D-6E8A-4147-A177-3AD203B41FA5}">
                      <a16:colId xmlns:a16="http://schemas.microsoft.com/office/drawing/2014/main" val="860448081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الجملة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tx1"/>
                          </a:solidFill>
                          <a:effectLst/>
                        </a:rPr>
                        <a:t>المستثنى منه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tx1"/>
                          </a:solidFill>
                          <a:effectLst/>
                        </a:rPr>
                        <a:t>الأداة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tx1"/>
                          </a:solidFill>
                          <a:effectLst/>
                        </a:rPr>
                        <a:t>المستثنى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57740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 smtClean="0">
                          <a:solidFill>
                            <a:schemeClr val="tx1"/>
                          </a:solidFill>
                          <a:effectLst/>
                        </a:rPr>
                        <a:t>تَفَرَّقَ الجَميعُ غَيْرَ قِلَّةٍ مِنَ النَّاسِ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MA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الجَميعُ</a:t>
                      </a:r>
                      <a:endParaRPr lang="en-US" sz="3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MA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غَيْرَ</a:t>
                      </a:r>
                      <a:endParaRPr lang="en-US" sz="3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kumimoji="0" lang="ar-MA" sz="3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قِلَّةٍ</a:t>
                      </a:r>
                      <a:endParaRPr lang="en-US" sz="3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8376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31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326" y="156750"/>
            <a:ext cx="11844998" cy="618630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4- اجعل الحال المفردة جملة فيما يلي: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/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5- أعرب ما </a:t>
            </a:r>
            <a:r>
              <a:rPr lang="ar-MA" sz="3600" b="1" dirty="0" smtClean="0">
                <a:solidFill>
                  <a:srgbClr val="00B050"/>
                </a:solidFill>
              </a:rPr>
              <a:t>يلي:     </a:t>
            </a:r>
            <a:r>
              <a:rPr lang="ar-MA" sz="3600" b="1" dirty="0" smtClean="0"/>
              <a:t>نَجَا </a:t>
            </a:r>
            <a:r>
              <a:rPr lang="ar-MA" sz="3600" b="1" dirty="0"/>
              <a:t>رُكَّابُ السَّيَّارَةِ إلاَّ </a:t>
            </a:r>
            <a:r>
              <a:rPr lang="ar-MA" sz="3600" b="1" dirty="0" smtClean="0"/>
              <a:t>وَاحِداً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نَجَا: ......................................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/>
              <a:t>رُكَّابُ </a:t>
            </a:r>
            <a:r>
              <a:rPr lang="ar-MA" sz="3600" b="1" dirty="0" smtClean="0"/>
              <a:t>السَّيَّارَةِ: .........................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إلاَّ: .......................................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/>
              <a:t>وَاحِداً: ...................................</a:t>
            </a:r>
            <a:endParaRPr lang="ar-MA" sz="36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9909753"/>
              </p:ext>
            </p:extLst>
          </p:nvPr>
        </p:nvGraphicFramePr>
        <p:xfrm>
          <a:off x="359596" y="1148560"/>
          <a:ext cx="11492457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81798">
                  <a:extLst>
                    <a:ext uri="{9D8B030D-6E8A-4147-A177-3AD203B41FA5}">
                      <a16:colId xmlns:a16="http://schemas.microsoft.com/office/drawing/2014/main" val="4079909460"/>
                    </a:ext>
                  </a:extLst>
                </a:gridCol>
                <a:gridCol w="6210659">
                  <a:extLst>
                    <a:ext uri="{9D8B030D-6E8A-4147-A177-3AD203B41FA5}">
                      <a16:colId xmlns:a16="http://schemas.microsoft.com/office/drawing/2014/main" val="36936018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الحال المفردة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الحال 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02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- أبْصَرْتُ الوَرْدَ مُتَفَتِّحاً.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...............................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079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- يُعْجِبُنِي العَالِمُ مُتَوَاضِعاً.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...............................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931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- رَكِبَتِ الطِّفْلَةُ الحَافِلَةَ مُتْعَبَةً.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...............................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98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894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3326" y="156750"/>
            <a:ext cx="11844998" cy="6740307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>
                <a:solidFill>
                  <a:srgbClr val="00B050"/>
                </a:solidFill>
              </a:rPr>
              <a:t>4- اجعل الحال المفردة جملة فيما يلي: </a:t>
            </a: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algn="r" rtl="1">
              <a:lnSpc>
                <a:spcPct val="150000"/>
              </a:lnSpc>
            </a:pPr>
            <a:endParaRPr lang="ar-MA" sz="3600" b="1" dirty="0"/>
          </a:p>
          <a:p>
            <a:pPr algn="r" rtl="1"/>
            <a:r>
              <a:rPr lang="ar-MA" sz="3600" b="1" dirty="0">
                <a:solidFill>
                  <a:srgbClr val="00B050"/>
                </a:solidFill>
              </a:rPr>
              <a:t>5- أعرب ما </a:t>
            </a:r>
            <a:r>
              <a:rPr lang="ar-MA" sz="3600" b="1" dirty="0" smtClean="0">
                <a:solidFill>
                  <a:srgbClr val="00B050"/>
                </a:solidFill>
              </a:rPr>
              <a:t>يلي:     </a:t>
            </a:r>
            <a:r>
              <a:rPr lang="ar-MA" sz="3600" b="1" dirty="0" smtClean="0"/>
              <a:t>نَجَا </a:t>
            </a:r>
            <a:r>
              <a:rPr lang="ar-MA" sz="3600" b="1" dirty="0"/>
              <a:t>رُكَّابُ السَّيَّارَةِ إلاَّ </a:t>
            </a:r>
            <a:r>
              <a:rPr lang="ar-MA" sz="3600" b="1" dirty="0" smtClean="0"/>
              <a:t>وَاحِداً</a:t>
            </a:r>
          </a:p>
          <a:p>
            <a:pPr marL="571500" indent="-571500" algn="r" rtl="1"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نَجَا</a:t>
            </a:r>
            <a:r>
              <a:rPr lang="ar-MA" sz="3600" b="1" dirty="0">
                <a:solidFill>
                  <a:srgbClr val="FF0000"/>
                </a:solidFill>
              </a:rPr>
              <a:t>: </a:t>
            </a:r>
            <a:r>
              <a:rPr lang="ar-MA" sz="3600" b="1" dirty="0"/>
              <a:t>فعل ماض مبني على الفتح المقدر على آخره المانع من ظهوره التعذر.</a:t>
            </a:r>
            <a:endParaRPr lang="ar-MA" sz="3600" b="1" dirty="0" smtClean="0"/>
          </a:p>
          <a:p>
            <a:pPr marL="571500" indent="-571500" algn="r" rtl="1"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رُكَّابُ</a:t>
            </a:r>
            <a:r>
              <a:rPr lang="ar-MA" sz="3600" b="1" dirty="0" smtClean="0"/>
              <a:t>: </a:t>
            </a:r>
            <a:r>
              <a:rPr lang="ar-MA" sz="3600" b="1" dirty="0"/>
              <a:t>فاعل مرفوع وعلامة رفعه الضمة الظاهرة على آخره، وهو </a:t>
            </a:r>
            <a:r>
              <a:rPr lang="ar-MA" sz="3600" b="1" dirty="0" smtClean="0"/>
              <a:t>مضاف</a:t>
            </a:r>
            <a:r>
              <a:rPr lang="ar-MA" sz="3600" b="1" dirty="0"/>
              <a:t>، </a:t>
            </a:r>
            <a:r>
              <a:rPr lang="ar-MA" sz="3600" b="1" dirty="0" smtClean="0">
                <a:solidFill>
                  <a:srgbClr val="FF0000"/>
                </a:solidFill>
              </a:rPr>
              <a:t>السَّيَّارَةِ</a:t>
            </a:r>
            <a:r>
              <a:rPr lang="ar-MA" sz="3600" b="1" dirty="0" smtClean="0"/>
              <a:t>: </a:t>
            </a:r>
            <a:r>
              <a:rPr lang="ar-MA" sz="3600" b="1" dirty="0"/>
              <a:t>مضاف </a:t>
            </a:r>
            <a:r>
              <a:rPr lang="ar-MA" sz="3600" b="1" dirty="0" smtClean="0"/>
              <a:t>إليه مجرور،  </a:t>
            </a:r>
            <a:r>
              <a:rPr lang="ar-MA" sz="3600" b="1" dirty="0"/>
              <a:t>وعلامة جره الكسرة الظاهرة على آخره.</a:t>
            </a:r>
            <a:endParaRPr lang="ar-MA" sz="3600" b="1" dirty="0" smtClean="0"/>
          </a:p>
          <a:p>
            <a:pPr marL="571500" indent="-571500" algn="r" rtl="1">
              <a:buFontTx/>
              <a:buChar char="-"/>
            </a:pPr>
            <a:r>
              <a:rPr lang="ar-MA" sz="3600" b="1" dirty="0" smtClean="0">
                <a:solidFill>
                  <a:srgbClr val="FF0000"/>
                </a:solidFill>
              </a:rPr>
              <a:t>إلاَّ</a:t>
            </a:r>
            <a:r>
              <a:rPr lang="ar-MA" sz="3600" b="1" dirty="0"/>
              <a:t>: أداة </a:t>
            </a:r>
            <a:r>
              <a:rPr lang="ar-MA" sz="3600" b="1" dirty="0" smtClean="0"/>
              <a:t>استثناء،</a:t>
            </a:r>
            <a:r>
              <a:rPr lang="ar-MA" sz="3600" b="1" dirty="0"/>
              <a:t> </a:t>
            </a:r>
            <a:r>
              <a:rPr lang="ar-MA" sz="3600" b="1" dirty="0" smtClean="0">
                <a:solidFill>
                  <a:srgbClr val="FF0000"/>
                </a:solidFill>
              </a:rPr>
              <a:t>وَاحِداً</a:t>
            </a:r>
            <a:r>
              <a:rPr lang="ar-MA" sz="3600" b="1" dirty="0"/>
              <a:t>: مستثنى منصوب، وعلامة نصبه تنوين الفتح الظاهر على آخره.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5580872"/>
              </p:ext>
            </p:extLst>
          </p:nvPr>
        </p:nvGraphicFramePr>
        <p:xfrm>
          <a:off x="359596" y="1148560"/>
          <a:ext cx="11492457" cy="224332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281798">
                  <a:extLst>
                    <a:ext uri="{9D8B030D-6E8A-4147-A177-3AD203B41FA5}">
                      <a16:colId xmlns:a16="http://schemas.microsoft.com/office/drawing/2014/main" val="4079909460"/>
                    </a:ext>
                  </a:extLst>
                </a:gridCol>
                <a:gridCol w="6210659">
                  <a:extLst>
                    <a:ext uri="{9D8B030D-6E8A-4147-A177-3AD203B41FA5}">
                      <a16:colId xmlns:a16="http://schemas.microsoft.com/office/drawing/2014/main" val="369360181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الحال المفردة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tx1"/>
                          </a:solidFill>
                          <a:effectLst/>
                        </a:rPr>
                        <a:t>الحال جملة</a:t>
                      </a:r>
                      <a:endParaRPr lang="en-US" sz="32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024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- أبْصَرْتُ الوَرْدَ مُتَفَتِّحاً.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rgbClr val="FF0000"/>
                          </a:solidFill>
                          <a:effectLst/>
                        </a:rPr>
                        <a:t>أبْصَرْتُ الوَرْدَ يَتَفَتَّحُ.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107992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- يُعْجِبُنِي العَالِمُ مُتَوَاضِعاً.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rgbClr val="FF0000"/>
                          </a:solidFill>
                          <a:effectLst/>
                        </a:rPr>
                        <a:t>يُعْجِبُنِي العَالِمُ وَهُوَ مُتَوَاضِعٌ.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39319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tx1"/>
                          </a:solidFill>
                          <a:effectLst/>
                        </a:rPr>
                        <a:t>- رَكِبَتِ الطِّفْلَةُ الحَافِلَةَ مُتْعَبَةً.</a:t>
                      </a:r>
                      <a:endParaRPr lang="en-US" sz="3200" b="1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rgbClr val="FF0000"/>
                          </a:solidFill>
                          <a:effectLst/>
                        </a:rPr>
                        <a:t>رَكِبَتِ الطِّفْلَةُ الحَافِلَةَ وَهِيَ مُتْعَبَةٌ.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9819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8343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Metropolitan</Template>
  <TotalTime>410</TotalTime>
  <Words>568</Words>
  <Application>Microsoft Office PowerPoint</Application>
  <PresentationFormat>Widescreen</PresentationFormat>
  <Paragraphs>96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Metropolitan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50</cp:revision>
  <dcterms:created xsi:type="dcterms:W3CDTF">2022-09-27T21:07:30Z</dcterms:created>
  <dcterms:modified xsi:type="dcterms:W3CDTF">2023-03-13T19:56:45Z</dcterms:modified>
</cp:coreProperties>
</file>