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96" r:id="rId4"/>
    <p:sldId id="301" r:id="rId5"/>
    <p:sldId id="259" r:id="rId6"/>
    <p:sldId id="302" r:id="rId7"/>
    <p:sldId id="285" r:id="rId8"/>
    <p:sldId id="30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EE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13-10-1444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13-10-1444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13-10-1444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13-10-1444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13-10-1444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13-10-1444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13-10-1444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13-10-1444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13-10-1444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13-10-1444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13-10-1444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13-10-1444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78635" y="1491175"/>
            <a:ext cx="8707902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مـــــــــــــــكـون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التطبيقـــــــات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4660" y="2670517"/>
            <a:ext cx="11190848" cy="92333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ظَاهِرَةُ التَّمَدُّنِ فِي المَغْرِبِ .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168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61" y="28137"/>
            <a:ext cx="3727939" cy="769441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تشخيصي</a:t>
            </a:r>
            <a:endParaRPr lang="ar-MA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470" y="891838"/>
            <a:ext cx="11943475" cy="3785652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4000" b="1" dirty="0" smtClean="0">
                <a:solidFill>
                  <a:srgbClr val="FF0000"/>
                </a:solidFill>
              </a:rPr>
              <a:t>1- </a:t>
            </a:r>
            <a:r>
              <a:rPr lang="ar-MA" sz="4000" b="1" dirty="0">
                <a:solidFill>
                  <a:srgbClr val="FF0000"/>
                </a:solidFill>
              </a:rPr>
              <a:t>اكتب العدد بالحروف فيما يلي، وحدد موقعه الإعرابي:</a:t>
            </a:r>
            <a:endParaRPr lang="ar-MA" sz="4000" b="1" dirty="0">
              <a:solidFill>
                <a:srgbClr val="FF0000"/>
              </a:solidFill>
            </a:endParaRPr>
          </a:p>
          <a:p>
            <a:pPr marL="571500" indent="-571500" algn="ct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000" b="1" dirty="0"/>
              <a:t>زَارَ التَّلامِيذُ (12) مُؤَسَّسَةً </a:t>
            </a:r>
            <a:r>
              <a:rPr lang="ar-MA" sz="4000" b="1" dirty="0" smtClean="0"/>
              <a:t>خَيْرِيَّةً.</a:t>
            </a:r>
            <a:endParaRPr lang="ar-MA" sz="4000" b="1" dirty="0"/>
          </a:p>
          <a:p>
            <a:pPr algn="r" rtl="1">
              <a:lnSpc>
                <a:spcPct val="150000"/>
              </a:lnSpc>
            </a:pPr>
            <a:r>
              <a:rPr lang="ar-MA" sz="4000" b="1" dirty="0" smtClean="0">
                <a:solidFill>
                  <a:srgbClr val="FF0000"/>
                </a:solidFill>
              </a:rPr>
              <a:t>2- </a:t>
            </a:r>
            <a:r>
              <a:rPr lang="ar-MA" sz="4000" b="1" dirty="0">
                <a:solidFill>
                  <a:srgbClr val="FF0000"/>
                </a:solidFill>
              </a:rPr>
              <a:t>حدد المميز والتمييز فيما يلي واذكر حكمه:</a:t>
            </a:r>
            <a:endParaRPr lang="ar-MA" sz="4000" b="1" dirty="0">
              <a:solidFill>
                <a:srgbClr val="FF0000"/>
              </a:solidFill>
            </a:endParaRPr>
          </a:p>
          <a:p>
            <a:pPr marL="571500" indent="-571500" algn="ct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000" b="1" dirty="0"/>
              <a:t>كَانَتْ الشَّمْسُ أكْثَرَ إشْرَاقاً.</a:t>
            </a:r>
            <a:endParaRPr lang="ar-MA" sz="4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98470" y="4806464"/>
            <a:ext cx="11943475" cy="1938992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Tx/>
              <a:buChar char="-"/>
            </a:pPr>
            <a:r>
              <a:rPr lang="ar-MA" sz="4000" b="1" dirty="0" smtClean="0"/>
              <a:t>اثنتي </a:t>
            </a:r>
            <a:r>
              <a:rPr lang="ar-MA" sz="4000" b="1" dirty="0"/>
              <a:t>عشْرة: مفعول به منصوب – اثنتي: الياء لأنه ملحق بالمثنى. وعشرة: مبني على الفتح</a:t>
            </a:r>
            <a:r>
              <a:rPr lang="ar-MA" sz="4000" b="1" dirty="0" smtClean="0"/>
              <a:t>.</a:t>
            </a:r>
          </a:p>
          <a:p>
            <a:pPr marL="571500" indent="-571500" algn="r" rtl="1">
              <a:buFontTx/>
              <a:buChar char="-"/>
            </a:pPr>
            <a:r>
              <a:rPr lang="ar-MA" sz="4000" b="1" dirty="0"/>
              <a:t>كَانَتْ الشَّمْسُ أكْثَرَ: المميز/  إشْرَاقاً: التمييز / حكمه النصب.</a:t>
            </a:r>
            <a:endParaRPr lang="ar-MA" sz="4000" b="1" dirty="0"/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086661" y="56269"/>
            <a:ext cx="3727939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أولا: الفهم</a:t>
            </a:r>
            <a:endParaRPr lang="ar-MA" sz="32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0676" y="729170"/>
            <a:ext cx="11887201" cy="5078313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0" algn="r" rtl="1">
              <a:spcAft>
                <a:spcPts val="0"/>
              </a:spcAft>
            </a:pPr>
            <a:r>
              <a:rPr lang="ar-MA" sz="3600" b="1" dirty="0">
                <a:solidFill>
                  <a:srgbClr val="00B050"/>
                </a:solidFill>
              </a:rPr>
              <a:t>1- اشرح ما يلي بالمرادف مراعيا السياق؛ ثم ركبه في جملة مفيدة:</a:t>
            </a:r>
          </a:p>
          <a:p>
            <a:pPr lvl="1" algn="r" rtl="1"/>
            <a:r>
              <a:rPr lang="ar-MA" sz="3600" b="1" dirty="0"/>
              <a:t>- النُّمُو	=	....................................................</a:t>
            </a:r>
          </a:p>
          <a:p>
            <a:pPr lvl="1" algn="r" rtl="1"/>
            <a:r>
              <a:rPr lang="ar-MA" sz="3600" b="1" dirty="0"/>
              <a:t>- تَمَدُّن	=	....................................................</a:t>
            </a:r>
          </a:p>
          <a:p>
            <a:pPr lvl="1" algn="r" rtl="1"/>
            <a:r>
              <a:rPr lang="ar-MA" sz="3600" b="1" dirty="0"/>
              <a:t>- التَّزَايُد	=	....................................................</a:t>
            </a:r>
          </a:p>
          <a:p>
            <a:pPr lvl="1" algn="r" rtl="1"/>
            <a:r>
              <a:rPr lang="ar-MA" sz="3600" b="1" dirty="0"/>
              <a:t>- عُمْرَان	=	....................................................</a:t>
            </a:r>
          </a:p>
          <a:p>
            <a:pPr lvl="0" algn="r" rtl="1">
              <a:spcAft>
                <a:spcPts val="0"/>
              </a:spcAft>
            </a:pPr>
            <a:r>
              <a:rPr lang="ar-MA" sz="3600" b="1" dirty="0">
                <a:solidFill>
                  <a:srgbClr val="00B050"/>
                </a:solidFill>
              </a:rPr>
              <a:t>2- استخرج من النص الكلمات التي لها مدلول سكاني.</a:t>
            </a:r>
          </a:p>
          <a:p>
            <a:pPr lvl="0" algn="r" rtl="1">
              <a:spcAft>
                <a:spcPts val="0"/>
              </a:spcAft>
            </a:pPr>
            <a:endParaRPr lang="ar-MA" sz="3600" b="1" dirty="0">
              <a:solidFill>
                <a:srgbClr val="00B050"/>
              </a:solidFill>
            </a:endParaRPr>
          </a:p>
          <a:p>
            <a:pPr lvl="0" algn="r" rtl="1">
              <a:spcAft>
                <a:spcPts val="0"/>
              </a:spcAft>
            </a:pPr>
            <a:endParaRPr lang="ar-MA" sz="3600" b="1" dirty="0">
              <a:solidFill>
                <a:srgbClr val="00B050"/>
              </a:solidFill>
            </a:endParaRPr>
          </a:p>
          <a:p>
            <a:pPr lvl="0" algn="r" rtl="1">
              <a:spcAft>
                <a:spcPts val="0"/>
              </a:spcAft>
            </a:pPr>
            <a:r>
              <a:rPr lang="ar-MA" sz="3600" b="1" dirty="0">
                <a:solidFill>
                  <a:srgbClr val="00B050"/>
                </a:solidFill>
              </a:rPr>
              <a:t>3- اذكر بعض مشاكل التمدن في المغرب كما تفهم من النص؟</a:t>
            </a:r>
            <a:endParaRPr lang="ar-MA" sz="3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581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086661" y="56269"/>
            <a:ext cx="3727939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أولا: الفهم</a:t>
            </a:r>
            <a:endParaRPr lang="ar-MA" sz="32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0676" y="729170"/>
            <a:ext cx="11887201" cy="563231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0" algn="r" rtl="1">
              <a:spcAft>
                <a:spcPts val="0"/>
              </a:spcAft>
            </a:pPr>
            <a:r>
              <a:rPr lang="ar-MA" sz="3600" b="1" dirty="0">
                <a:solidFill>
                  <a:srgbClr val="00B050"/>
                </a:solidFill>
              </a:rPr>
              <a:t>1- اشرح ما يلي بالمرادف مراعيا السياق؛ ثم ركبه في جملة مفيدة:</a:t>
            </a:r>
          </a:p>
          <a:p>
            <a:pPr lvl="1" algn="r" rtl="1"/>
            <a:r>
              <a:rPr lang="ar-MA" sz="3600" b="1" dirty="0"/>
              <a:t>- النُّمُو	=	الزيادة والتطور؛ تعرف البلاد نموا اقتصاديا.</a:t>
            </a:r>
          </a:p>
          <a:p>
            <a:pPr lvl="1" algn="r" rtl="1"/>
            <a:r>
              <a:rPr lang="ar-MA" sz="3600" b="1" dirty="0"/>
              <a:t>- تَمَدُّن	=	تَحَضُّر؛ شهد أهل الريف تمدنا </a:t>
            </a:r>
            <a:r>
              <a:rPr lang="ar-MA" sz="3600" b="1" dirty="0" smtClean="0"/>
              <a:t>سريعا.</a:t>
            </a:r>
            <a:endParaRPr lang="ar-MA" sz="3600" b="1" dirty="0"/>
          </a:p>
          <a:p>
            <a:pPr lvl="1" algn="r" rtl="1"/>
            <a:r>
              <a:rPr lang="ar-MA" sz="3600" b="1" dirty="0"/>
              <a:t>- التَّزَايُد	=	التَّكَاثُر؛ عرف سكان المدينة تكاثرا مهولا.</a:t>
            </a:r>
          </a:p>
          <a:p>
            <a:pPr lvl="1" algn="r" rtl="1"/>
            <a:r>
              <a:rPr lang="ar-MA" sz="3600" b="1" dirty="0"/>
              <a:t>- عُمْرَان	=	البنيان؛ يملك الشعب المغربي حضارة وعمرانا</a:t>
            </a:r>
          </a:p>
          <a:p>
            <a:pPr lvl="0" algn="r" rtl="1">
              <a:spcAft>
                <a:spcPts val="0"/>
              </a:spcAft>
            </a:pPr>
            <a:r>
              <a:rPr lang="ar-MA" sz="3600" b="1" dirty="0">
                <a:solidFill>
                  <a:srgbClr val="00B050"/>
                </a:solidFill>
              </a:rPr>
              <a:t>2- استخرج من النص الكلمات التي لها مدلول سكاني.</a:t>
            </a:r>
          </a:p>
          <a:p>
            <a:pPr lvl="0" algn="r" rtl="1">
              <a:spcAft>
                <a:spcPts val="0"/>
              </a:spcAft>
            </a:pPr>
            <a:r>
              <a:rPr lang="ar-MA" sz="3600" b="1" dirty="0"/>
              <a:t>- طريق النمو – حركة تمدن سريعة – الهجرة القروية – معدل التمدن – إحصاء السكان – السكان الحضريين – الوسط الحضري – البوادي المغربية </a:t>
            </a:r>
            <a:r>
              <a:rPr lang="ar-MA" sz="3600" b="1" dirty="0" smtClean="0"/>
              <a:t>...</a:t>
            </a:r>
            <a:endParaRPr lang="ar-MA" sz="3600" b="1" dirty="0"/>
          </a:p>
          <a:p>
            <a:pPr lvl="0" algn="r" rtl="1">
              <a:spcAft>
                <a:spcPts val="0"/>
              </a:spcAft>
            </a:pPr>
            <a:r>
              <a:rPr lang="ar-MA" sz="3600" b="1" dirty="0">
                <a:solidFill>
                  <a:srgbClr val="00B050"/>
                </a:solidFill>
              </a:rPr>
              <a:t>3- اذكر بعض مشاكل التمدن في المغرب كما تفهم من النص</a:t>
            </a:r>
            <a:r>
              <a:rPr lang="ar-MA" sz="3600" b="1" dirty="0" smtClean="0">
                <a:solidFill>
                  <a:srgbClr val="00B050"/>
                </a:solidFill>
              </a:rPr>
              <a:t>؟</a:t>
            </a:r>
          </a:p>
          <a:p>
            <a:pPr marL="571500" lvl="0" indent="-571500" algn="r" rtl="1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600" b="1" dirty="0"/>
              <a:t>تفاقم مشاكل التشغيل والسكن والتجهيز.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158219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0729" y="42204"/>
            <a:ext cx="3727939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ثانيا: التطبيق</a:t>
            </a:r>
            <a:endParaRPr lang="ar-MA" sz="32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2542" y="703383"/>
            <a:ext cx="11844998" cy="5078313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rgbClr val="00B050"/>
                </a:solidFill>
              </a:rPr>
              <a:t>1- اشكل العبارات التالية حسب ورودها في النص:</a:t>
            </a:r>
          </a:p>
          <a:p>
            <a:pPr algn="r" rtl="1"/>
            <a:r>
              <a:rPr lang="ar-MA" sz="3600" b="1" dirty="0"/>
              <a:t>- من 440.000 نسمة.</a:t>
            </a:r>
          </a:p>
          <a:p>
            <a:pPr algn="r" rtl="1"/>
            <a:r>
              <a:rPr lang="ar-MA" sz="3600" b="1" dirty="0"/>
              <a:t>- بنسبة 50 %</a:t>
            </a:r>
          </a:p>
          <a:p>
            <a:pPr algn="r" rtl="1"/>
            <a:r>
              <a:rPr lang="ar-MA" sz="3600" b="1" dirty="0"/>
              <a:t>- استبدل بها شبر أرض في حي هامشي.</a:t>
            </a:r>
          </a:p>
          <a:p>
            <a:pPr algn="r" rtl="1"/>
            <a:r>
              <a:rPr lang="ar-MA" sz="3600" b="1" dirty="0">
                <a:solidFill>
                  <a:srgbClr val="00B050"/>
                </a:solidFill>
              </a:rPr>
              <a:t>2- استخرج من النص ما يأتي: </a:t>
            </a:r>
            <a:endParaRPr lang="ar-MA" sz="3600" b="1" dirty="0" smtClean="0">
              <a:solidFill>
                <a:srgbClr val="00B050"/>
              </a:solidFill>
            </a:endParaRP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/>
              <a:t>تمييزا ملفوظا وبين نوعه </a:t>
            </a:r>
            <a:r>
              <a:rPr lang="ar-MA" sz="3600" b="1" dirty="0" smtClean="0"/>
              <a:t>وحكمه: ...........................................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/>
              <a:t>تمييزا ملحوظا وبين </a:t>
            </a:r>
            <a:r>
              <a:rPr lang="ar-MA" sz="3600" b="1" dirty="0" smtClean="0"/>
              <a:t>حكمه:..............................................</a:t>
            </a:r>
            <a:endParaRPr lang="ar-MA" sz="3600" b="1" dirty="0"/>
          </a:p>
          <a:p>
            <a:pPr algn="r" rtl="1"/>
            <a:r>
              <a:rPr lang="ar-MA" sz="3600" b="1" dirty="0">
                <a:solidFill>
                  <a:srgbClr val="00B050"/>
                </a:solidFill>
              </a:rPr>
              <a:t>3- أنشئ ثلاث جمل يكون التمييز الملفوظ في الأولى منصوبا، وفي الثانية مجرورا بمن، وفي الثالثة مضافا</a:t>
            </a:r>
            <a:r>
              <a:rPr lang="ar-MA" sz="3600" b="1" dirty="0" smtClean="0">
                <a:solidFill>
                  <a:srgbClr val="00B05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4716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0729" y="42204"/>
            <a:ext cx="3727939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ثانيا: التطبيق</a:t>
            </a:r>
            <a:endParaRPr lang="ar-MA" sz="32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2542" y="703383"/>
            <a:ext cx="11844998" cy="45243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rgbClr val="00B050"/>
                </a:solidFill>
              </a:rPr>
              <a:t>1- اشكل العبارات التالية حسب ورودها في النص:</a:t>
            </a:r>
          </a:p>
          <a:p>
            <a:pPr algn="r" rtl="1"/>
            <a:r>
              <a:rPr lang="ar-MA" sz="3600" b="1" dirty="0"/>
              <a:t>- مِنْ أرْبَعُمَائِةٍ وأرْبَعِينَ ألْفٍ نَسَمَةٍ.</a:t>
            </a:r>
          </a:p>
          <a:p>
            <a:pPr algn="r" rtl="1"/>
            <a:r>
              <a:rPr lang="ar-MA" sz="3600" b="1" dirty="0"/>
              <a:t>- بِنِسْبَةِ خَمْسِينَ فِي المِائَةِ.</a:t>
            </a:r>
          </a:p>
          <a:p>
            <a:pPr algn="r" rtl="1"/>
            <a:r>
              <a:rPr lang="ar-MA" sz="3600" b="1" dirty="0"/>
              <a:t>- اسْتَبْدَلَ بِهَا شِبْرَ أرْضٍ فِي حَيٍّ هَامِشِيٍّ.</a:t>
            </a:r>
          </a:p>
          <a:p>
            <a:pPr algn="r" rtl="1"/>
            <a:r>
              <a:rPr lang="ar-MA" sz="3600" b="1" dirty="0" smtClean="0">
                <a:solidFill>
                  <a:srgbClr val="00B050"/>
                </a:solidFill>
              </a:rPr>
              <a:t>2- </a:t>
            </a:r>
            <a:r>
              <a:rPr lang="ar-MA" sz="3600" b="1" dirty="0">
                <a:solidFill>
                  <a:srgbClr val="00B050"/>
                </a:solidFill>
              </a:rPr>
              <a:t>استخرج من النص ما يأتي: </a:t>
            </a:r>
            <a:endParaRPr lang="ar-MA" sz="3600" b="1" dirty="0" smtClean="0">
              <a:solidFill>
                <a:srgbClr val="00B050"/>
              </a:solidFill>
            </a:endParaRP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/>
              <a:t>تمييزا ملفوظا وبين نوعه </a:t>
            </a:r>
            <a:r>
              <a:rPr lang="ar-MA" sz="3600" b="1" dirty="0" smtClean="0"/>
              <a:t>وحكمه</a:t>
            </a:r>
            <a:r>
              <a:rPr lang="ar-MA" sz="3600" b="1" dirty="0"/>
              <a:t>: شبر أرض؛ تمييز المساحة/ حكمه: الجر بالإضافة.</a:t>
            </a:r>
            <a:endParaRPr lang="ar-MA" sz="3600" b="1" dirty="0" smtClean="0"/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/>
              <a:t>تمييزا ملحوظا وبين </a:t>
            </a:r>
            <a:r>
              <a:rPr lang="ar-MA" sz="3600" b="1" dirty="0" smtClean="0"/>
              <a:t>حكمه</a:t>
            </a:r>
            <a:r>
              <a:rPr lang="ar-MA" sz="3600" b="1" dirty="0"/>
              <a:t>: نفسا / حكمه: النصب</a:t>
            </a:r>
            <a:r>
              <a:rPr lang="ar-MA" sz="3600" b="1" dirty="0" smtClean="0"/>
              <a:t>.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1655819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7055" y="427181"/>
            <a:ext cx="11844998" cy="5909310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rgbClr val="00B050"/>
                </a:solidFill>
              </a:rPr>
              <a:t>3- أنشئ ثلاث جمل يكون التمييز الملفوظ في الأولى منصوبا، وفي الثانية مجرورا بمن، وفي الثالثة مضافا</a:t>
            </a:r>
            <a:r>
              <a:rPr lang="ar-MA" sz="3600" b="1" dirty="0" smtClean="0">
                <a:solidFill>
                  <a:srgbClr val="00B050"/>
                </a:solidFill>
              </a:rPr>
              <a:t>.</a:t>
            </a:r>
          </a:p>
          <a:p>
            <a:pPr algn="r" rtl="1">
              <a:lnSpc>
                <a:spcPct val="150000"/>
              </a:lnSpc>
            </a:pPr>
            <a:endParaRPr lang="ar-MA" sz="3600" b="1" dirty="0">
              <a:solidFill>
                <a:srgbClr val="00B050"/>
              </a:solidFill>
            </a:endParaRPr>
          </a:p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rgbClr val="00B050"/>
                </a:solidFill>
              </a:rPr>
              <a:t>4- اكتب بالحروف الأعداد الواردة في الفقرة الأولى:</a:t>
            </a:r>
          </a:p>
          <a:p>
            <a:pPr lvl="1" algn="r" rtl="1">
              <a:lnSpc>
                <a:spcPct val="150000"/>
              </a:lnSpc>
            </a:pPr>
            <a:r>
              <a:rPr lang="ar-MA" sz="3600" b="1" dirty="0"/>
              <a:t>5 % - القرن 19 – 42 % - </a:t>
            </a:r>
            <a:r>
              <a:rPr lang="ar-MA" sz="3600" b="1" dirty="0" smtClean="0"/>
              <a:t>1982</a:t>
            </a:r>
          </a:p>
          <a:p>
            <a:pPr algn="r" rtl="1">
              <a:lnSpc>
                <a:spcPct val="150000"/>
              </a:lnSpc>
            </a:pPr>
            <a:endParaRPr lang="ar-MA" sz="3600" b="1" dirty="0">
              <a:solidFill>
                <a:srgbClr val="00B050"/>
              </a:solidFill>
            </a:endParaRPr>
          </a:p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rgbClr val="00B050"/>
                </a:solidFill>
              </a:rPr>
              <a:t>5- أعرب ما يأتي:  </a:t>
            </a:r>
            <a:r>
              <a:rPr lang="ar-MA" sz="3600" b="1" dirty="0" smtClean="0">
                <a:solidFill>
                  <a:srgbClr val="00B050"/>
                </a:solidFill>
              </a:rPr>
              <a:t>      </a:t>
            </a:r>
            <a:r>
              <a:rPr lang="ar-MA" sz="3600" b="1" dirty="0" smtClean="0"/>
              <a:t>طَابَ سُكَّانُهَا نَفْساً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2138944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670" y="89556"/>
            <a:ext cx="11844998" cy="6740307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rgbClr val="00B050"/>
                </a:solidFill>
              </a:rPr>
              <a:t>3- </a:t>
            </a:r>
            <a:r>
              <a:rPr lang="ar-MA" sz="3600" b="1" dirty="0" smtClean="0"/>
              <a:t>- </a:t>
            </a:r>
            <a:r>
              <a:rPr lang="ar-MA" sz="3600" b="1" dirty="0"/>
              <a:t>باعَ الفلاحُ قنطاراً قمحاً</a:t>
            </a:r>
          </a:p>
          <a:p>
            <a:pPr lvl="1" algn="r" rtl="1"/>
            <a:r>
              <a:rPr lang="ar-MA" sz="3600" b="1" dirty="0"/>
              <a:t>- باعَ الفلاحُ قنطاراً مِنْ قَمْحٍ.</a:t>
            </a:r>
          </a:p>
          <a:p>
            <a:pPr lvl="1" algn="r" rtl="1"/>
            <a:r>
              <a:rPr lang="ar-MA" sz="3600" b="1" dirty="0"/>
              <a:t>- قرأت العام الماضي عَشْرَ قَصَصٍ</a:t>
            </a:r>
            <a:r>
              <a:rPr lang="ar-MA" sz="3600" b="1" dirty="0" smtClean="0"/>
              <a:t>.</a:t>
            </a:r>
            <a:endParaRPr lang="ar-MA" sz="3600" b="1" dirty="0"/>
          </a:p>
          <a:p>
            <a:pPr algn="r" rtl="1"/>
            <a:r>
              <a:rPr lang="ar-MA" sz="3600" b="1" dirty="0">
                <a:solidFill>
                  <a:srgbClr val="00B050"/>
                </a:solidFill>
              </a:rPr>
              <a:t>4- اكتب بالحروف الأعداد الواردة في الفقرة الأولى</a:t>
            </a:r>
            <a:r>
              <a:rPr lang="ar-MA" sz="3600" b="1" dirty="0" smtClean="0">
                <a:solidFill>
                  <a:srgbClr val="00B050"/>
                </a:solidFill>
              </a:rPr>
              <a:t>:</a:t>
            </a:r>
          </a:p>
          <a:p>
            <a:pPr algn="r" rtl="1"/>
            <a:endParaRPr lang="ar-MA" sz="3600" b="1" dirty="0">
              <a:solidFill>
                <a:srgbClr val="00B050"/>
              </a:solidFill>
            </a:endParaRPr>
          </a:p>
          <a:p>
            <a:pPr algn="r" rtl="1"/>
            <a:endParaRPr lang="ar-MA" sz="3600" b="1" dirty="0">
              <a:solidFill>
                <a:srgbClr val="00B050"/>
              </a:solidFill>
            </a:endParaRPr>
          </a:p>
          <a:p>
            <a:pPr algn="r" rtl="1"/>
            <a:r>
              <a:rPr lang="ar-MA" sz="3600" b="1" dirty="0">
                <a:solidFill>
                  <a:srgbClr val="00B050"/>
                </a:solidFill>
              </a:rPr>
              <a:t>5- أعرب ما يأتي</a:t>
            </a:r>
            <a:r>
              <a:rPr lang="ar-MA" sz="3600" b="1" dirty="0" smtClean="0">
                <a:solidFill>
                  <a:srgbClr val="00B050"/>
                </a:solidFill>
              </a:rPr>
              <a:t>:</a:t>
            </a:r>
          </a:p>
          <a:p>
            <a:pPr algn="r" rtl="1"/>
            <a:endParaRPr lang="ar-MA" sz="3600" b="1" dirty="0"/>
          </a:p>
          <a:p>
            <a:pPr algn="r" rtl="1"/>
            <a:endParaRPr lang="ar-MA" sz="3600" b="1" dirty="0" smtClean="0"/>
          </a:p>
          <a:p>
            <a:pPr algn="r" rtl="1"/>
            <a:endParaRPr lang="ar-MA" sz="3600" b="1" dirty="0"/>
          </a:p>
          <a:p>
            <a:pPr algn="r" rtl="1"/>
            <a:endParaRPr lang="ar-MA" sz="3600" b="1" dirty="0"/>
          </a:p>
          <a:p>
            <a:pPr algn="r" rtl="1"/>
            <a:endParaRPr lang="ar-MA" sz="3600" b="1" dirty="0" smtClean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7157830"/>
              </p:ext>
            </p:extLst>
          </p:nvPr>
        </p:nvGraphicFramePr>
        <p:xfrm>
          <a:off x="281355" y="2404460"/>
          <a:ext cx="11407628" cy="112166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476622">
                  <a:extLst>
                    <a:ext uri="{9D8B030D-6E8A-4147-A177-3AD203B41FA5}">
                      <a16:colId xmlns:a16="http://schemas.microsoft.com/office/drawing/2014/main" val="4104073970"/>
                    </a:ext>
                  </a:extLst>
                </a:gridCol>
                <a:gridCol w="5931006">
                  <a:extLst>
                    <a:ext uri="{9D8B030D-6E8A-4147-A177-3AD203B41FA5}">
                      <a16:colId xmlns:a16="http://schemas.microsoft.com/office/drawing/2014/main" val="11952221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 dirty="0">
                          <a:solidFill>
                            <a:schemeClr val="tx1"/>
                          </a:solidFill>
                          <a:effectLst/>
                        </a:rPr>
                        <a:t>- مِنْ خَمْسَةٍ فِي المِائَةِ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- القَرْنِ التَّاسِعِ عَشَرَ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85405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- مِنْ اثْنَيْنِ وأرْبَعِينَ فِي المِائَةِ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 dirty="0">
                          <a:solidFill>
                            <a:schemeClr val="tx1"/>
                          </a:solidFill>
                          <a:effectLst/>
                        </a:rPr>
                        <a:t>- سَنَةَ ألْفٍ وَتِسْعُمِائَةٍ واثْنَيْنِ وثَمَانِينَ.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4980241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8412851"/>
              </p:ext>
            </p:extLst>
          </p:nvPr>
        </p:nvGraphicFramePr>
        <p:xfrm>
          <a:off x="281355" y="4074077"/>
          <a:ext cx="11407628" cy="224332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321094">
                  <a:extLst>
                    <a:ext uri="{9D8B030D-6E8A-4147-A177-3AD203B41FA5}">
                      <a16:colId xmlns:a16="http://schemas.microsoft.com/office/drawing/2014/main" val="2007409341"/>
                    </a:ext>
                  </a:extLst>
                </a:gridCol>
                <a:gridCol w="281354">
                  <a:extLst>
                    <a:ext uri="{9D8B030D-6E8A-4147-A177-3AD203B41FA5}">
                      <a16:colId xmlns:a16="http://schemas.microsoft.com/office/drawing/2014/main" val="1319735672"/>
                    </a:ext>
                  </a:extLst>
                </a:gridCol>
                <a:gridCol w="9805180">
                  <a:extLst>
                    <a:ext uri="{9D8B030D-6E8A-4147-A177-3AD203B41FA5}">
                      <a16:colId xmlns:a16="http://schemas.microsoft.com/office/drawing/2014/main" val="8188460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 dirty="0" smtClean="0">
                          <a:solidFill>
                            <a:srgbClr val="FF0000"/>
                          </a:solidFill>
                          <a:effectLst/>
                        </a:rPr>
                        <a:t>طَابَ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 dirty="0">
                          <a:solidFill>
                            <a:schemeClr val="tx1"/>
                          </a:solidFill>
                          <a:effectLst/>
                        </a:rPr>
                        <a:t>فعل ماض مبني على الفتح.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39086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 dirty="0">
                          <a:solidFill>
                            <a:srgbClr val="FF0000"/>
                          </a:solidFill>
                          <a:effectLst/>
                        </a:rPr>
                        <a:t>سُكَّانُهَا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سكانُ: فاعل مرفوع، وعلامة رفعه الضمة وهو مضاف/ ــها: ضمير متصل في محل جر مضاف إليه.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0323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 dirty="0">
                          <a:solidFill>
                            <a:srgbClr val="FF0000"/>
                          </a:solidFill>
                          <a:effectLst/>
                        </a:rPr>
                        <a:t>نَفْساً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 dirty="0">
                          <a:solidFill>
                            <a:schemeClr val="tx1"/>
                          </a:solidFill>
                          <a:effectLst/>
                        </a:rPr>
                        <a:t>تمييز ملحوظ منصوب، وعلامة نصبه تنوين الفتح الظاهر على آخره.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97061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7345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476</TotalTime>
  <Words>551</Words>
  <Application>Microsoft Office PowerPoint</Application>
  <PresentationFormat>Widescreen</PresentationFormat>
  <Paragraphs>75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62</cp:revision>
  <dcterms:created xsi:type="dcterms:W3CDTF">2022-09-27T21:07:30Z</dcterms:created>
  <dcterms:modified xsi:type="dcterms:W3CDTF">2023-05-03T20:28:14Z</dcterms:modified>
</cp:coreProperties>
</file>