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84" r:id="rId5"/>
    <p:sldId id="259" r:id="rId6"/>
    <p:sldId id="267" r:id="rId7"/>
    <p:sldId id="281" r:id="rId8"/>
    <p:sldId id="279" r:id="rId9"/>
    <p:sldId id="282" r:id="rId10"/>
    <p:sldId id="268" r:id="rId11"/>
    <p:sldId id="283" r:id="rId12"/>
    <p:sldId id="28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4826" y="3022209"/>
            <a:ext cx="987552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تطبيقات. ص 65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4" y="168812"/>
            <a:ext cx="11957538" cy="646330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</a:rPr>
              <a:t>6- </a:t>
            </a:r>
            <a:r>
              <a:rPr lang="ar-MA" sz="3600" b="1" dirty="0" smtClean="0">
                <a:solidFill>
                  <a:srgbClr val="00B050"/>
                </a:solidFill>
              </a:rPr>
              <a:t>ميز </a:t>
            </a:r>
            <a:r>
              <a:rPr lang="ar-MA" sz="3600" b="1" dirty="0">
                <a:solidFill>
                  <a:srgbClr val="00B050"/>
                </a:solidFill>
              </a:rPr>
              <a:t>بين المفعول المطلق، وبين ما ينوب عنه فيما </a:t>
            </a:r>
            <a:r>
              <a:rPr lang="ar-MA" sz="3600" b="1" dirty="0" smtClean="0">
                <a:solidFill>
                  <a:srgbClr val="00B050"/>
                </a:solidFill>
              </a:rPr>
              <a:t>يلي</a:t>
            </a:r>
            <a:r>
              <a:rPr lang="ar-MA" sz="3600" b="1" dirty="0"/>
              <a:t>:</a:t>
            </a:r>
            <a:r>
              <a:rPr lang="ar-MA" sz="3600" b="1" dirty="0" smtClean="0"/>
              <a:t> </a:t>
            </a:r>
          </a:p>
          <a:p>
            <a:pPr algn="r" rtl="1"/>
            <a:endParaRPr lang="ar-MA" sz="3600" b="1" dirty="0" smtClean="0"/>
          </a:p>
          <a:p>
            <a:pPr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endParaRPr lang="ar-MA" sz="3600" b="1" dirty="0" smtClean="0">
              <a:solidFill>
                <a:srgbClr val="00B050"/>
              </a:solidFill>
            </a:endParaRPr>
          </a:p>
          <a:p>
            <a:pPr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r>
              <a:rPr lang="ar-MA" sz="3600" b="1" dirty="0" smtClean="0">
                <a:solidFill>
                  <a:srgbClr val="00B050"/>
                </a:solidFill>
              </a:rPr>
              <a:t>7- أعرب </a:t>
            </a:r>
            <a:r>
              <a:rPr lang="ar-MA" sz="3600" b="1" dirty="0">
                <a:solidFill>
                  <a:srgbClr val="00B050"/>
                </a:solidFill>
              </a:rPr>
              <a:t>الكلمات التالية حسب موقعها في النص:</a:t>
            </a: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/>
              <a:t>- آيَاتِ	: </a:t>
            </a:r>
            <a:r>
              <a:rPr lang="ar-MA" sz="3600" b="1" dirty="0" smtClean="0"/>
              <a:t>..................................</a:t>
            </a:r>
            <a:endParaRPr lang="ar-MA" sz="3600" b="1" dirty="0"/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/>
              <a:t>حَاكَتْكَ</a:t>
            </a:r>
            <a:r>
              <a:rPr lang="ar-MA" sz="3600" b="1" dirty="0"/>
              <a:t>	: </a:t>
            </a:r>
            <a:r>
              <a:rPr lang="ar-MA" sz="3600" b="1" dirty="0" smtClean="0"/>
              <a:t>...................................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/>
              <a:t>كَثِيراً: ......................</a:t>
            </a:r>
            <a:endParaRPr lang="ar-MA" sz="36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77613"/>
              </p:ext>
            </p:extLst>
          </p:nvPr>
        </p:nvGraphicFramePr>
        <p:xfrm>
          <a:off x="309489" y="826830"/>
          <a:ext cx="11603380" cy="256781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414346">
                  <a:extLst>
                    <a:ext uri="{9D8B030D-6E8A-4147-A177-3AD203B41FA5}">
                      <a16:colId xmlns:a16="http://schemas.microsoft.com/office/drawing/2014/main" val="1897275546"/>
                    </a:ext>
                  </a:extLst>
                </a:gridCol>
                <a:gridCol w="2747310">
                  <a:extLst>
                    <a:ext uri="{9D8B030D-6E8A-4147-A177-3AD203B41FA5}">
                      <a16:colId xmlns:a16="http://schemas.microsoft.com/office/drawing/2014/main" val="1549687080"/>
                    </a:ext>
                  </a:extLst>
                </a:gridCol>
                <a:gridCol w="2441724">
                  <a:extLst>
                    <a:ext uri="{9D8B030D-6E8A-4147-A177-3AD203B41FA5}">
                      <a16:colId xmlns:a16="http://schemas.microsoft.com/office/drawing/2014/main" val="2707821824"/>
                    </a:ext>
                  </a:extLst>
                </a:gridCol>
              </a:tblGrid>
              <a:tr h="6419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المفعول المطلق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نائبه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685288"/>
                  </a:ext>
                </a:extLst>
              </a:tr>
              <a:tr h="641953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فَرِحَ المُحَارِبُ بِالنَّصْرِ فَرَحَ الأُمِّ بِأطْفَالِهَا.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297331"/>
                  </a:ext>
                </a:extLst>
              </a:tr>
              <a:tr h="64195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فَرِحَ المُحَارِبُ كَثِيراً بِالنَّصْرِ.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924555"/>
                  </a:ext>
                </a:extLst>
              </a:tr>
              <a:tr h="64195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يُسْعِدُنِي فَرَحُ المُحَارِبِ بِالنَّصْرِ كُلَّ الفَرَحِ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41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07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4" y="168812"/>
            <a:ext cx="11957538" cy="646330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</a:rPr>
              <a:t>6- </a:t>
            </a:r>
            <a:r>
              <a:rPr lang="ar-MA" sz="3600" b="1" dirty="0" smtClean="0">
                <a:solidFill>
                  <a:srgbClr val="00B050"/>
                </a:solidFill>
              </a:rPr>
              <a:t>ميز </a:t>
            </a:r>
            <a:r>
              <a:rPr lang="ar-MA" sz="3600" b="1" dirty="0">
                <a:solidFill>
                  <a:srgbClr val="00B050"/>
                </a:solidFill>
              </a:rPr>
              <a:t>بين المفعول المطلق، وبين ما ينوب عنه فيما </a:t>
            </a:r>
            <a:r>
              <a:rPr lang="ar-MA" sz="3600" b="1" dirty="0" smtClean="0">
                <a:solidFill>
                  <a:srgbClr val="00B050"/>
                </a:solidFill>
              </a:rPr>
              <a:t>يلي</a:t>
            </a:r>
            <a:r>
              <a:rPr lang="ar-MA" sz="3600" b="1" dirty="0"/>
              <a:t>:</a:t>
            </a:r>
            <a:r>
              <a:rPr lang="ar-MA" sz="3600" b="1" dirty="0" smtClean="0"/>
              <a:t> </a:t>
            </a:r>
          </a:p>
          <a:p>
            <a:pPr algn="r" rtl="1"/>
            <a:endParaRPr lang="ar-MA" sz="3600" b="1" dirty="0" smtClean="0"/>
          </a:p>
          <a:p>
            <a:pPr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endParaRPr lang="ar-MA" sz="3600" b="1" dirty="0" smtClean="0">
              <a:solidFill>
                <a:srgbClr val="00B050"/>
              </a:solidFill>
            </a:endParaRPr>
          </a:p>
          <a:p>
            <a:pPr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endParaRPr lang="ar-MA" sz="3600" b="1" dirty="0">
              <a:solidFill>
                <a:srgbClr val="00B050"/>
              </a:solidFill>
            </a:endParaRPr>
          </a:p>
          <a:p>
            <a:pPr algn="r" rtl="1"/>
            <a:r>
              <a:rPr lang="ar-MA" sz="3600" b="1" dirty="0" smtClean="0">
                <a:solidFill>
                  <a:srgbClr val="00B050"/>
                </a:solidFill>
              </a:rPr>
              <a:t>7- أعرب </a:t>
            </a:r>
            <a:r>
              <a:rPr lang="ar-MA" sz="3600" b="1" dirty="0">
                <a:solidFill>
                  <a:srgbClr val="00B050"/>
                </a:solidFill>
              </a:rPr>
              <a:t>الكلمات التالية حسب موقعها في النص:</a:t>
            </a: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/>
              <a:t>- آيَاتِ	: مفعول به منصوب، </a:t>
            </a:r>
            <a:r>
              <a:rPr lang="ar-MA" sz="3600" b="1" dirty="0" smtClean="0"/>
              <a:t>بالكسرة </a:t>
            </a:r>
            <a:r>
              <a:rPr lang="ar-MA" sz="3600" b="1" dirty="0"/>
              <a:t>النائبة عن الفتحة لأنه جمع مؤنث سالم.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/>
              <a:t>- حَاكَتْكَ	: حاك: فعل ماض مبني على الفتح، والتاء تاء التأنيث الساكنة لا محل لها من الإعراب، والكاف ضمير متصل مبني على الفتح في محل نصب مفعول به</a:t>
            </a:r>
            <a:r>
              <a:rPr lang="ar-MA" sz="3600" b="1" dirty="0" smtClean="0"/>
              <a:t>.</a:t>
            </a:r>
            <a:endParaRPr lang="ar-MA" sz="36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154822"/>
              </p:ext>
            </p:extLst>
          </p:nvPr>
        </p:nvGraphicFramePr>
        <p:xfrm>
          <a:off x="309489" y="826830"/>
          <a:ext cx="11603380" cy="256781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414346">
                  <a:extLst>
                    <a:ext uri="{9D8B030D-6E8A-4147-A177-3AD203B41FA5}">
                      <a16:colId xmlns:a16="http://schemas.microsoft.com/office/drawing/2014/main" val="1897275546"/>
                    </a:ext>
                  </a:extLst>
                </a:gridCol>
                <a:gridCol w="2747310">
                  <a:extLst>
                    <a:ext uri="{9D8B030D-6E8A-4147-A177-3AD203B41FA5}">
                      <a16:colId xmlns:a16="http://schemas.microsoft.com/office/drawing/2014/main" val="1549687080"/>
                    </a:ext>
                  </a:extLst>
                </a:gridCol>
                <a:gridCol w="2441724">
                  <a:extLst>
                    <a:ext uri="{9D8B030D-6E8A-4147-A177-3AD203B41FA5}">
                      <a16:colId xmlns:a16="http://schemas.microsoft.com/office/drawing/2014/main" val="2707821824"/>
                    </a:ext>
                  </a:extLst>
                </a:gridCol>
              </a:tblGrid>
              <a:tr h="6419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المفعول المطلق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نائبه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685288"/>
                  </a:ext>
                </a:extLst>
              </a:tr>
              <a:tr h="641953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فَرِحَ المُحَارِبُ بِالنَّصْرِ فَرَحَ الأُمِّ بِأطْفَالِهَا.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فَرَحَ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297331"/>
                  </a:ext>
                </a:extLst>
              </a:tr>
              <a:tr h="64195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فَرِحَ المُحَارِبُ كَثِيراً بِالنَّصْرِ.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كَثِيراً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924555"/>
                  </a:ext>
                </a:extLst>
              </a:tr>
              <a:tr h="64195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يُسْعِدُنِي فَرَحُ المُحَارِبِ بِالنَّصْرِ كُلَّ الفَرَحِ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كُلَّ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741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14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4" y="168812"/>
            <a:ext cx="11957538" cy="82375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/>
              <a:t>- كَثِيراً   : نائب المفعول المطلق منصوب، وعلامة نصبه تنوين الفتح الظاهر...</a:t>
            </a:r>
          </a:p>
        </p:txBody>
      </p:sp>
    </p:spTree>
    <p:extLst>
      <p:ext uri="{BB962C8B-B14F-4D97-AF65-F5344CB8AC3E}">
        <p14:creationId xmlns:p14="http://schemas.microsoft.com/office/powerpoint/2010/main" val="206216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28137"/>
            <a:ext cx="3727939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891838"/>
            <a:ext cx="11943475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- ايت بجملة يتقدم فيها المفعول به على الفاعل جوازا؟</a:t>
            </a:r>
          </a:p>
          <a:p>
            <a:pPr algn="r" rtl="1"/>
            <a:r>
              <a:rPr lang="ar-MA" sz="4000" b="1" dirty="0"/>
              <a:t>- ما المفعول المطلق؟ وما أغراضه؟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470" y="2485566"/>
            <a:ext cx="11943475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-	يطيع </a:t>
            </a:r>
            <a:r>
              <a:rPr lang="ar-MA" sz="4000" b="1" dirty="0" smtClean="0"/>
              <a:t>اللهَ </a:t>
            </a:r>
            <a:r>
              <a:rPr lang="ar-MA" sz="4000" b="1" dirty="0"/>
              <a:t>المؤمن.</a:t>
            </a:r>
          </a:p>
          <a:p>
            <a:pPr algn="r" rtl="1"/>
            <a:r>
              <a:rPr lang="ar-MA" sz="4000" b="1" dirty="0"/>
              <a:t>-	المفعول المطلق: مصدر منصوب يأتي بعد الفعل لتأكيده أو لبيان نوعه أو عدده.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14065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فهم المقروء 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701034"/>
            <a:ext cx="11887201" cy="424731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اشرح 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المفردات التالية:</a:t>
            </a:r>
            <a:endParaRPr lang="en-US" sz="32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- المَارِقُ: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...........-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المُهَجُ: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    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- حَاكَتْكَ: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       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- تَخْتَلِجُ: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</a:t>
            </a: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2.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ماذا يمثل علم البلاد بالنسبة للكاتب؟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بسواعد من حيك علم هذا الوطن؟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4</a:t>
            </a:r>
            <a:r>
              <a:rPr lang="ar-MA" sz="3600" b="1" dirty="0">
                <a:solidFill>
                  <a:srgbClr val="00B050"/>
                </a:solidFill>
                <a:ea typeface="Times New Roman" panose="02020603050405020304" pitchFamily="18" charset="0"/>
              </a:rPr>
              <a:t>. </a:t>
            </a:r>
            <a:r>
              <a:rPr lang="ar-MA" sz="3600" b="1" dirty="0">
                <a:ea typeface="Times New Roman" panose="02020603050405020304" pitchFamily="18" charset="0"/>
              </a:rPr>
              <a:t>استخلص الفكرة العامة لهذا النص؟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410219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14065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فهم المقروء 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630694"/>
            <a:ext cx="11887201" cy="438581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اشرح 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المفردات التالية:</a:t>
            </a:r>
            <a:endParaRPr lang="en-US" sz="32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- المَارِقُ: الخارج عن دينه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- المُهَجُ: النفوس، الأرواح.     - حَاكَتْكَ: نسجتك           - تَخْتَلِجُ: ترتعش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2.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هو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علم مقدس، تجسمت فيه روح الوطن المحبوب.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 </a:t>
            </a:r>
            <a:r>
              <a:rPr lang="ar-MA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حيك </a:t>
            </a:r>
            <a:r>
              <a:rPr lang="ar-MA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بيد الأمهات، وطرز بيمين الأخوات، وزركش بدماء الأباء والأجداد.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/>
            <a:r>
              <a:rPr lang="ar-MA" sz="36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4. الفكرة </a:t>
            </a:r>
            <a:r>
              <a:rPr lang="ar-MA" sz="3600" b="1" dirty="0">
                <a:solidFill>
                  <a:srgbClr val="00B050"/>
                </a:solidFill>
                <a:ea typeface="Times New Roman" panose="02020603050405020304" pitchFamily="18" charset="0"/>
              </a:rPr>
              <a:t>العامة للنص: </a:t>
            </a:r>
            <a:r>
              <a:rPr lang="ar-MA" sz="3600" b="1" dirty="0">
                <a:ea typeface="Times New Roman" panose="02020603050405020304" pitchFamily="18" charset="0"/>
              </a:rPr>
              <a:t>تقديس الكاتب لعلم وطنه لما يحمله من رمزية، وتعهده بخدمته وفدائه.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310492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542" y="717451"/>
            <a:ext cx="11844998" cy="175432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1- الشكل: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"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ألف تحية وسلام ... فسلام عليك.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847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678" y="42201"/>
            <a:ext cx="11901266" cy="67403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2- </a:t>
            </a:r>
            <a:r>
              <a:rPr lang="ar-MA" sz="3600" b="1" dirty="0">
                <a:solidFill>
                  <a:srgbClr val="00B050"/>
                </a:solidFill>
              </a:rPr>
              <a:t>صل كل جملة مما يلي بنوع الفاعل المتضمن فيها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3- </a:t>
            </a:r>
            <a:r>
              <a:rPr lang="ar-MA" sz="3600" b="1" dirty="0" smtClean="0">
                <a:solidFill>
                  <a:srgbClr val="00B050"/>
                </a:solidFill>
              </a:rPr>
              <a:t>استخرج </a:t>
            </a:r>
            <a:r>
              <a:rPr lang="ar-MA" sz="3600" b="1" dirty="0">
                <a:solidFill>
                  <a:srgbClr val="00B050"/>
                </a:solidFill>
              </a:rPr>
              <a:t>من النص ما يأتي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845578"/>
              </p:ext>
            </p:extLst>
          </p:nvPr>
        </p:nvGraphicFramePr>
        <p:xfrm>
          <a:off x="7582486" y="902104"/>
          <a:ext cx="4252132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252132">
                  <a:extLst>
                    <a:ext uri="{9D8B030D-6E8A-4147-A177-3AD203B41FA5}">
                      <a16:colId xmlns:a16="http://schemas.microsoft.com/office/drawing/2014/main" val="2455616423"/>
                    </a:ext>
                  </a:extLst>
                </a:gridCol>
              </a:tblGrid>
              <a:tr h="24828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باتت تنشد أغاني الشرف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464346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يقرأ الخائن المارق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44729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نموت هاتفين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32171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560533"/>
              </p:ext>
            </p:extLst>
          </p:nvPr>
        </p:nvGraphicFramePr>
        <p:xfrm>
          <a:off x="393895" y="902104"/>
          <a:ext cx="4389121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89121">
                  <a:extLst>
                    <a:ext uri="{9D8B030D-6E8A-4147-A177-3AD203B41FA5}">
                      <a16:colId xmlns:a16="http://schemas.microsoft.com/office/drawing/2014/main" val="2504614834"/>
                    </a:ext>
                  </a:extLst>
                </a:gridCol>
              </a:tblGrid>
              <a:tr h="24828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اسم ظاهر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243175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ضمير مستتر جوازا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300104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ضمير مستتر وجوبا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043973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394222"/>
              </p:ext>
            </p:extLst>
          </p:nvPr>
        </p:nvGraphicFramePr>
        <p:xfrm>
          <a:off x="393895" y="4495975"/>
          <a:ext cx="11440724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41906">
                  <a:extLst>
                    <a:ext uri="{9D8B030D-6E8A-4147-A177-3AD203B41FA5}">
                      <a16:colId xmlns:a16="http://schemas.microsoft.com/office/drawing/2014/main" val="1579915339"/>
                    </a:ext>
                  </a:extLst>
                </a:gridCol>
                <a:gridCol w="3177740">
                  <a:extLst>
                    <a:ext uri="{9D8B030D-6E8A-4147-A177-3AD203B41FA5}">
                      <a16:colId xmlns:a16="http://schemas.microsoft.com/office/drawing/2014/main" val="3907901410"/>
                    </a:ext>
                  </a:extLst>
                </a:gridCol>
                <a:gridCol w="2541906">
                  <a:extLst>
                    <a:ext uri="{9D8B030D-6E8A-4147-A177-3AD203B41FA5}">
                      <a16:colId xmlns:a16="http://schemas.microsoft.com/office/drawing/2014/main" val="4048234993"/>
                    </a:ext>
                  </a:extLst>
                </a:gridCol>
                <a:gridCol w="3179172">
                  <a:extLst>
                    <a:ext uri="{9D8B030D-6E8A-4147-A177-3AD203B41FA5}">
                      <a16:colId xmlns:a16="http://schemas.microsoft.com/office/drawing/2014/main" val="1787460328"/>
                    </a:ext>
                  </a:extLst>
                </a:gridCol>
              </a:tblGrid>
              <a:tr h="3359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>
                          <a:solidFill>
                            <a:schemeClr val="tx1"/>
                          </a:solidFill>
                          <a:effectLst/>
                        </a:rPr>
                        <a:t>مفعولاً به صريحا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>
                          <a:solidFill>
                            <a:schemeClr val="tx1"/>
                          </a:solidFill>
                          <a:effectLst/>
                        </a:rPr>
                        <a:t>مفعولاً به ضميرا متصلا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dirty="0">
                          <a:solidFill>
                            <a:schemeClr val="tx1"/>
                          </a:solidFill>
                          <a:effectLst/>
                        </a:rPr>
                        <a:t>مفعولاً مطلق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dirty="0">
                          <a:solidFill>
                            <a:schemeClr val="tx1"/>
                          </a:solidFill>
                          <a:effectLst/>
                        </a:rPr>
                        <a:t>نائبا للمفعول للمطلق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889840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65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69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678" y="42201"/>
            <a:ext cx="11901266" cy="67403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2- </a:t>
            </a:r>
            <a:r>
              <a:rPr lang="ar-MA" sz="3600" b="1" dirty="0">
                <a:solidFill>
                  <a:srgbClr val="00B050"/>
                </a:solidFill>
              </a:rPr>
              <a:t>صل كل جملة مما يلي بنوع الفاعل المتضمن فيها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3- </a:t>
            </a:r>
            <a:r>
              <a:rPr lang="ar-MA" sz="3600" b="1" dirty="0" smtClean="0">
                <a:solidFill>
                  <a:srgbClr val="00B050"/>
                </a:solidFill>
              </a:rPr>
              <a:t>استخرج </a:t>
            </a:r>
            <a:r>
              <a:rPr lang="ar-MA" sz="3600" b="1" dirty="0">
                <a:solidFill>
                  <a:srgbClr val="00B050"/>
                </a:solidFill>
              </a:rPr>
              <a:t>من النص ما يأتي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845578"/>
              </p:ext>
            </p:extLst>
          </p:nvPr>
        </p:nvGraphicFramePr>
        <p:xfrm>
          <a:off x="7582486" y="902104"/>
          <a:ext cx="4252132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252132">
                  <a:extLst>
                    <a:ext uri="{9D8B030D-6E8A-4147-A177-3AD203B41FA5}">
                      <a16:colId xmlns:a16="http://schemas.microsoft.com/office/drawing/2014/main" val="2455616423"/>
                    </a:ext>
                  </a:extLst>
                </a:gridCol>
              </a:tblGrid>
              <a:tr h="24828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باتت تنشد أغاني الشرف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464346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>
                          <a:solidFill>
                            <a:schemeClr val="tx1"/>
                          </a:solidFill>
                          <a:effectLst/>
                        </a:rPr>
                        <a:t>يقرأ الخائن المارق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44729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نموت هاتفين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32171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560533"/>
              </p:ext>
            </p:extLst>
          </p:nvPr>
        </p:nvGraphicFramePr>
        <p:xfrm>
          <a:off x="393895" y="902104"/>
          <a:ext cx="4389121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89121">
                  <a:extLst>
                    <a:ext uri="{9D8B030D-6E8A-4147-A177-3AD203B41FA5}">
                      <a16:colId xmlns:a16="http://schemas.microsoft.com/office/drawing/2014/main" val="2504614834"/>
                    </a:ext>
                  </a:extLst>
                </a:gridCol>
              </a:tblGrid>
              <a:tr h="24828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اسم ظاهر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243175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ضمير مستتر جوازا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300104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600" dirty="0">
                          <a:solidFill>
                            <a:schemeClr val="tx1"/>
                          </a:solidFill>
                          <a:effectLst/>
                        </a:rPr>
                        <a:t>ضمير مستتر وجوبا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043973"/>
                  </a:ext>
                </a:extLst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H="1" flipV="1">
            <a:off x="4783016" y="1209822"/>
            <a:ext cx="2799470" cy="661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783016" y="1252025"/>
            <a:ext cx="2799470" cy="604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4783016" y="2461846"/>
            <a:ext cx="2799470" cy="42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941758"/>
              </p:ext>
            </p:extLst>
          </p:nvPr>
        </p:nvGraphicFramePr>
        <p:xfrm>
          <a:off x="393895" y="4495975"/>
          <a:ext cx="11440724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41906">
                  <a:extLst>
                    <a:ext uri="{9D8B030D-6E8A-4147-A177-3AD203B41FA5}">
                      <a16:colId xmlns:a16="http://schemas.microsoft.com/office/drawing/2014/main" val="1579915339"/>
                    </a:ext>
                  </a:extLst>
                </a:gridCol>
                <a:gridCol w="3177740">
                  <a:extLst>
                    <a:ext uri="{9D8B030D-6E8A-4147-A177-3AD203B41FA5}">
                      <a16:colId xmlns:a16="http://schemas.microsoft.com/office/drawing/2014/main" val="3907901410"/>
                    </a:ext>
                  </a:extLst>
                </a:gridCol>
                <a:gridCol w="2541906">
                  <a:extLst>
                    <a:ext uri="{9D8B030D-6E8A-4147-A177-3AD203B41FA5}">
                      <a16:colId xmlns:a16="http://schemas.microsoft.com/office/drawing/2014/main" val="4048234993"/>
                    </a:ext>
                  </a:extLst>
                </a:gridCol>
                <a:gridCol w="3179172">
                  <a:extLst>
                    <a:ext uri="{9D8B030D-6E8A-4147-A177-3AD203B41FA5}">
                      <a16:colId xmlns:a16="http://schemas.microsoft.com/office/drawing/2014/main" val="1787460328"/>
                    </a:ext>
                  </a:extLst>
                </a:gridCol>
              </a:tblGrid>
              <a:tr h="3359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>
                          <a:solidFill>
                            <a:schemeClr val="tx1"/>
                          </a:solidFill>
                          <a:effectLst/>
                        </a:rPr>
                        <a:t>مفعولاً به صريحا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>
                          <a:solidFill>
                            <a:schemeClr val="tx1"/>
                          </a:solidFill>
                          <a:effectLst/>
                        </a:rPr>
                        <a:t>مفعولاً به ضميرا متصلا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dirty="0">
                          <a:solidFill>
                            <a:schemeClr val="tx1"/>
                          </a:solidFill>
                          <a:effectLst/>
                        </a:rPr>
                        <a:t>مفعولاً مطلق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dirty="0">
                          <a:solidFill>
                            <a:schemeClr val="tx1"/>
                          </a:solidFill>
                          <a:effectLst/>
                        </a:rPr>
                        <a:t>نائبا للمفعول للمطلق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889840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>
                          <a:solidFill>
                            <a:schemeClr val="tx1"/>
                          </a:solidFill>
                          <a:effectLst/>
                        </a:rPr>
                        <a:t>فَرِيسَةً</a:t>
                      </a:r>
                      <a:endParaRPr lang="en-US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طَرَزَتْــ (ـــكَ)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اخْتِلاَجاً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كَثِيراً (صفته)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65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88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2" y="295420"/>
            <a:ext cx="11957542" cy="59093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4- </a:t>
            </a:r>
            <a:r>
              <a:rPr lang="ar-MA" sz="3600" b="1" dirty="0" smtClean="0">
                <a:solidFill>
                  <a:srgbClr val="00B050"/>
                </a:solidFill>
              </a:rPr>
              <a:t>عين </a:t>
            </a:r>
            <a:r>
              <a:rPr lang="ar-MA" sz="3600" b="1" dirty="0">
                <a:solidFill>
                  <a:srgbClr val="00B050"/>
                </a:solidFill>
              </a:rPr>
              <a:t>المفعول به في كل جملة من الجمل الآتية، واذكر سبب تقدمه </a:t>
            </a:r>
            <a:r>
              <a:rPr lang="ar-MA" sz="3600" b="1" dirty="0" smtClean="0">
                <a:solidFill>
                  <a:srgbClr val="00B050"/>
                </a:solidFill>
              </a:rPr>
              <a:t>على الفاعل:</a:t>
            </a: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5- </a:t>
            </a:r>
            <a:r>
              <a:rPr lang="ar-MA" sz="3600" b="1" dirty="0" smtClean="0">
                <a:solidFill>
                  <a:srgbClr val="00B050"/>
                </a:solidFill>
              </a:rPr>
              <a:t>اِملأ </a:t>
            </a:r>
            <a:r>
              <a:rPr lang="ar-MA" sz="3600" b="1" dirty="0">
                <a:solidFill>
                  <a:srgbClr val="00B050"/>
                </a:solidFill>
              </a:rPr>
              <a:t>الفراغ بمفعول به يكون مصدرا </a:t>
            </a:r>
            <a:r>
              <a:rPr lang="ar-MA" sz="3600" b="1" dirty="0" smtClean="0">
                <a:solidFill>
                  <a:srgbClr val="00B050"/>
                </a:solidFill>
              </a:rPr>
              <a:t>مؤولا: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/>
              <a:t>أُرِيدُ [...............] </a:t>
            </a:r>
            <a:r>
              <a:rPr lang="ar-MA" sz="3600" b="1" dirty="0"/>
              <a:t>عَنْ وَطَنِي بِالنَّفْسِ والنَّفِيسِ.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/>
              <a:t>لاَ </a:t>
            </a:r>
            <a:r>
              <a:rPr lang="ar-MA" sz="3600" b="1" dirty="0"/>
              <a:t>أظُنُّ </a:t>
            </a:r>
            <a:r>
              <a:rPr lang="ar-MA" sz="3600" b="1" dirty="0" smtClean="0"/>
              <a:t>[...............] </a:t>
            </a:r>
            <a:r>
              <a:rPr lang="ar-MA" sz="3600" b="1" dirty="0"/>
              <a:t>فِي عَوَاطِفِكَ تجاهَ وَطَنِكَ</a:t>
            </a:r>
            <a:r>
              <a:rPr lang="ar-MA" sz="3600" b="1" dirty="0" smtClean="0"/>
              <a:t>.</a:t>
            </a:r>
            <a:endParaRPr lang="ar-MA" sz="3600" b="1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086296"/>
              </p:ext>
            </p:extLst>
          </p:nvPr>
        </p:nvGraphicFramePr>
        <p:xfrm>
          <a:off x="306572" y="1058851"/>
          <a:ext cx="11569481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84741">
                  <a:extLst>
                    <a:ext uri="{9D8B030D-6E8A-4147-A177-3AD203B41FA5}">
                      <a16:colId xmlns:a16="http://schemas.microsoft.com/office/drawing/2014/main" val="600456898"/>
                    </a:ext>
                  </a:extLst>
                </a:gridCol>
                <a:gridCol w="2131866">
                  <a:extLst>
                    <a:ext uri="{9D8B030D-6E8A-4147-A177-3AD203B41FA5}">
                      <a16:colId xmlns:a16="http://schemas.microsoft.com/office/drawing/2014/main" val="2182638241"/>
                    </a:ext>
                  </a:extLst>
                </a:gridCol>
                <a:gridCol w="3652874">
                  <a:extLst>
                    <a:ext uri="{9D8B030D-6E8A-4147-A177-3AD203B41FA5}">
                      <a16:colId xmlns:a16="http://schemas.microsoft.com/office/drawing/2014/main" val="250959078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المفعول به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سبب تقدمه على الفاعل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1677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لَنْ يُتْعِبَنِي الدِّفَاعُ عَنِ الوَطَنِ مَا حَييتُ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68554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يُبْهِرُ الدَّارِسينَ تَعَلُّقُ المَغَارِبَةِ بِوَطَنِهِمْ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068580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إنَّمَا يَحْمِي الوَطَنَ أبْنَاؤُهُ المُخْلِصُونَ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18779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مَا حَمَى الوَطنَ إلاَّ المُوَاطِنُ الصَّادِقُ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37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00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2" y="295420"/>
            <a:ext cx="11957542" cy="59093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4- </a:t>
            </a:r>
            <a:r>
              <a:rPr lang="ar-MA" sz="3600" b="1" dirty="0" smtClean="0">
                <a:solidFill>
                  <a:srgbClr val="00B050"/>
                </a:solidFill>
              </a:rPr>
              <a:t>عين </a:t>
            </a:r>
            <a:r>
              <a:rPr lang="ar-MA" sz="3600" b="1" dirty="0">
                <a:solidFill>
                  <a:srgbClr val="00B050"/>
                </a:solidFill>
              </a:rPr>
              <a:t>المفعول به في كل جملة من الجمل الآتية، واذكر سبب تقدمه </a:t>
            </a:r>
            <a:r>
              <a:rPr lang="ar-MA" sz="3600" b="1" dirty="0" smtClean="0">
                <a:solidFill>
                  <a:srgbClr val="00B050"/>
                </a:solidFill>
              </a:rPr>
              <a:t>على الفاعل:</a:t>
            </a: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5- </a:t>
            </a:r>
            <a:r>
              <a:rPr lang="ar-MA" sz="3600" b="1" dirty="0" smtClean="0">
                <a:solidFill>
                  <a:srgbClr val="00B050"/>
                </a:solidFill>
              </a:rPr>
              <a:t>اِملأ </a:t>
            </a:r>
            <a:r>
              <a:rPr lang="ar-MA" sz="3600" b="1" dirty="0">
                <a:solidFill>
                  <a:srgbClr val="00B050"/>
                </a:solidFill>
              </a:rPr>
              <a:t>الفراغ بمفعول به يكون مصدرا </a:t>
            </a:r>
            <a:r>
              <a:rPr lang="ar-MA" sz="3600" b="1" dirty="0" smtClean="0">
                <a:solidFill>
                  <a:srgbClr val="00B050"/>
                </a:solidFill>
              </a:rPr>
              <a:t>مؤولا: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/>
              <a:t>أُرِيدُ </a:t>
            </a:r>
            <a:r>
              <a:rPr lang="ar-MA" sz="3600" b="1" dirty="0"/>
              <a:t>[أنْ أُدَافِعَ] عَنْ وَطَنِي بِالنَّفْسِ والنَّفِيسِ.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/>
              <a:t>لاَ </a:t>
            </a:r>
            <a:r>
              <a:rPr lang="ar-MA" sz="3600" b="1" dirty="0"/>
              <a:t>أظُنُّ [أنَّكَ كَاذِبٌ] فِي عَوَاطِفِكَ تجاهَ وَطَنِكَ</a:t>
            </a:r>
            <a:r>
              <a:rPr lang="ar-MA" sz="3600" b="1" dirty="0" smtClean="0"/>
              <a:t>.</a:t>
            </a:r>
            <a:endParaRPr lang="ar-MA" sz="3600" b="1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962895"/>
              </p:ext>
            </p:extLst>
          </p:nvPr>
        </p:nvGraphicFramePr>
        <p:xfrm>
          <a:off x="306572" y="1058851"/>
          <a:ext cx="11569481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84741">
                  <a:extLst>
                    <a:ext uri="{9D8B030D-6E8A-4147-A177-3AD203B41FA5}">
                      <a16:colId xmlns:a16="http://schemas.microsoft.com/office/drawing/2014/main" val="600456898"/>
                    </a:ext>
                  </a:extLst>
                </a:gridCol>
                <a:gridCol w="2131866">
                  <a:extLst>
                    <a:ext uri="{9D8B030D-6E8A-4147-A177-3AD203B41FA5}">
                      <a16:colId xmlns:a16="http://schemas.microsoft.com/office/drawing/2014/main" val="2182638241"/>
                    </a:ext>
                  </a:extLst>
                </a:gridCol>
                <a:gridCol w="3652874">
                  <a:extLst>
                    <a:ext uri="{9D8B030D-6E8A-4147-A177-3AD203B41FA5}">
                      <a16:colId xmlns:a16="http://schemas.microsoft.com/office/drawing/2014/main" val="250959078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المفعول به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سبب تقدمه على الفاعل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1677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لَنْ يُتْعِبَنِي الدِّفَاعُ عَنِ الوَطَنِ مَا حَييتُ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ـــي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المفعول به ضمير متصل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68554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يُبْهِرُ الدَّارِسينَ تَعَلُّقُ المَغَارِبَةِ بِوَطَنِهِمْ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الدَّارِسينَ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لفت الانتباه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068580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إنَّمَا يَحْمِي الوَطَنَ أبْنَاؤُهُ المُخْلِصُونَ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الوَطَنَ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الفعل محصور في الفاعل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18779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مَا حَمَى الوَطنَ إلاَّ المُوَاطِنُ الصَّادِقُ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الوَطَنَ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الفعل محصور في الفاعل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37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71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336</TotalTime>
  <Words>639</Words>
  <Application>Microsoft Office PowerPoint</Application>
  <PresentationFormat>Widescreen</PresentationFormat>
  <Paragraphs>132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39</cp:revision>
  <dcterms:created xsi:type="dcterms:W3CDTF">2022-09-27T21:07:30Z</dcterms:created>
  <dcterms:modified xsi:type="dcterms:W3CDTF">2022-11-16T20:24:34Z</dcterms:modified>
</cp:coreProperties>
</file>