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8" r:id="rId4"/>
    <p:sldId id="284" r:id="rId5"/>
    <p:sldId id="259" r:id="rId6"/>
    <p:sldId id="285" r:id="rId7"/>
    <p:sldId id="286" r:id="rId8"/>
    <p:sldId id="279" r:id="rId9"/>
    <p:sldId id="287" r:id="rId10"/>
    <p:sldId id="268" r:id="rId11"/>
    <p:sldId id="28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EE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19-05-1444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19-05-1444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19-05-1444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19-05-1444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19-05-1444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19-05-1444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19-05-1444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19-05-1444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8635" y="1491175"/>
            <a:ext cx="8707902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التطبيقـــــــات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4826" y="3022209"/>
            <a:ext cx="9875520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تطبيقات. ص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86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474" y="14064"/>
            <a:ext cx="11957538" cy="624786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5.	ميز فيما يلي بين واو المعية وواو العطف: </a:t>
            </a:r>
            <a:endParaRPr lang="ar-MA" sz="3600" b="1" dirty="0" smtClean="0"/>
          </a:p>
          <a:p>
            <a:pPr algn="r" rtl="1"/>
            <a:r>
              <a:rPr lang="ar-MA" sz="3600" b="1" dirty="0"/>
              <a:t>- استقبلوهم وضيوفهم استقبالا حارا.                               </a:t>
            </a:r>
            <a:r>
              <a:rPr lang="ar-MA" sz="3600" b="1" dirty="0" smtClean="0"/>
              <a:t> </a:t>
            </a:r>
            <a:endParaRPr lang="ar-MA" sz="3600" b="1" dirty="0"/>
          </a:p>
          <a:p>
            <a:pPr algn="r" rtl="1"/>
            <a:r>
              <a:rPr lang="ar-MA" sz="3600" b="1" dirty="0"/>
              <a:t>- خرجوا وصياح الديك من بيوتهم </a:t>
            </a:r>
            <a:r>
              <a:rPr lang="ar-MA" sz="3600" b="1" dirty="0" smtClean="0"/>
              <a:t>الطينية</a:t>
            </a:r>
            <a:endParaRPr lang="ar-MA" sz="3600" b="1" dirty="0"/>
          </a:p>
          <a:p>
            <a:pPr algn="r" rtl="1"/>
            <a:r>
              <a:rPr lang="ar-MA" sz="3600" b="1" dirty="0"/>
              <a:t>- كيف أنت والمطر.                                                     </a:t>
            </a:r>
            <a:r>
              <a:rPr lang="ar-MA" sz="3600" b="1" dirty="0" smtClean="0"/>
              <a:t> </a:t>
            </a:r>
            <a:endParaRPr lang="ar-MA" sz="3600" b="1" dirty="0"/>
          </a:p>
          <a:p>
            <a:pPr algn="r" rtl="1"/>
            <a:r>
              <a:rPr lang="ar-MA" sz="3600" b="1" dirty="0"/>
              <a:t>- اشترينا الإسمنت والحديد.                                           </a:t>
            </a:r>
            <a:r>
              <a:rPr lang="ar-MA" sz="3600" b="1" dirty="0" smtClean="0"/>
              <a:t> </a:t>
            </a:r>
            <a:endParaRPr lang="ar-MA" sz="3600" b="1" dirty="0">
              <a:solidFill>
                <a:srgbClr val="00B050"/>
              </a:solidFill>
            </a:endParaRPr>
          </a:p>
          <a:p>
            <a:pPr marL="742950" indent="-742950" algn="r" rtl="1">
              <a:buAutoNum type="arabicPeriod" startAt="6"/>
            </a:pPr>
            <a:r>
              <a:rPr lang="ar-MA" sz="3600" b="1" dirty="0" smtClean="0">
                <a:solidFill>
                  <a:srgbClr val="00B050"/>
                </a:solidFill>
              </a:rPr>
              <a:t>أعرب </a:t>
            </a:r>
            <a:r>
              <a:rPr lang="ar-MA" sz="3600" b="1" dirty="0">
                <a:solidFill>
                  <a:srgbClr val="00B050"/>
                </a:solidFill>
              </a:rPr>
              <a:t>ما كتب بلون </a:t>
            </a:r>
            <a:r>
              <a:rPr lang="ar-MA" sz="3600" b="1" dirty="0" smtClean="0">
                <a:solidFill>
                  <a:srgbClr val="00B050"/>
                </a:solidFill>
              </a:rPr>
              <a:t>مغاير:</a:t>
            </a:r>
          </a:p>
          <a:p>
            <a:pPr marL="342900" lvl="0" indent="-342900" algn="r" rtl="1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ar-MA" sz="4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ليلا	: 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.....................................................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زرعه   : 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...................................................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المعاملات : 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.............................................................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المداحون : 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.......................................................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وطلوع : 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....................................................................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07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474" y="14064"/>
            <a:ext cx="11957538" cy="680186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5.	ميز فيما يلي بين واو المعية وواو العطف: </a:t>
            </a:r>
            <a:endParaRPr lang="ar-MA" sz="3600" b="1" dirty="0" smtClean="0"/>
          </a:p>
          <a:p>
            <a:pPr algn="r" rtl="1"/>
            <a:r>
              <a:rPr lang="ar-MA" sz="3600" b="1" dirty="0"/>
              <a:t>- استقبلوهم وضيوفهم استقبالا حارا.                               </a:t>
            </a:r>
            <a:r>
              <a:rPr lang="ar-MA" sz="3600" b="1" dirty="0" smtClean="0"/>
              <a:t> </a:t>
            </a:r>
            <a:r>
              <a:rPr lang="ar-MA" sz="3600" b="1" dirty="0"/>
              <a:t>- واو العطف  </a:t>
            </a:r>
          </a:p>
          <a:p>
            <a:pPr algn="r" rtl="1"/>
            <a:r>
              <a:rPr lang="ar-MA" sz="3600" b="1" dirty="0"/>
              <a:t>- خرجوا وصياح الديك من بيوتهم الطينية                       </a:t>
            </a:r>
            <a:r>
              <a:rPr lang="ar-MA" sz="3600" b="1" dirty="0" smtClean="0"/>
              <a:t>   </a:t>
            </a:r>
            <a:r>
              <a:rPr lang="ar-MA" sz="3600" b="1" dirty="0"/>
              <a:t>- واو المعية  </a:t>
            </a:r>
          </a:p>
          <a:p>
            <a:pPr algn="r" rtl="1"/>
            <a:r>
              <a:rPr lang="ar-MA" sz="3600" b="1" dirty="0"/>
              <a:t>- كيف أنت والمطر.                                                     </a:t>
            </a:r>
            <a:r>
              <a:rPr lang="ar-MA" sz="3600" b="1" dirty="0" smtClean="0"/>
              <a:t> </a:t>
            </a:r>
            <a:r>
              <a:rPr lang="ar-MA" sz="3600" b="1" dirty="0"/>
              <a:t>-  واو المعية  </a:t>
            </a:r>
          </a:p>
          <a:p>
            <a:pPr algn="r" rtl="1"/>
            <a:r>
              <a:rPr lang="ar-MA" sz="3600" b="1" dirty="0"/>
              <a:t>- اشترينا الإسمنت والحديد.                                           </a:t>
            </a:r>
            <a:r>
              <a:rPr lang="ar-MA" sz="3600" b="1" dirty="0" smtClean="0"/>
              <a:t> </a:t>
            </a:r>
            <a:r>
              <a:rPr lang="ar-MA" sz="3600" b="1" dirty="0"/>
              <a:t>- واو العطف </a:t>
            </a:r>
            <a:endParaRPr lang="ar-MA" sz="3600" b="1" dirty="0">
              <a:solidFill>
                <a:srgbClr val="00B050"/>
              </a:solidFill>
            </a:endParaRPr>
          </a:p>
          <a:p>
            <a:pPr marL="742950" indent="-742950" algn="r" rtl="1">
              <a:buAutoNum type="arabicPeriod" startAt="6"/>
            </a:pPr>
            <a:r>
              <a:rPr lang="ar-MA" sz="3600" b="1" dirty="0" smtClean="0">
                <a:solidFill>
                  <a:srgbClr val="00B050"/>
                </a:solidFill>
              </a:rPr>
              <a:t>أعرب </a:t>
            </a:r>
            <a:r>
              <a:rPr lang="ar-MA" sz="3600" b="1" dirty="0">
                <a:solidFill>
                  <a:srgbClr val="00B050"/>
                </a:solidFill>
              </a:rPr>
              <a:t>ما كتب بلون </a:t>
            </a:r>
            <a:r>
              <a:rPr lang="ar-MA" sz="3600" b="1" dirty="0" smtClean="0">
                <a:solidFill>
                  <a:srgbClr val="00B050"/>
                </a:solidFill>
              </a:rPr>
              <a:t>مغاير:</a:t>
            </a:r>
          </a:p>
          <a:p>
            <a:pPr marL="342900" lvl="0" indent="-342900" algn="r" rtl="1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ar-MA" sz="4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ليلا	: 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ظرف زمان مفعول فيه منصوب بتنوين الفتح...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زرعه   : زرع مفعول به منصوب، وهو مضاف، والهاء ضمير متصل في محل جر مضاف إليه.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المعاملات : معطوف على ما قبله، مرفوع بالضمة الظاهرة على آخره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المداحون : فاعل مرفوع بالواو لأنه جمع مذكر سالم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وطلوع : الواو واو المعية، طلوع مفعول معه منصوب بالفتحة 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الظاهرة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79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28137"/>
            <a:ext cx="3727939" cy="76944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0" y="891838"/>
            <a:ext cx="11943475" cy="132343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/>
              <a:t>- ايت بجملة يكون فيها الظرف متصرفا</a:t>
            </a:r>
          </a:p>
          <a:p>
            <a:pPr algn="r" rtl="1"/>
            <a:r>
              <a:rPr lang="ar-MA" sz="4000" b="1" dirty="0"/>
              <a:t>- ما المفعول معه؟ </a:t>
            </a:r>
            <a:endParaRPr lang="ar-MA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8470" y="2485566"/>
            <a:ext cx="11943475" cy="193899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/>
              <a:t>-	يهطل المطر شتاء.</a:t>
            </a:r>
          </a:p>
          <a:p>
            <a:pPr algn="r" rtl="1"/>
            <a:r>
              <a:rPr lang="ar-MA" sz="4000" b="1" dirty="0"/>
              <a:t>-	المفعول معه: اسم منصوب يقع بعد واو بمعنى مع، تدل على اقتران ما قبلها بما بعدها في زمن وقوع الحدث.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56269"/>
            <a:ext cx="3727939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فهم المقروء 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676" y="701034"/>
            <a:ext cx="11887201" cy="511524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14350" lvl="0" indent="-514350" algn="r" rtl="1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ar-M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عنوان مناسب للنص: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.......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lvl="0" indent="-514350" algn="r" rtl="1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ar-M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اشرح ما يلي:</a:t>
            </a:r>
            <a:endParaRPr lang="en-US" sz="32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شتل </a:t>
            </a:r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النخل: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......... .......</a:t>
            </a: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       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– </a:t>
            </a:r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قطب الرحى: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يرهف </a:t>
            </a:r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السمع: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.........               – </a:t>
            </a:r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ناء بأعباء الحياة: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....................</a:t>
            </a: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15000"/>
              </a:lnSpc>
              <a:spcAft>
                <a:spcPts val="0"/>
              </a:spcAft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3.  تميز </a:t>
            </a:r>
            <a:r>
              <a:rPr lang="ar-M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الفضاء الذي يسكنه الناس من حيث:</a:t>
            </a:r>
            <a:endParaRPr lang="en-US" sz="32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algn="r" rtl="1">
              <a:lnSpc>
                <a:spcPct val="115000"/>
              </a:lnSpc>
              <a:spcAft>
                <a:spcPts val="0"/>
              </a:spcAft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مشهده الطبيعي: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...................................................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algn="r" rtl="1">
              <a:lnSpc>
                <a:spcPct val="115000"/>
              </a:lnSpc>
              <a:spcAft>
                <a:spcPts val="0"/>
              </a:spcAft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علاقات الناس فيما بينهم: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......................................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15000"/>
              </a:lnSpc>
              <a:spcAft>
                <a:spcPts val="0"/>
              </a:spcAft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4.  أشكال </a:t>
            </a:r>
            <a:r>
              <a:rPr lang="ar-M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التبادل التي كانت سائدة بين الناس: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............................................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/>
            <a:r>
              <a:rPr lang="ar-MA" sz="3200" b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5.  نوع </a:t>
            </a:r>
            <a:r>
              <a:rPr lang="ar-MA" sz="3200" b="1" dirty="0">
                <a:solidFill>
                  <a:srgbClr val="00B050"/>
                </a:solidFill>
                <a:ea typeface="Times New Roman" panose="02020603050405020304" pitchFamily="18" charset="0"/>
              </a:rPr>
              <a:t>الهدايا التي يحملها الناس في تلك المناسبة:</a:t>
            </a:r>
            <a:r>
              <a:rPr lang="ar-MA" sz="3200" b="1" dirty="0">
                <a:ea typeface="Times New Roman" panose="02020603050405020304" pitchFamily="18" charset="0"/>
              </a:rPr>
              <a:t>   </a:t>
            </a:r>
            <a:r>
              <a:rPr lang="ar-MA" sz="3200" b="1" dirty="0" smtClean="0">
                <a:ea typeface="Times New Roman" panose="02020603050405020304" pitchFamily="18" charset="0"/>
              </a:rPr>
              <a:t>..............................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410219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56269"/>
            <a:ext cx="3727939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فهم المقروء 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676" y="701034"/>
            <a:ext cx="11887201" cy="511524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14350" lvl="0" indent="-514350" algn="r" rtl="1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ar-M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عنوان مناسب للنص: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الوليمة.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lvl="0" indent="-514350" algn="r" rtl="1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ar-M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اشرح ما يلي:</a:t>
            </a:r>
            <a:endParaRPr lang="en-US" sz="32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شتل </a:t>
            </a:r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النخل: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نبتة صغيرة</a:t>
            </a:r>
            <a:r>
              <a:rPr lang="ar-M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   </a:t>
            </a: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 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– </a:t>
            </a:r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قطب الرحى: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القبلة / المقصد     </a:t>
            </a:r>
            <a:endParaRPr lang="ar-MA" sz="3200" b="1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يرهف </a:t>
            </a:r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السمع: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يرقق        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     – </a:t>
            </a:r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ناء بأعباء الحياة: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أثقل بأحمال ومتاعب الحياة</a:t>
            </a:r>
            <a:r>
              <a:rPr lang="ar-M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15000"/>
              </a:lnSpc>
              <a:spcAft>
                <a:spcPts val="0"/>
              </a:spcAft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3.  تميز </a:t>
            </a:r>
            <a:r>
              <a:rPr lang="ar-M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الفضاء الذي يسكنه الناس من حيث:</a:t>
            </a:r>
            <a:endParaRPr lang="en-US" sz="32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algn="r" rtl="1">
              <a:lnSpc>
                <a:spcPct val="115000"/>
              </a:lnSpc>
              <a:spcAft>
                <a:spcPts val="0"/>
              </a:spcAft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مشهده الطبيعي: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قرى متباعدة، أضواء خافتة ليلا.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algn="r" rtl="1">
              <a:lnSpc>
                <a:spcPct val="115000"/>
              </a:lnSpc>
              <a:spcAft>
                <a:spcPts val="0"/>
              </a:spcAft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  <a:r>
              <a:rPr lang="ar-M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علاقات الناس فيما بينهم: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التكاثف والتلاحم.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15000"/>
              </a:lnSpc>
              <a:spcAft>
                <a:spcPts val="0"/>
              </a:spcAft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4.  أشكال </a:t>
            </a:r>
            <a:r>
              <a:rPr lang="ar-M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التبادل التي كانت سائدة بين الناس: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التبادل التجاري والزراعي.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/>
            <a:r>
              <a:rPr lang="ar-MA" sz="3200" b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5.  نوع </a:t>
            </a:r>
            <a:r>
              <a:rPr lang="ar-MA" sz="3200" b="1" dirty="0">
                <a:solidFill>
                  <a:srgbClr val="00B050"/>
                </a:solidFill>
                <a:ea typeface="Times New Roman" panose="02020603050405020304" pitchFamily="18" charset="0"/>
              </a:rPr>
              <a:t>الهدايا التي يحملها الناس في تلك المناسبة:</a:t>
            </a:r>
            <a:r>
              <a:rPr lang="ar-MA" sz="3200" b="1" dirty="0">
                <a:ea typeface="Times New Roman" panose="02020603050405020304" pitchFamily="18" charset="0"/>
              </a:rPr>
              <a:t>   تمر وقمح وشعير...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275677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42204"/>
            <a:ext cx="3727939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ثانيا: التطبيق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2542" y="717451"/>
            <a:ext cx="11844998" cy="258532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1- الشكل: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" </a:t>
            </a:r>
            <a:r>
              <a:rPr lang="ar-M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كان الناس قليلين      ...    إلى ما وراء حدود مصر. "</a:t>
            </a:r>
            <a:endParaRPr lang="ar-MA" sz="3600" b="1" dirty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716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542" y="70335"/>
            <a:ext cx="11844998" cy="590931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2- استخرج </a:t>
            </a:r>
            <a:r>
              <a:rPr lang="ar-MA" sz="3600" b="1" dirty="0">
                <a:solidFill>
                  <a:srgbClr val="00B050"/>
                </a:solidFill>
              </a:rPr>
              <a:t>من النص كل مفعول فيه وأعربه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lvl="0" algn="r" rtl="1">
              <a:lnSpc>
                <a:spcPct val="150000"/>
              </a:lnSpc>
            </a:pPr>
            <a:r>
              <a:rPr lang="ar-MA" sz="3600" b="1" dirty="0">
                <a:solidFill>
                  <a:srgbClr val="00B050"/>
                </a:solidFill>
              </a:rPr>
              <a:t>3- </a:t>
            </a:r>
            <a:r>
              <a:rPr lang="ar-MA" sz="3600" b="1" dirty="0" smtClean="0">
                <a:solidFill>
                  <a:srgbClr val="00B050"/>
                </a:solidFill>
              </a:rPr>
              <a:t>استخرج </a:t>
            </a:r>
            <a:r>
              <a:rPr lang="ar-MA" sz="3600" b="1" dirty="0">
                <a:solidFill>
                  <a:srgbClr val="00B050"/>
                </a:solidFill>
              </a:rPr>
              <a:t>من النص كل مفعول معه وأعربه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lvl="0"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lvl="0" algn="r" rtl="1">
              <a:lnSpc>
                <a:spcPct val="150000"/>
              </a:lnSpc>
            </a:pPr>
            <a:endParaRPr lang="ar-M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876766"/>
              </p:ext>
            </p:extLst>
          </p:nvPr>
        </p:nvGraphicFramePr>
        <p:xfrm>
          <a:off x="351693" y="911500"/>
          <a:ext cx="11439672" cy="22189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306443">
                  <a:extLst>
                    <a:ext uri="{9D8B030D-6E8A-4147-A177-3AD203B41FA5}">
                      <a16:colId xmlns:a16="http://schemas.microsoft.com/office/drawing/2014/main" val="755608304"/>
                    </a:ext>
                  </a:extLst>
                </a:gridCol>
                <a:gridCol w="7133229">
                  <a:extLst>
                    <a:ext uri="{9D8B030D-6E8A-4147-A177-3AD203B41FA5}">
                      <a16:colId xmlns:a16="http://schemas.microsoft.com/office/drawing/2014/main" val="3855881248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المفعول فيه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إعرابه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984319"/>
                  </a:ext>
                </a:extLst>
              </a:tr>
              <a:tr h="230505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837808"/>
                  </a:ext>
                </a:extLst>
              </a:tr>
              <a:tr h="230505">
                <a:tc>
                  <a:txBody>
                    <a:bodyPr/>
                    <a:lstStyle/>
                    <a:p>
                      <a:endParaRPr lang="ar-MA" dirty="0" smtClean="0"/>
                    </a:p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965067"/>
                  </a:ext>
                </a:extLst>
              </a:tr>
              <a:tr h="230505">
                <a:tc>
                  <a:txBody>
                    <a:bodyPr/>
                    <a:lstStyle/>
                    <a:p>
                      <a:endParaRPr lang="ar-MA" dirty="0" smtClean="0"/>
                    </a:p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05668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320905"/>
              </p:ext>
            </p:extLst>
          </p:nvPr>
        </p:nvGraphicFramePr>
        <p:xfrm>
          <a:off x="517869" y="4170604"/>
          <a:ext cx="11273496" cy="168249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716510">
                  <a:extLst>
                    <a:ext uri="{9D8B030D-6E8A-4147-A177-3AD203B41FA5}">
                      <a16:colId xmlns:a16="http://schemas.microsoft.com/office/drawing/2014/main" val="3272371114"/>
                    </a:ext>
                  </a:extLst>
                </a:gridCol>
                <a:gridCol w="7556986">
                  <a:extLst>
                    <a:ext uri="{9D8B030D-6E8A-4147-A177-3AD203B41FA5}">
                      <a16:colId xmlns:a16="http://schemas.microsoft.com/office/drawing/2014/main" val="2327615872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marL="457200" algn="just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المفعول معه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إعرابه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1626685"/>
                  </a:ext>
                </a:extLst>
              </a:tr>
              <a:tr h="230505">
                <a:tc>
                  <a:txBody>
                    <a:bodyPr/>
                    <a:lstStyle/>
                    <a:p>
                      <a:pPr marL="457200" algn="just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ar-MA" sz="3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457200" algn="just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ar-MA" sz="3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algn="just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ar-MA" sz="3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226445"/>
                  </a:ext>
                </a:extLst>
              </a:tr>
              <a:tr h="230505">
                <a:tc>
                  <a:txBody>
                    <a:bodyPr/>
                    <a:lstStyle/>
                    <a:p>
                      <a:pPr marL="457200" algn="just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ar-MA" sz="3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521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894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542" y="70335"/>
            <a:ext cx="11844998" cy="590931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2- استخرج </a:t>
            </a:r>
            <a:r>
              <a:rPr lang="ar-MA" sz="3600" b="1" dirty="0">
                <a:solidFill>
                  <a:srgbClr val="00B050"/>
                </a:solidFill>
              </a:rPr>
              <a:t>من النص كل مفعول فيه وأعربه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lvl="0" algn="r" rtl="1">
              <a:lnSpc>
                <a:spcPct val="150000"/>
              </a:lnSpc>
            </a:pPr>
            <a:r>
              <a:rPr lang="ar-MA" sz="3600" b="1" dirty="0">
                <a:solidFill>
                  <a:srgbClr val="00B050"/>
                </a:solidFill>
              </a:rPr>
              <a:t>3- </a:t>
            </a:r>
            <a:r>
              <a:rPr lang="ar-MA" sz="3600" b="1" dirty="0" smtClean="0">
                <a:solidFill>
                  <a:srgbClr val="00B050"/>
                </a:solidFill>
              </a:rPr>
              <a:t>استخرج </a:t>
            </a:r>
            <a:r>
              <a:rPr lang="ar-MA" sz="3600" b="1" dirty="0">
                <a:solidFill>
                  <a:srgbClr val="00B050"/>
                </a:solidFill>
              </a:rPr>
              <a:t>من النص كل مفعول معه وأعربه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lvl="0"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lvl="0" algn="r" rtl="1">
              <a:lnSpc>
                <a:spcPct val="150000"/>
              </a:lnSpc>
            </a:pPr>
            <a:endParaRPr lang="ar-M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181216"/>
              </p:ext>
            </p:extLst>
          </p:nvPr>
        </p:nvGraphicFramePr>
        <p:xfrm>
          <a:off x="351693" y="911500"/>
          <a:ext cx="11439672" cy="224332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306443">
                  <a:extLst>
                    <a:ext uri="{9D8B030D-6E8A-4147-A177-3AD203B41FA5}">
                      <a16:colId xmlns:a16="http://schemas.microsoft.com/office/drawing/2014/main" val="755608304"/>
                    </a:ext>
                  </a:extLst>
                </a:gridCol>
                <a:gridCol w="7133229">
                  <a:extLst>
                    <a:ext uri="{9D8B030D-6E8A-4147-A177-3AD203B41FA5}">
                      <a16:colId xmlns:a16="http://schemas.microsoft.com/office/drawing/2014/main" val="3855881248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المفعول فيه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إعرابه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984319"/>
                  </a:ext>
                </a:extLst>
              </a:tr>
              <a:tr h="230505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تبدو أضواؤها الخافتة ليلا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343150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ظرف زمان مفعول فيه منصوب بتنوين الفتح...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837808"/>
                  </a:ext>
                </a:extLst>
              </a:tr>
              <a:tr h="230505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سقى زرعه ليلا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965067"/>
                  </a:ext>
                </a:extLst>
              </a:tr>
              <a:tr h="230505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سقى نهارا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05668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665363"/>
              </p:ext>
            </p:extLst>
          </p:nvPr>
        </p:nvGraphicFramePr>
        <p:xfrm>
          <a:off x="517869" y="4170604"/>
          <a:ext cx="11273496" cy="168249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716510">
                  <a:extLst>
                    <a:ext uri="{9D8B030D-6E8A-4147-A177-3AD203B41FA5}">
                      <a16:colId xmlns:a16="http://schemas.microsoft.com/office/drawing/2014/main" val="3272371114"/>
                    </a:ext>
                  </a:extLst>
                </a:gridCol>
                <a:gridCol w="7556986">
                  <a:extLst>
                    <a:ext uri="{9D8B030D-6E8A-4147-A177-3AD203B41FA5}">
                      <a16:colId xmlns:a16="http://schemas.microsoft.com/office/drawing/2014/main" val="2327615872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marL="457200" algn="just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المفعول معه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إعرابه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1626685"/>
                  </a:ext>
                </a:extLst>
              </a:tr>
              <a:tr h="230505">
                <a:tc>
                  <a:txBody>
                    <a:bodyPr/>
                    <a:lstStyle/>
                    <a:p>
                      <a:pPr marL="457200" algn="just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فجاؤوا والنيل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457200" algn="just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مفعول معه منصوب بالفتحة الظاهرة...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algn="just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مفعول معه منصوب بالفتحة الظاهرة، وهو مضاف...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226445"/>
                  </a:ext>
                </a:extLst>
              </a:tr>
              <a:tr h="230505">
                <a:tc>
                  <a:txBody>
                    <a:bodyPr/>
                    <a:lstStyle/>
                    <a:p>
                      <a:pPr marL="457200" algn="just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43150" algn="l"/>
                        </a:tabLs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يجيئون وطلوع الفجر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521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59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542" y="295420"/>
            <a:ext cx="11957542" cy="507831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4- </a:t>
            </a:r>
            <a:r>
              <a:rPr lang="ar-MA" sz="3600" b="1" dirty="0" smtClean="0">
                <a:solidFill>
                  <a:srgbClr val="00B050"/>
                </a:solidFill>
              </a:rPr>
              <a:t>ميز </a:t>
            </a:r>
            <a:r>
              <a:rPr lang="ar-MA" sz="3600" b="1" dirty="0">
                <a:solidFill>
                  <a:srgbClr val="00B050"/>
                </a:solidFill>
              </a:rPr>
              <a:t>فيما يلي بين ظرف الزمان وظرف المكان واستعمل كلا منهما في جملة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algn="r" rtl="1">
              <a:lnSpc>
                <a:spcPct val="150000"/>
              </a:lnSpc>
            </a:pPr>
            <a:endParaRPr lang="ar-MA" sz="3600" b="1" dirty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793931"/>
              </p:ext>
            </p:extLst>
          </p:nvPr>
        </p:nvGraphicFramePr>
        <p:xfrm>
          <a:off x="717452" y="1192175"/>
          <a:ext cx="11195735" cy="392582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166646">
                  <a:extLst>
                    <a:ext uri="{9D8B030D-6E8A-4147-A177-3AD203B41FA5}">
                      <a16:colId xmlns:a16="http://schemas.microsoft.com/office/drawing/2014/main" val="1878160176"/>
                    </a:ext>
                  </a:extLst>
                </a:gridCol>
                <a:gridCol w="2844667">
                  <a:extLst>
                    <a:ext uri="{9D8B030D-6E8A-4147-A177-3AD203B41FA5}">
                      <a16:colId xmlns:a16="http://schemas.microsoft.com/office/drawing/2014/main" val="3246941031"/>
                    </a:ext>
                  </a:extLst>
                </a:gridCol>
                <a:gridCol w="6184422">
                  <a:extLst>
                    <a:ext uri="{9D8B030D-6E8A-4147-A177-3AD203B41FA5}">
                      <a16:colId xmlns:a16="http://schemas.microsoft.com/office/drawing/2014/main" val="156255337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الظرف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الجملة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6665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خلف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84242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عشية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61706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فوق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28243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خريفا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34537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يوم الجمعة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60687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صوب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6841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500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542" y="295420"/>
            <a:ext cx="11957542" cy="507831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00B050"/>
                </a:solidFill>
              </a:rPr>
              <a:t>4- </a:t>
            </a:r>
            <a:r>
              <a:rPr lang="ar-MA" sz="3600" b="1" dirty="0" smtClean="0">
                <a:solidFill>
                  <a:srgbClr val="00B050"/>
                </a:solidFill>
              </a:rPr>
              <a:t>ميز </a:t>
            </a:r>
            <a:r>
              <a:rPr lang="ar-MA" sz="3600" b="1" dirty="0">
                <a:solidFill>
                  <a:srgbClr val="00B050"/>
                </a:solidFill>
              </a:rPr>
              <a:t>فيما يلي بين ظرف الزمان وظرف المكان واستعمل كلا منهما في جملة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algn="r" rtl="1">
              <a:lnSpc>
                <a:spcPct val="150000"/>
              </a:lnSpc>
            </a:pPr>
            <a:endParaRPr lang="ar-MA" sz="3600" b="1" dirty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216165"/>
              </p:ext>
            </p:extLst>
          </p:nvPr>
        </p:nvGraphicFramePr>
        <p:xfrm>
          <a:off x="717452" y="1192175"/>
          <a:ext cx="11195735" cy="392582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166646">
                  <a:extLst>
                    <a:ext uri="{9D8B030D-6E8A-4147-A177-3AD203B41FA5}">
                      <a16:colId xmlns:a16="http://schemas.microsoft.com/office/drawing/2014/main" val="1878160176"/>
                    </a:ext>
                  </a:extLst>
                </a:gridCol>
                <a:gridCol w="2844667">
                  <a:extLst>
                    <a:ext uri="{9D8B030D-6E8A-4147-A177-3AD203B41FA5}">
                      <a16:colId xmlns:a16="http://schemas.microsoft.com/office/drawing/2014/main" val="3246941031"/>
                    </a:ext>
                  </a:extLst>
                </a:gridCol>
                <a:gridCol w="6184422">
                  <a:extLst>
                    <a:ext uri="{9D8B030D-6E8A-4147-A177-3AD203B41FA5}">
                      <a16:colId xmlns:a16="http://schemas.microsoft.com/office/drawing/2014/main" val="156255337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الظرف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الجملة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6665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خلف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ظرف مكان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سرت خلف أبي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84242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عشية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ظرف زمان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خرجت عشية اليوم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61706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فوق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ظرف مكان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الكتاب فوق المكتب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28243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خريفا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ظرف زمان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تسقط أوراق الأشجار خريفا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34537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يوم الجمعة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ظرف زمان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زرت أقاربي يوم الجمعة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60687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صوب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ظرف مكان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اتجهت صوب المنزل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6841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067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354</TotalTime>
  <Words>596</Words>
  <Application>Microsoft Office PowerPoint</Application>
  <PresentationFormat>Widescreen</PresentationFormat>
  <Paragraphs>122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43</cp:revision>
  <dcterms:created xsi:type="dcterms:W3CDTF">2022-09-27T21:07:30Z</dcterms:created>
  <dcterms:modified xsi:type="dcterms:W3CDTF">2022-12-12T20:03:37Z</dcterms:modified>
</cp:coreProperties>
</file>