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84" r:id="rId4"/>
    <p:sldId id="274" r:id="rId5"/>
    <p:sldId id="285" r:id="rId6"/>
    <p:sldId id="281" r:id="rId7"/>
    <p:sldId id="286" r:id="rId8"/>
    <p:sldId id="275" r:id="rId9"/>
    <p:sldId id="287" r:id="rId10"/>
    <p:sldId id="276" r:id="rId11"/>
    <p:sldId id="28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8634" y="3120683"/>
            <a:ext cx="8707902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القضاء.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132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68221" y="148209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 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" y="878158"/>
            <a:ext cx="1188719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</a:t>
            </a:r>
            <a:endParaRPr lang="ar-MA" sz="36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</a:t>
            </a:r>
            <a:endParaRPr lang="ar-MA" sz="36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80098" y="122611"/>
            <a:ext cx="1606503" cy="6586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  <a:buClr>
                <a:srgbClr val="00B050"/>
              </a:buClr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التحويل: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68221" y="2249259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12- 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" y="2979208"/>
            <a:ext cx="11887199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عمل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أبو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.................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موسى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بـرسالة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عمرَ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580098" y="2223661"/>
            <a:ext cx="1606504" cy="6586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  <a:buClr>
                <a:srgbClr val="00B050"/>
              </a:buClr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الإعراب: 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73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68221" y="148209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 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" y="878158"/>
            <a:ext cx="1188719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افهموا إذا أدلي إليكم، وانفذوا إذا تبين لكم.</a:t>
            </a:r>
          </a:p>
          <a:p>
            <a:pPr marL="571500" indent="-571500" algn="r" rtl="1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افهمن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إذا أدلي إليكن، وانفذن إذا تبين لكن.</a:t>
            </a:r>
            <a:endParaRPr lang="ar-MA" sz="36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580098" y="122611"/>
            <a:ext cx="1606503" cy="6586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  <a:buClr>
                <a:srgbClr val="00B050"/>
              </a:buClr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التحويل: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68221" y="2249259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12- 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" y="2979208"/>
            <a:ext cx="11887199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عمل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فعل ماض مبني على الفتح.</a:t>
            </a: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أبو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:فاعل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مرفوع وعلامة رفعه الواو لأنه من الأسماء الخمسة، وهو مضاف.</a:t>
            </a: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موسى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مضاف إليه مجرور بالكسرة المقدرة على الألف والمانع من ظهورها التعذر.</a:t>
            </a: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بـ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حرف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جر،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رسالة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اسم مجرور بالباء وعلامة جره الكسرة الظاهرة على آخره، وهو مضاف.</a:t>
            </a:r>
          </a:p>
          <a:p>
            <a:pPr algn="r" rtl="1">
              <a:spcAft>
                <a:spcPts val="0"/>
              </a:spcAft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عمرَ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مضاف إليه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مجرور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بالفتحة النائبة عن الكسرة لأنه ممنوع من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الصرف.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580098" y="2223661"/>
            <a:ext cx="1606504" cy="6586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  <a:buClr>
                <a:srgbClr val="00B050"/>
              </a:buClr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الإعراب: </a:t>
            </a:r>
            <a:endParaRPr lang="en-US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734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72"/>
            <a:ext cx="372793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تقويم تشخيصي 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542" y="813574"/>
            <a:ext cx="11887199" cy="286232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/>
              <a:t>ما النكرة وما المعرفة؟ </a:t>
            </a:r>
            <a:endParaRPr lang="ar-MA" sz="4000" b="1" dirty="0" smtClean="0"/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ما  </a:t>
            </a:r>
            <a:r>
              <a:rPr lang="ar-MA" sz="4000" b="1" dirty="0"/>
              <a:t>العلم؟ </a:t>
            </a:r>
            <a:endParaRPr lang="ar-MA" sz="4000" b="1" dirty="0" smtClean="0"/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ما </a:t>
            </a:r>
            <a:r>
              <a:rPr lang="ar-MA" sz="4000" b="1" dirty="0"/>
              <a:t>أقسام العلم من حيث اللفظ؟ </a:t>
            </a:r>
            <a:r>
              <a:rPr lang="ar-MA" sz="4000" b="1" dirty="0" smtClean="0"/>
              <a:t>ما أنواع </a:t>
            </a:r>
            <a:r>
              <a:rPr lang="ar-MA" sz="4000" b="1" dirty="0"/>
              <a:t>العلم المركب</a:t>
            </a:r>
            <a:r>
              <a:rPr lang="ar-MA" sz="4000" b="1" dirty="0" smtClean="0"/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24322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72"/>
            <a:ext cx="372793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الشكــــــــل 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542" y="813574"/>
            <a:ext cx="11887199" cy="823752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/>
              <a:t>الفقرة </a:t>
            </a:r>
            <a:r>
              <a:rPr lang="ar-MA" sz="3600" b="1" dirty="0" smtClean="0"/>
              <a:t>الأخيرة.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422813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42201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677" y="686966"/>
            <a:ext cx="11873132" cy="353943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</a:rPr>
              <a:t>1) </a:t>
            </a:r>
            <a:r>
              <a:rPr lang="ar-MA" sz="3200" b="1" u="sng" dirty="0">
                <a:solidFill>
                  <a:srgbClr val="00B050"/>
                </a:solidFill>
              </a:rPr>
              <a:t>الشرح اللغوي:: 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marL="571500" indent="-571500" algn="r" rtl="1"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آس</a:t>
            </a:r>
            <a:r>
              <a:rPr lang="ar-MA" sz="3200" b="1" dirty="0"/>
              <a:t>: </a:t>
            </a:r>
            <a:r>
              <a:rPr lang="ar-MA" sz="3200" b="1" dirty="0" smtClean="0"/>
              <a:t>.............................</a:t>
            </a:r>
            <a:endParaRPr lang="ar-MA" sz="3200" b="1" dirty="0"/>
          </a:p>
          <a:p>
            <a:pPr marL="571500" indent="-571500" algn="r" rtl="1"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الحيف</a:t>
            </a:r>
            <a:r>
              <a:rPr lang="ar-MA" sz="3200" b="1" dirty="0"/>
              <a:t>:  </a:t>
            </a:r>
            <a:r>
              <a:rPr lang="ar-MA" sz="3200" b="1" dirty="0" smtClean="0"/>
              <a:t>.............................</a:t>
            </a:r>
            <a:endParaRPr lang="ar-MA" sz="3200" b="1" dirty="0"/>
          </a:p>
          <a:p>
            <a:pPr marL="571500" indent="-571500" algn="r" rtl="1"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البينة</a:t>
            </a:r>
            <a:r>
              <a:rPr lang="ar-MA" sz="3200" b="1" dirty="0" smtClean="0"/>
              <a:t>: ....................                      - </a:t>
            </a:r>
            <a:r>
              <a:rPr lang="ar-MA" sz="3200" b="1" dirty="0" smtClean="0">
                <a:solidFill>
                  <a:srgbClr val="FF0000"/>
                </a:solidFill>
              </a:rPr>
              <a:t>التمادي</a:t>
            </a:r>
            <a:r>
              <a:rPr lang="ar-MA" sz="3200" b="1" dirty="0"/>
              <a:t>: </a:t>
            </a:r>
            <a:r>
              <a:rPr lang="ar-MA" sz="3200" b="1" dirty="0" smtClean="0"/>
              <a:t>........................</a:t>
            </a: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</a:t>
            </a:r>
            <a:r>
              <a:rPr lang="ar-MA" sz="3200" b="1" dirty="0">
                <a:solidFill>
                  <a:srgbClr val="00B050"/>
                </a:solidFill>
              </a:rPr>
              <a:t>)	</a:t>
            </a:r>
            <a:r>
              <a:rPr lang="ar-MA" sz="3200" b="1" dirty="0" smtClean="0"/>
              <a:t>استهل عمر ابن الخطاب </a:t>
            </a:r>
            <a:r>
              <a:rPr lang="ar-MA" sz="3200" b="1" dirty="0"/>
              <a:t>رسالته </a:t>
            </a:r>
            <a:r>
              <a:rPr lang="ar-MA" sz="3200" b="1" dirty="0" smtClean="0"/>
              <a:t>ب.........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3)	</a:t>
            </a:r>
            <a:r>
              <a:rPr lang="ar-MA" sz="3200" b="1" dirty="0" smtClean="0"/>
              <a:t>كان أبو موسى الأشعري ...........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4)	</a:t>
            </a:r>
            <a:r>
              <a:rPr lang="ar-MA" sz="3200" b="1" dirty="0" smtClean="0"/>
              <a:t>أمر عمر رضي الله عنه أبا موسى الأشعري ب..............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116311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42201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>
                <a:solidFill>
                  <a:srgbClr val="FF0000"/>
                </a:solidFill>
              </a:rPr>
              <a:t>الفهم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677" y="686966"/>
            <a:ext cx="11873132" cy="403187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u="sng" dirty="0" smtClean="0">
                <a:solidFill>
                  <a:srgbClr val="00B050"/>
                </a:solidFill>
              </a:rPr>
              <a:t>1) </a:t>
            </a:r>
            <a:r>
              <a:rPr lang="ar-MA" sz="3200" b="1" u="sng" dirty="0">
                <a:solidFill>
                  <a:srgbClr val="00B050"/>
                </a:solidFill>
              </a:rPr>
              <a:t>الشرح اللغوي:: 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marL="571500" indent="-571500" algn="r" rtl="1"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آس</a:t>
            </a:r>
            <a:r>
              <a:rPr lang="ar-MA" sz="3200" b="1" dirty="0"/>
              <a:t>: فعل أمر من آسيت الشيء بالشيء إذا سويته به.</a:t>
            </a:r>
          </a:p>
          <a:p>
            <a:pPr marL="571500" indent="-571500" algn="r" rtl="1"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الحيف</a:t>
            </a:r>
            <a:r>
              <a:rPr lang="ar-MA" sz="3200" b="1" dirty="0"/>
              <a:t>:  مصدر حاف يَحيف، بمعنى الانحراف عن العدل والميل في الحكم إلى أحد طرفي الدعوة.</a:t>
            </a:r>
          </a:p>
          <a:p>
            <a:pPr marL="571500" indent="-571500" algn="r" rtl="1"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البينة</a:t>
            </a:r>
            <a:r>
              <a:rPr lang="ar-MA" sz="3200" b="1" dirty="0" smtClean="0"/>
              <a:t>: الحجة والدليل.                      - </a:t>
            </a:r>
            <a:r>
              <a:rPr lang="ar-MA" sz="3200" b="1" dirty="0" smtClean="0">
                <a:solidFill>
                  <a:srgbClr val="FF0000"/>
                </a:solidFill>
              </a:rPr>
              <a:t>التمادي</a:t>
            </a:r>
            <a:r>
              <a:rPr lang="ar-MA" sz="3200" b="1" dirty="0"/>
              <a:t>: الاستمرار </a:t>
            </a:r>
            <a:r>
              <a:rPr lang="ar-MA" sz="3200" b="1" dirty="0" smtClean="0"/>
              <a:t>والمواظبة</a:t>
            </a: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</a:t>
            </a:r>
            <a:r>
              <a:rPr lang="ar-MA" sz="3200" b="1" dirty="0">
                <a:solidFill>
                  <a:srgbClr val="00B050"/>
                </a:solidFill>
              </a:rPr>
              <a:t>)	</a:t>
            </a:r>
            <a:r>
              <a:rPr lang="ar-MA" sz="3200" b="1" dirty="0" smtClean="0"/>
              <a:t>استهل عمر ابن الخطاب </a:t>
            </a:r>
            <a:r>
              <a:rPr lang="ar-MA" sz="3200" b="1" dirty="0"/>
              <a:t>رسالته بالبسملة، </a:t>
            </a:r>
            <a:r>
              <a:rPr lang="ar-MA" sz="3200" b="1" dirty="0" smtClean="0"/>
              <a:t>وتحديد </a:t>
            </a:r>
            <a:r>
              <a:rPr lang="ar-MA" sz="3200" b="1" dirty="0"/>
              <a:t>المرسل والمرسل </a:t>
            </a:r>
            <a:r>
              <a:rPr lang="ar-MA" sz="3200" b="1" dirty="0" smtClean="0"/>
              <a:t>إليه.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3)	</a:t>
            </a:r>
            <a:r>
              <a:rPr lang="ar-MA" sz="3200" b="1" dirty="0" smtClean="0"/>
              <a:t>كان أبو موسى الأشعري قاضيا.</a:t>
            </a:r>
            <a:endParaRPr lang="ar-MA" sz="3200" b="1" dirty="0"/>
          </a:p>
          <a:p>
            <a:pPr algn="r" rtl="1"/>
            <a:r>
              <a:rPr lang="ar-MA" sz="3200" b="1" dirty="0">
                <a:solidFill>
                  <a:srgbClr val="00B050"/>
                </a:solidFill>
              </a:rPr>
              <a:t>4)	</a:t>
            </a:r>
            <a:r>
              <a:rPr lang="ar-MA" sz="3200" b="1" dirty="0" smtClean="0"/>
              <a:t>أمر عمر رضي الله عنه أبا موسى الأشعري بالعدل بين الناس، وحذره من الظلم والحيف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97507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28136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82290" y="455817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82290" y="3628482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953127"/>
              </p:ext>
            </p:extLst>
          </p:nvPr>
        </p:nvGraphicFramePr>
        <p:xfrm>
          <a:off x="239154" y="1313694"/>
          <a:ext cx="11718385" cy="19446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64567">
                  <a:extLst>
                    <a:ext uri="{9D8B030D-6E8A-4147-A177-3AD203B41FA5}">
                      <a16:colId xmlns:a16="http://schemas.microsoft.com/office/drawing/2014/main" val="778342737"/>
                    </a:ext>
                  </a:extLst>
                </a:gridCol>
                <a:gridCol w="1169574">
                  <a:extLst>
                    <a:ext uri="{9D8B030D-6E8A-4147-A177-3AD203B41FA5}">
                      <a16:colId xmlns:a16="http://schemas.microsoft.com/office/drawing/2014/main" val="1483669210"/>
                    </a:ext>
                  </a:extLst>
                </a:gridCol>
                <a:gridCol w="1432949">
                  <a:extLst>
                    <a:ext uri="{9D8B030D-6E8A-4147-A177-3AD203B41FA5}">
                      <a16:colId xmlns:a16="http://schemas.microsoft.com/office/drawing/2014/main" val="1070404745"/>
                    </a:ext>
                  </a:extLst>
                </a:gridCol>
                <a:gridCol w="1189967">
                  <a:extLst>
                    <a:ext uri="{9D8B030D-6E8A-4147-A177-3AD203B41FA5}">
                      <a16:colId xmlns:a16="http://schemas.microsoft.com/office/drawing/2014/main" val="1876008868"/>
                    </a:ext>
                  </a:extLst>
                </a:gridCol>
                <a:gridCol w="1311458">
                  <a:extLst>
                    <a:ext uri="{9D8B030D-6E8A-4147-A177-3AD203B41FA5}">
                      <a16:colId xmlns:a16="http://schemas.microsoft.com/office/drawing/2014/main" val="2564410351"/>
                    </a:ext>
                  </a:extLst>
                </a:gridCol>
                <a:gridCol w="1311458">
                  <a:extLst>
                    <a:ext uri="{9D8B030D-6E8A-4147-A177-3AD203B41FA5}">
                      <a16:colId xmlns:a16="http://schemas.microsoft.com/office/drawing/2014/main" val="3736806213"/>
                    </a:ext>
                  </a:extLst>
                </a:gridCol>
                <a:gridCol w="1312804">
                  <a:extLst>
                    <a:ext uri="{9D8B030D-6E8A-4147-A177-3AD203B41FA5}">
                      <a16:colId xmlns:a16="http://schemas.microsoft.com/office/drawing/2014/main" val="231951366"/>
                    </a:ext>
                  </a:extLst>
                </a:gridCol>
                <a:gridCol w="1312804">
                  <a:extLst>
                    <a:ext uri="{9D8B030D-6E8A-4147-A177-3AD203B41FA5}">
                      <a16:colId xmlns:a16="http://schemas.microsoft.com/office/drawing/2014/main" val="4188292533"/>
                    </a:ext>
                  </a:extLst>
                </a:gridCol>
                <a:gridCol w="1312804">
                  <a:extLst>
                    <a:ext uri="{9D8B030D-6E8A-4147-A177-3AD203B41FA5}">
                      <a16:colId xmlns:a16="http://schemas.microsoft.com/office/drawing/2014/main" val="714204806"/>
                    </a:ext>
                  </a:extLst>
                </a:gridCol>
              </a:tblGrid>
              <a:tr h="37909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المعارف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عمر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أمير المؤمنين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عدلك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الحق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القضاء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أنتم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هؤلاء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الذي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766830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نوعها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30082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39154" y="4536863"/>
            <a:ext cx="11718385" cy="17912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...........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</a:t>
            </a: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65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28136"/>
            <a:ext cx="372793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التطبيقات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82290" y="455817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82290" y="3628482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88999"/>
              </p:ext>
            </p:extLst>
          </p:nvPr>
        </p:nvGraphicFramePr>
        <p:xfrm>
          <a:off x="239154" y="1313694"/>
          <a:ext cx="11718385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64567">
                  <a:extLst>
                    <a:ext uri="{9D8B030D-6E8A-4147-A177-3AD203B41FA5}">
                      <a16:colId xmlns:a16="http://schemas.microsoft.com/office/drawing/2014/main" val="778342737"/>
                    </a:ext>
                  </a:extLst>
                </a:gridCol>
                <a:gridCol w="1169574">
                  <a:extLst>
                    <a:ext uri="{9D8B030D-6E8A-4147-A177-3AD203B41FA5}">
                      <a16:colId xmlns:a16="http://schemas.microsoft.com/office/drawing/2014/main" val="1483669210"/>
                    </a:ext>
                  </a:extLst>
                </a:gridCol>
                <a:gridCol w="1432949">
                  <a:extLst>
                    <a:ext uri="{9D8B030D-6E8A-4147-A177-3AD203B41FA5}">
                      <a16:colId xmlns:a16="http://schemas.microsoft.com/office/drawing/2014/main" val="1070404745"/>
                    </a:ext>
                  </a:extLst>
                </a:gridCol>
                <a:gridCol w="1189967">
                  <a:extLst>
                    <a:ext uri="{9D8B030D-6E8A-4147-A177-3AD203B41FA5}">
                      <a16:colId xmlns:a16="http://schemas.microsoft.com/office/drawing/2014/main" val="1876008868"/>
                    </a:ext>
                  </a:extLst>
                </a:gridCol>
                <a:gridCol w="1311458">
                  <a:extLst>
                    <a:ext uri="{9D8B030D-6E8A-4147-A177-3AD203B41FA5}">
                      <a16:colId xmlns:a16="http://schemas.microsoft.com/office/drawing/2014/main" val="2564410351"/>
                    </a:ext>
                  </a:extLst>
                </a:gridCol>
                <a:gridCol w="1311458">
                  <a:extLst>
                    <a:ext uri="{9D8B030D-6E8A-4147-A177-3AD203B41FA5}">
                      <a16:colId xmlns:a16="http://schemas.microsoft.com/office/drawing/2014/main" val="3736806213"/>
                    </a:ext>
                  </a:extLst>
                </a:gridCol>
                <a:gridCol w="1312804">
                  <a:extLst>
                    <a:ext uri="{9D8B030D-6E8A-4147-A177-3AD203B41FA5}">
                      <a16:colId xmlns:a16="http://schemas.microsoft.com/office/drawing/2014/main" val="231951366"/>
                    </a:ext>
                  </a:extLst>
                </a:gridCol>
                <a:gridCol w="1312804">
                  <a:extLst>
                    <a:ext uri="{9D8B030D-6E8A-4147-A177-3AD203B41FA5}">
                      <a16:colId xmlns:a16="http://schemas.microsoft.com/office/drawing/2014/main" val="4188292533"/>
                    </a:ext>
                  </a:extLst>
                </a:gridCol>
                <a:gridCol w="1312804">
                  <a:extLst>
                    <a:ext uri="{9D8B030D-6E8A-4147-A177-3AD203B41FA5}">
                      <a16:colId xmlns:a16="http://schemas.microsoft.com/office/drawing/2014/main" val="714204806"/>
                    </a:ext>
                  </a:extLst>
                </a:gridCol>
              </a:tblGrid>
              <a:tr h="379095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المعارف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عمر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أمير المؤمنين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عدلك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الحق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القضاء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أنتم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هؤلاء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الذي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766830"/>
                  </a:ext>
                </a:extLst>
              </a:tr>
              <a:tr h="401320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نوعها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علم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الإضافة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الإضافة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معرف بـ "أل"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معرف بـ "أل"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ضمير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3200" b="1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اسم إشارة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اسم موصول</a:t>
                      </a:r>
                      <a:endParaRPr lang="en-US" sz="3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300820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39154" y="4536863"/>
            <a:ext cx="11718385" cy="17912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المجلس  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- 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مجلس القسم    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-      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اجتمع مجلس القسم.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الفريضة   -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فريضة الحج     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-      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أدى علي فريضة الحج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المصلح  - 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مصلح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الآلـــة      -        جاء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مصلح الآلة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3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296354" y="4671188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80762" y="35707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331282"/>
              </p:ext>
            </p:extLst>
          </p:nvPr>
        </p:nvGraphicFramePr>
        <p:xfrm>
          <a:off x="225085" y="682923"/>
          <a:ext cx="11830926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71821">
                  <a:extLst>
                    <a:ext uri="{9D8B030D-6E8A-4147-A177-3AD203B41FA5}">
                      <a16:colId xmlns:a16="http://schemas.microsoft.com/office/drawing/2014/main" val="1054081442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2903788646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3266844726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4182246264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2062380813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3207421263"/>
                    </a:ext>
                  </a:extLst>
                </a:gridCol>
              </a:tblGrid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العلم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مركب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اسم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لقب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كنية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335625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عبد الله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293618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عمر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673359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ابن الخطاب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747975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أبي موسى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450036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الأشعري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231636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قيس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1869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5085" y="5328530"/>
            <a:ext cx="11894230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 smtClean="0">
                <a:ea typeface="Times New Roman" panose="02020603050405020304" pitchFamily="18" charset="0"/>
              </a:rPr>
              <a:t>...... </a:t>
            </a:r>
            <a:r>
              <a:rPr lang="ar-MA" sz="3200" b="1" dirty="0">
                <a:ea typeface="Times New Roman" panose="02020603050405020304" pitchFamily="18" charset="0"/>
              </a:rPr>
              <a:t>بن عفان – </a:t>
            </a:r>
            <a:r>
              <a:rPr lang="ar-MA" sz="3200" b="1" dirty="0" smtClean="0">
                <a:ea typeface="Times New Roman" panose="02020603050405020304" pitchFamily="18" charset="0"/>
              </a:rPr>
              <a:t>..... </a:t>
            </a:r>
            <a:r>
              <a:rPr lang="ar-MA" sz="3200" b="1" dirty="0">
                <a:ea typeface="Times New Roman" panose="02020603050405020304" pitchFamily="18" charset="0"/>
              </a:rPr>
              <a:t>بن الوليد – </a:t>
            </a:r>
            <a:r>
              <a:rPr lang="ar-MA" sz="3200" b="1" dirty="0" smtClean="0">
                <a:ea typeface="Times New Roman" panose="02020603050405020304" pitchFamily="18" charset="0"/>
              </a:rPr>
              <a:t>.......الأيوبي </a:t>
            </a:r>
            <a:r>
              <a:rPr lang="ar-MA" sz="3200" b="1" dirty="0">
                <a:ea typeface="Times New Roman" panose="02020603050405020304" pitchFamily="18" charset="0"/>
              </a:rPr>
              <a:t>– </a:t>
            </a:r>
            <a:r>
              <a:rPr lang="ar-MA" sz="3200" b="1" dirty="0" smtClean="0">
                <a:ea typeface="Times New Roman" panose="02020603050405020304" pitchFamily="18" charset="0"/>
              </a:rPr>
              <a:t>.... </a:t>
            </a:r>
            <a:r>
              <a:rPr lang="ar-MA" sz="3200" b="1" dirty="0">
                <a:ea typeface="Times New Roman" panose="02020603050405020304" pitchFamily="18" charset="0"/>
              </a:rPr>
              <a:t>الفطواكي – </a:t>
            </a:r>
            <a:r>
              <a:rPr lang="ar-MA" sz="3200" b="1" dirty="0" smtClean="0">
                <a:ea typeface="Times New Roman" panose="02020603050405020304" pitchFamily="18" charset="0"/>
              </a:rPr>
              <a:t>.... </a:t>
            </a:r>
            <a:r>
              <a:rPr lang="ar-MA" sz="3200" b="1" dirty="0">
                <a:ea typeface="Times New Roman" panose="02020603050405020304" pitchFamily="18" charset="0"/>
              </a:rPr>
              <a:t>الزرقطوني.</a:t>
            </a:r>
            <a:endParaRPr lang="ar-MA" sz="3200" dirty="0"/>
          </a:p>
        </p:txBody>
      </p:sp>
    </p:spTree>
    <p:extLst>
      <p:ext uri="{BB962C8B-B14F-4D97-AF65-F5344CB8AC3E}">
        <p14:creationId xmlns:p14="http://schemas.microsoft.com/office/powerpoint/2010/main" val="23515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317457" y="4671188"/>
            <a:ext cx="80185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80762" y="35707"/>
            <a:ext cx="675249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9- </a:t>
            </a:r>
            <a:endParaRPr lang="ar-M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988522"/>
              </p:ext>
            </p:extLst>
          </p:nvPr>
        </p:nvGraphicFramePr>
        <p:xfrm>
          <a:off x="225085" y="682923"/>
          <a:ext cx="11830926" cy="392582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71821">
                  <a:extLst>
                    <a:ext uri="{9D8B030D-6E8A-4147-A177-3AD203B41FA5}">
                      <a16:colId xmlns:a16="http://schemas.microsoft.com/office/drawing/2014/main" val="1054081442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2903788646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3266844726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4182246264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2062380813"/>
                    </a:ext>
                  </a:extLst>
                </a:gridCol>
                <a:gridCol w="1971821">
                  <a:extLst>
                    <a:ext uri="{9D8B030D-6E8A-4147-A177-3AD203B41FA5}">
                      <a16:colId xmlns:a16="http://schemas.microsoft.com/office/drawing/2014/main" val="3207421263"/>
                    </a:ext>
                  </a:extLst>
                </a:gridCol>
              </a:tblGrid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العلم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مفرد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مركب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اسم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لقب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كنية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335625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عبد الله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9293618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عمر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4673359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ابن الخطاب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747975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أبي موسى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450036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الأشعري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231636"/>
                  </a:ext>
                </a:extLst>
              </a:tr>
              <a:tr h="198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قيس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31869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25085" y="5328530"/>
            <a:ext cx="11894230" cy="107721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ea typeface="Times New Roman" panose="02020603050405020304" pitchFamily="18" charset="0"/>
              </a:rPr>
              <a:t>عثمان بن عفان – خالد بن الوليد – صلاح الدين الأيوبي – حمان الفطواكي – محمد الزرقطوني.</a:t>
            </a:r>
            <a:endParaRPr lang="ar-MA" sz="3200" dirty="0"/>
          </a:p>
        </p:txBody>
      </p:sp>
    </p:spTree>
    <p:extLst>
      <p:ext uri="{BB962C8B-B14F-4D97-AF65-F5344CB8AC3E}">
        <p14:creationId xmlns:p14="http://schemas.microsoft.com/office/powerpoint/2010/main" val="333002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370</TotalTime>
  <Words>483</Words>
  <Application>Microsoft Office PowerPoint</Application>
  <PresentationFormat>Widescreen</PresentationFormat>
  <Paragraphs>150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45</cp:revision>
  <dcterms:created xsi:type="dcterms:W3CDTF">2022-09-27T21:07:30Z</dcterms:created>
  <dcterms:modified xsi:type="dcterms:W3CDTF">2023-04-05T21:29:43Z</dcterms:modified>
</cp:coreProperties>
</file>