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5" r:id="rId4"/>
    <p:sldId id="289" r:id="rId5"/>
    <p:sldId id="281" r:id="rId6"/>
    <p:sldId id="29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مـــــــــــــــكـون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التطبيقات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49304" y="2881532"/>
            <a:ext cx="7737231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تطبيقات كتابية ص 62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56272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8047" y="849637"/>
            <a:ext cx="11887194" cy="255454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عرّف </a:t>
            </a:r>
            <a:r>
              <a:rPr lang="ar-MA" sz="4000" b="1" dirty="0"/>
              <a:t>اسم الآلة.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اذكر </a:t>
            </a:r>
            <a:r>
              <a:rPr lang="ar-MA" sz="4000" b="1" dirty="0"/>
              <a:t>أوزان اسم الآلة القياسية.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إيت </a:t>
            </a:r>
            <a:r>
              <a:rPr lang="ar-MA" sz="4000" b="1" dirty="0"/>
              <a:t>بأسماء الآلة من الأفعال الآتية، مع ذكر أوزانها: وزن </a:t>
            </a:r>
            <a:r>
              <a:rPr lang="ar-MA" sz="4000" b="1" dirty="0" smtClean="0"/>
              <a:t>– شوى </a:t>
            </a:r>
            <a:r>
              <a:rPr lang="ar-MA" sz="4000" b="1" dirty="0"/>
              <a:t>– صفر </a:t>
            </a:r>
            <a:r>
              <a:rPr lang="ar-MA" sz="4000" b="1" dirty="0" smtClean="0"/>
              <a:t>– عرَج(صعد </a:t>
            </a:r>
            <a:r>
              <a:rPr lang="ar-MA" sz="4000" b="1" dirty="0"/>
              <a:t>إلى مكان مرتفع</a:t>
            </a:r>
            <a:r>
              <a:rPr lang="ar-MA" sz="4000" b="1" dirty="0" smtClean="0"/>
              <a:t>) - برى</a:t>
            </a:r>
            <a:r>
              <a:rPr lang="ar-MA" sz="40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5399" y="42203"/>
            <a:ext cx="4227336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الفهم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5" y="736018"/>
            <a:ext cx="11964566" cy="550920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1-  </a:t>
            </a:r>
            <a:r>
              <a:rPr lang="ar-MA" sz="3200" b="1" dirty="0" smtClean="0">
                <a:solidFill>
                  <a:srgbClr val="00B050"/>
                </a:solidFill>
              </a:rPr>
              <a:t>اقترح </a:t>
            </a:r>
            <a:r>
              <a:rPr lang="ar-MA" sz="3200" b="1" dirty="0" smtClean="0">
                <a:solidFill>
                  <a:srgbClr val="00B050"/>
                </a:solidFill>
              </a:rPr>
              <a:t>عنوانا مناسب للنص: </a:t>
            </a:r>
            <a:r>
              <a:rPr lang="ar-MA" sz="3200" b="1" dirty="0" smtClean="0"/>
              <a:t>......................................................</a:t>
            </a:r>
            <a:endParaRPr lang="ar-MA" sz="3200" b="1" dirty="0"/>
          </a:p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2-  اشرح </a:t>
            </a:r>
            <a:r>
              <a:rPr lang="ar-MA" sz="3200" b="1" dirty="0" smtClean="0">
                <a:solidFill>
                  <a:srgbClr val="00B050"/>
                </a:solidFill>
              </a:rPr>
              <a:t>بالضد حسب </a:t>
            </a:r>
            <a:r>
              <a:rPr lang="ar-MA" sz="3200" b="1" dirty="0">
                <a:solidFill>
                  <a:srgbClr val="00B050"/>
                </a:solidFill>
              </a:rPr>
              <a:t>سياق </a:t>
            </a:r>
            <a:r>
              <a:rPr lang="ar-MA" sz="3200" b="1" dirty="0" smtClean="0">
                <a:solidFill>
                  <a:srgbClr val="00B050"/>
                </a:solidFill>
              </a:rPr>
              <a:t>النص ما يلي </a:t>
            </a:r>
            <a:r>
              <a:rPr lang="ar-MA" sz="3200" b="1" dirty="0">
                <a:solidFill>
                  <a:srgbClr val="00B050"/>
                </a:solidFill>
              </a:rPr>
              <a:t>:</a:t>
            </a:r>
            <a:r>
              <a:rPr lang="ar-MA" sz="3200" b="1" dirty="0"/>
              <a:t> </a:t>
            </a:r>
            <a:endParaRPr lang="ar-MA" sz="3200" b="1" dirty="0" smtClean="0"/>
          </a:p>
          <a:p>
            <a:pPr marL="914400" lvl="1" indent="-457200" algn="r" rtl="1">
              <a:buFontTx/>
              <a:buChar char="-"/>
            </a:pPr>
            <a:r>
              <a:rPr lang="ar-MA" sz="3200" b="1" dirty="0" smtClean="0"/>
              <a:t>وحدة</a:t>
            </a:r>
            <a:r>
              <a:rPr lang="ar-MA" sz="3200" b="1" dirty="0"/>
              <a:t>: </a:t>
            </a:r>
            <a:r>
              <a:rPr lang="ar-MA" sz="3200" b="1" dirty="0" smtClean="0"/>
              <a:t>...........              </a:t>
            </a:r>
            <a:r>
              <a:rPr lang="ar-MA" sz="3200" b="1" dirty="0" smtClean="0"/>
              <a:t>–  لذاته: ..........   </a:t>
            </a:r>
          </a:p>
          <a:p>
            <a:pPr marL="914400" lvl="1" indent="-457200" algn="r" rtl="1">
              <a:buFontTx/>
              <a:buChar char="-"/>
            </a:pPr>
            <a:r>
              <a:rPr lang="ar-MA" sz="3200" b="1" dirty="0" smtClean="0"/>
              <a:t>يفيض: .......                    – التنوع: .........</a:t>
            </a:r>
            <a:endParaRPr lang="ar-MA" sz="3200" b="1" dirty="0"/>
          </a:p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3- </a:t>
            </a:r>
            <a:r>
              <a:rPr lang="ar-MA" sz="3200" b="1" dirty="0" smtClean="0">
                <a:solidFill>
                  <a:srgbClr val="00B050"/>
                </a:solidFill>
              </a:rPr>
              <a:t>استخرج </a:t>
            </a:r>
            <a:r>
              <a:rPr lang="ar-MA" sz="3200" b="1" dirty="0" smtClean="0">
                <a:solidFill>
                  <a:srgbClr val="00B050"/>
                </a:solidFill>
              </a:rPr>
              <a:t>الألفاظ </a:t>
            </a:r>
            <a:r>
              <a:rPr lang="ar-MA" sz="3200" b="1" dirty="0">
                <a:solidFill>
                  <a:srgbClr val="00B050"/>
                </a:solidFill>
              </a:rPr>
              <a:t>الدالة </a:t>
            </a:r>
            <a:r>
              <a:rPr lang="ar-MA" sz="3200" b="1" dirty="0" smtClean="0">
                <a:solidFill>
                  <a:srgbClr val="00B050"/>
                </a:solidFill>
              </a:rPr>
              <a:t>على مزايا </a:t>
            </a:r>
            <a:r>
              <a:rPr lang="ar-MA" sz="3200" b="1" dirty="0">
                <a:solidFill>
                  <a:srgbClr val="00B050"/>
                </a:solidFill>
              </a:rPr>
              <a:t>الانتماء إلى  الوطن </a:t>
            </a:r>
            <a:r>
              <a:rPr lang="ar-MA" sz="3200" b="1" dirty="0" smtClean="0"/>
              <a:t>....................................................................................................................................................................................................................................</a:t>
            </a:r>
            <a:endParaRPr lang="ar-MA" sz="3200" b="1" dirty="0" smtClean="0"/>
          </a:p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4- </a:t>
            </a:r>
            <a:r>
              <a:rPr lang="ar-MA" sz="3200" b="1" dirty="0" smtClean="0">
                <a:solidFill>
                  <a:srgbClr val="00B050"/>
                </a:solidFill>
              </a:rPr>
              <a:t>أين </a:t>
            </a:r>
            <a:r>
              <a:rPr lang="ar-MA" sz="3200" b="1" dirty="0" smtClean="0">
                <a:solidFill>
                  <a:srgbClr val="00B050"/>
                </a:solidFill>
              </a:rPr>
              <a:t>يتجلى </a:t>
            </a:r>
            <a:r>
              <a:rPr lang="ar-MA" sz="3200" b="1" dirty="0">
                <a:solidFill>
                  <a:srgbClr val="00B050"/>
                </a:solidFill>
              </a:rPr>
              <a:t>الشبه الجامع بين الوطنية والجسد </a:t>
            </a:r>
            <a:r>
              <a:rPr lang="ar-MA" sz="3200" b="1" dirty="0" smtClean="0">
                <a:solidFill>
                  <a:srgbClr val="00B050"/>
                </a:solidFill>
              </a:rPr>
              <a:t>الإنساني؟</a:t>
            </a:r>
          </a:p>
          <a:p>
            <a:pPr algn="r" rtl="1"/>
            <a:r>
              <a:rPr lang="ar-MA" sz="3200" b="1" dirty="0" smtClean="0"/>
              <a:t>.............................................................................................................</a:t>
            </a:r>
          </a:p>
          <a:p>
            <a:pPr lvl="0" algn="r" rtl="1"/>
            <a:r>
              <a:rPr lang="ar-MA" sz="3200" b="1" dirty="0">
                <a:solidFill>
                  <a:srgbClr val="00B050"/>
                </a:solidFill>
              </a:rPr>
              <a:t>5- صغ الفكرة العامة للنص؟</a:t>
            </a:r>
          </a:p>
          <a:p>
            <a:pPr algn="r" rtl="1"/>
            <a:r>
              <a:rPr lang="ar-MA" sz="3200" b="1" dirty="0" smtClean="0"/>
              <a:t>..............................................................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298334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5399" y="42203"/>
            <a:ext cx="4227336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الفهم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5" y="736018"/>
            <a:ext cx="11964566" cy="5016758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1-  عنوان مناسب للنص </a:t>
            </a:r>
            <a:r>
              <a:rPr lang="ar-MA" sz="3200" b="1" dirty="0" smtClean="0"/>
              <a:t>: </a:t>
            </a:r>
            <a:r>
              <a:rPr lang="ar-MA" sz="3200" b="1" dirty="0" smtClean="0">
                <a:solidFill>
                  <a:srgbClr val="FF0000"/>
                </a:solidFill>
              </a:rPr>
              <a:t>مفهوم الوطنية الحقة – مزايا الوطنية الحقيقة.....</a:t>
            </a:r>
            <a:endParaRPr lang="ar-MA" sz="3200" b="1" dirty="0" smtClean="0">
              <a:solidFill>
                <a:srgbClr val="FF0000"/>
              </a:solidFill>
            </a:endParaRPr>
          </a:p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2-  الشرح بالضد:</a:t>
            </a:r>
            <a:r>
              <a:rPr lang="ar-MA" sz="3200" b="1" dirty="0" smtClean="0"/>
              <a:t> </a:t>
            </a:r>
          </a:p>
          <a:p>
            <a:pPr marL="914400" lvl="1" indent="-457200" algn="r" rtl="1">
              <a:buFontTx/>
              <a:buChar char="-"/>
            </a:pPr>
            <a:r>
              <a:rPr lang="ar-MA" sz="3200" b="1" dirty="0" smtClean="0"/>
              <a:t>وحدة</a:t>
            </a:r>
            <a:r>
              <a:rPr lang="ar-MA" sz="3200" b="1" dirty="0"/>
              <a:t>: </a:t>
            </a:r>
            <a:r>
              <a:rPr lang="ar-MA" sz="3200" b="1" dirty="0">
                <a:solidFill>
                  <a:srgbClr val="FF0000"/>
                </a:solidFill>
              </a:rPr>
              <a:t>تفرق</a:t>
            </a:r>
            <a:r>
              <a:rPr lang="ar-MA" sz="3200" b="1" dirty="0"/>
              <a:t>             </a:t>
            </a:r>
            <a:r>
              <a:rPr lang="ar-MA" sz="3200" b="1" dirty="0" smtClean="0"/>
              <a:t>        –  لذاته: </a:t>
            </a:r>
            <a:r>
              <a:rPr lang="ar-MA" sz="3200" b="1" dirty="0" smtClean="0">
                <a:solidFill>
                  <a:srgbClr val="FF0000"/>
                </a:solidFill>
              </a:rPr>
              <a:t>لغيره</a:t>
            </a:r>
            <a:r>
              <a:rPr lang="ar-MA" sz="3200" b="1" dirty="0" smtClean="0"/>
              <a:t>   </a:t>
            </a:r>
          </a:p>
          <a:p>
            <a:pPr marL="914400" lvl="1" indent="-457200" algn="r" rtl="1">
              <a:buFontTx/>
              <a:buChar char="-"/>
            </a:pPr>
            <a:r>
              <a:rPr lang="ar-MA" sz="3200" b="1" dirty="0" smtClean="0"/>
              <a:t>يفيض: </a:t>
            </a:r>
            <a:r>
              <a:rPr lang="ar-MA" sz="3200" b="1" dirty="0" smtClean="0">
                <a:solidFill>
                  <a:srgbClr val="FF0000"/>
                </a:solidFill>
              </a:rPr>
              <a:t>ينقطع</a:t>
            </a:r>
            <a:r>
              <a:rPr lang="ar-MA" sz="3200" b="1" dirty="0" smtClean="0"/>
              <a:t>                    – التنوع: </a:t>
            </a:r>
            <a:r>
              <a:rPr lang="ar-MA" sz="3200" b="1" dirty="0" smtClean="0">
                <a:solidFill>
                  <a:srgbClr val="FF0000"/>
                </a:solidFill>
              </a:rPr>
              <a:t>التماثل/ التطابق</a:t>
            </a:r>
            <a:endParaRPr lang="ar-MA" sz="3200" b="1" dirty="0">
              <a:solidFill>
                <a:srgbClr val="FF0000"/>
              </a:solidFill>
            </a:endParaRPr>
          </a:p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3- </a:t>
            </a:r>
            <a:r>
              <a:rPr lang="ar-MA" sz="3200" b="1" dirty="0">
                <a:solidFill>
                  <a:srgbClr val="00B050"/>
                </a:solidFill>
              </a:rPr>
              <a:t>الألفاظ الدالة مزايا الانتماء إلى  </a:t>
            </a:r>
            <a:r>
              <a:rPr lang="ar-MA" sz="3200" b="1" dirty="0" smtClean="0">
                <a:solidFill>
                  <a:srgbClr val="00B050"/>
                </a:solidFill>
              </a:rPr>
              <a:t>الوطن: </a:t>
            </a:r>
            <a:r>
              <a:rPr lang="ar-MA" sz="3200" b="1" dirty="0">
                <a:solidFill>
                  <a:srgbClr val="FF0000"/>
                </a:solidFill>
              </a:rPr>
              <a:t>وحدة متكاملة –التضامن –التقدم –الخير –الرخاء –ميثاق تعاوني - أعلى المراتب - متحابة  - متعاطفة.</a:t>
            </a:r>
            <a:endParaRPr lang="ar-MA" sz="3200" b="1" dirty="0" smtClean="0">
              <a:solidFill>
                <a:srgbClr val="FF0000"/>
              </a:solidFill>
            </a:endParaRPr>
          </a:p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4- </a:t>
            </a:r>
            <a:r>
              <a:rPr lang="ar-MA" sz="3200" b="1" dirty="0" smtClean="0">
                <a:solidFill>
                  <a:srgbClr val="00B050"/>
                </a:solidFill>
              </a:rPr>
              <a:t>يتجلى </a:t>
            </a:r>
            <a:r>
              <a:rPr lang="ar-MA" sz="3200" b="1" dirty="0">
                <a:solidFill>
                  <a:srgbClr val="00B050"/>
                </a:solidFill>
              </a:rPr>
              <a:t>الشبه الجامع بين الوطنية والجسد </a:t>
            </a:r>
            <a:r>
              <a:rPr lang="ar-MA" sz="3200" b="1" dirty="0" smtClean="0">
                <a:solidFill>
                  <a:srgbClr val="00B050"/>
                </a:solidFill>
              </a:rPr>
              <a:t>الإنساني:</a:t>
            </a:r>
            <a:r>
              <a:rPr lang="ar-MA" sz="3200" b="1" dirty="0">
                <a:solidFill>
                  <a:srgbClr val="00B050"/>
                </a:solidFill>
              </a:rPr>
              <a:t> </a:t>
            </a:r>
            <a:r>
              <a:rPr lang="ar-MA" sz="3200" b="1" dirty="0" smtClean="0">
                <a:solidFill>
                  <a:srgbClr val="FF0000"/>
                </a:solidFill>
              </a:rPr>
              <a:t>في </a:t>
            </a:r>
            <a:r>
              <a:rPr lang="ar-MA" sz="3200" b="1" dirty="0">
                <a:solidFill>
                  <a:srgbClr val="FF0000"/>
                </a:solidFill>
              </a:rPr>
              <a:t>كون كليهما يعدان وحدة متكاملة تجمع في ذاتها الأعضاء العديدة.</a:t>
            </a:r>
            <a:endParaRPr lang="ar-MA" sz="3200" b="1" dirty="0" smtClean="0">
              <a:solidFill>
                <a:srgbClr val="FF0000"/>
              </a:solidFill>
            </a:endParaRPr>
          </a:p>
          <a:p>
            <a:pPr lvl="0" algn="r" rtl="1"/>
            <a:r>
              <a:rPr lang="ar-MA" sz="3200" b="1" dirty="0">
                <a:solidFill>
                  <a:srgbClr val="00B050"/>
                </a:solidFill>
              </a:rPr>
              <a:t>5- </a:t>
            </a:r>
            <a:r>
              <a:rPr lang="ar-MA" sz="3200" b="1" dirty="0" smtClean="0">
                <a:solidFill>
                  <a:srgbClr val="00B050"/>
                </a:solidFill>
              </a:rPr>
              <a:t>الفكرة </a:t>
            </a:r>
            <a:r>
              <a:rPr lang="ar-MA" sz="3200" b="1" dirty="0">
                <a:solidFill>
                  <a:srgbClr val="00B050"/>
                </a:solidFill>
              </a:rPr>
              <a:t>العامة </a:t>
            </a:r>
            <a:r>
              <a:rPr lang="ar-MA" sz="3200" b="1" dirty="0" smtClean="0">
                <a:solidFill>
                  <a:srgbClr val="00B050"/>
                </a:solidFill>
              </a:rPr>
              <a:t>للنص: </a:t>
            </a:r>
            <a:r>
              <a:rPr lang="ar-MA" sz="3200" b="1" dirty="0">
                <a:solidFill>
                  <a:srgbClr val="FF0000"/>
                </a:solidFill>
              </a:rPr>
              <a:t>الحديث عن أوجه التشابه بين الوطنية والجسد الإنساني، وذكر مزايا الاتصاف بصفة "الوطنية".</a:t>
            </a:r>
            <a:endParaRPr lang="ar-MA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50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79633" y="55843"/>
            <a:ext cx="4227336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التطبيق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2542" y="711523"/>
            <a:ext cx="11964566" cy="6001643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0" algn="r" rtl="1"/>
            <a:r>
              <a:rPr lang="ar-MA" sz="3200" b="1" dirty="0" smtClean="0">
                <a:solidFill>
                  <a:srgbClr val="00B050"/>
                </a:solidFill>
              </a:rPr>
              <a:t>1- أشكل الفقرة الأولى من النص.</a:t>
            </a:r>
          </a:p>
          <a:p>
            <a:pPr lvl="0" algn="r" rtl="1"/>
            <a:r>
              <a:rPr lang="ar-MA" sz="3200" b="1" dirty="0" smtClean="0">
                <a:solidFill>
                  <a:srgbClr val="00B050"/>
                </a:solidFill>
              </a:rPr>
              <a:t>2- </a:t>
            </a:r>
            <a:endParaRPr lang="ar-MA" sz="3200" b="1" dirty="0" smtClean="0">
              <a:solidFill>
                <a:srgbClr val="00B050"/>
              </a:solidFill>
            </a:endParaRPr>
          </a:p>
          <a:p>
            <a:pPr lvl="1" algn="r" rtl="1"/>
            <a:endParaRPr lang="ar-MA" sz="3200" b="1" dirty="0" smtClean="0"/>
          </a:p>
          <a:p>
            <a:pPr lvl="1" algn="r" rtl="1"/>
            <a:endParaRPr lang="ar-MA" sz="3200" b="1" dirty="0"/>
          </a:p>
          <a:p>
            <a:pPr lvl="1" algn="r" rtl="1"/>
            <a:endParaRPr lang="ar-MA" sz="3200" b="1" dirty="0" smtClean="0"/>
          </a:p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3- </a:t>
            </a:r>
            <a:r>
              <a:rPr lang="ar-MA" sz="3200" b="1" dirty="0" smtClean="0">
                <a:solidFill>
                  <a:srgbClr val="00B050"/>
                </a:solidFill>
              </a:rPr>
              <a:t>كون جملتين </a:t>
            </a:r>
            <a:r>
              <a:rPr lang="ar-MA" sz="3200" b="1" dirty="0">
                <a:solidFill>
                  <a:srgbClr val="00B050"/>
                </a:solidFill>
              </a:rPr>
              <a:t>مفيدتين </a:t>
            </a:r>
            <a:r>
              <a:rPr lang="ar-MA" sz="3200" b="1" dirty="0" smtClean="0">
                <a:solidFill>
                  <a:srgbClr val="00B050"/>
                </a:solidFill>
              </a:rPr>
              <a:t>تتضمنان ما يلي:</a:t>
            </a:r>
            <a:endParaRPr lang="ar-MA" sz="3200" b="1" dirty="0" smtClean="0">
              <a:solidFill>
                <a:srgbClr val="00B050"/>
              </a:solidFill>
            </a:endParaRPr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/>
              <a:t>اسم آلة على وزن (مِفعلة</a:t>
            </a:r>
            <a:r>
              <a:rPr lang="ar-MA" sz="3200" b="1" dirty="0" smtClean="0"/>
              <a:t>): </a:t>
            </a:r>
            <a:r>
              <a:rPr lang="ar-MA" sz="3200" b="1" dirty="0" smtClean="0"/>
              <a:t>.........................</a:t>
            </a:r>
            <a:endParaRPr lang="ar-MA" sz="3200" b="1" dirty="0"/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/>
              <a:t>اسم آلة على وزن (فَعّالة</a:t>
            </a:r>
            <a:r>
              <a:rPr lang="ar-MA" sz="3200" b="1" dirty="0" smtClean="0"/>
              <a:t>): </a:t>
            </a:r>
            <a:r>
              <a:rPr lang="ar-MA" sz="3200" b="1" dirty="0" smtClean="0"/>
              <a:t>................................</a:t>
            </a:r>
            <a:endParaRPr lang="ar-MA" sz="3200" b="1" dirty="0"/>
          </a:p>
          <a:p>
            <a:pPr lvl="0" algn="r" rtl="1"/>
            <a:r>
              <a:rPr lang="ar-MA" sz="3200" b="1" dirty="0" smtClean="0">
                <a:solidFill>
                  <a:srgbClr val="00B050"/>
                </a:solidFill>
              </a:rPr>
              <a:t>4- أعرب ما تحته خط:</a:t>
            </a:r>
            <a:endParaRPr lang="ar-MA" sz="3200" b="1" dirty="0">
              <a:solidFill>
                <a:srgbClr val="00B050"/>
              </a:solidFill>
            </a:endParaRPr>
          </a:p>
          <a:p>
            <a:pPr algn="r" rtl="1"/>
            <a:r>
              <a:rPr lang="ar-MA" sz="3200" b="1" dirty="0"/>
              <a:t>- وحدة: </a:t>
            </a:r>
            <a:r>
              <a:rPr lang="ar-MA" sz="3200" b="1" dirty="0" smtClean="0"/>
              <a:t>.............................................................</a:t>
            </a:r>
            <a:endParaRPr lang="ar-MA" sz="3200" b="1" dirty="0"/>
          </a:p>
          <a:p>
            <a:pPr algn="r" rtl="1"/>
            <a:r>
              <a:rPr lang="ar-MA" sz="3200" b="1" dirty="0"/>
              <a:t>- عضو: </a:t>
            </a:r>
            <a:r>
              <a:rPr lang="ar-MA" sz="3200" b="1" dirty="0" smtClean="0"/>
              <a:t>............................................................</a:t>
            </a:r>
            <a:endParaRPr lang="ar-MA" sz="3200" b="1" dirty="0"/>
          </a:p>
          <a:p>
            <a:pPr algn="r" rtl="1"/>
            <a:r>
              <a:rPr lang="ar-MA" sz="3200" b="1" dirty="0"/>
              <a:t>- متحابة : </a:t>
            </a:r>
            <a:r>
              <a:rPr lang="ar-MA" sz="3200" b="1" dirty="0" smtClean="0"/>
              <a:t>.........................................................</a:t>
            </a:r>
            <a:endParaRPr lang="ar-MA" sz="32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01116"/>
              </p:ext>
            </p:extLst>
          </p:nvPr>
        </p:nvGraphicFramePr>
        <p:xfrm>
          <a:off x="407963" y="1543574"/>
          <a:ext cx="11010315" cy="168249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751522">
                  <a:extLst>
                    <a:ext uri="{9D8B030D-6E8A-4147-A177-3AD203B41FA5}">
                      <a16:colId xmlns:a16="http://schemas.microsoft.com/office/drawing/2014/main" val="82623175"/>
                    </a:ext>
                  </a:extLst>
                </a:gridCol>
                <a:gridCol w="2752931">
                  <a:extLst>
                    <a:ext uri="{9D8B030D-6E8A-4147-A177-3AD203B41FA5}">
                      <a16:colId xmlns:a16="http://schemas.microsoft.com/office/drawing/2014/main" val="1414661402"/>
                    </a:ext>
                  </a:extLst>
                </a:gridCol>
                <a:gridCol w="2752931">
                  <a:extLst>
                    <a:ext uri="{9D8B030D-6E8A-4147-A177-3AD203B41FA5}">
                      <a16:colId xmlns:a16="http://schemas.microsoft.com/office/drawing/2014/main" val="509128309"/>
                    </a:ext>
                  </a:extLst>
                </a:gridCol>
                <a:gridCol w="2752931">
                  <a:extLst>
                    <a:ext uri="{9D8B030D-6E8A-4147-A177-3AD203B41FA5}">
                      <a16:colId xmlns:a16="http://schemas.microsoft.com/office/drawing/2014/main" val="39588132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tx1"/>
                          </a:solidFill>
                          <a:effectLst/>
                        </a:rPr>
                        <a:t>اسم الآلة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tx1"/>
                          </a:solidFill>
                          <a:effectLst/>
                        </a:rPr>
                        <a:t>وزنه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tx1"/>
                          </a:solidFill>
                          <a:effectLst/>
                        </a:rPr>
                        <a:t>فعله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tx1"/>
                          </a:solidFill>
                          <a:effectLst/>
                        </a:rPr>
                        <a:t>نوع فعله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1061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tx1"/>
                          </a:solidFill>
                          <a:effectLst/>
                        </a:rPr>
                        <a:t>مفتاح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87241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tx1"/>
                          </a:solidFill>
                          <a:effectLst/>
                        </a:rPr>
                        <a:t>مرفع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21908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tx1"/>
                          </a:solidFill>
                          <a:effectLst/>
                        </a:rPr>
                        <a:t>ميثاق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9722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705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79633" y="55843"/>
            <a:ext cx="4227336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التطبيق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2542" y="711523"/>
            <a:ext cx="11964566" cy="6001643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0" algn="r" rtl="1"/>
            <a:r>
              <a:rPr lang="ar-MA" sz="3200" b="1" dirty="0" smtClean="0">
                <a:solidFill>
                  <a:srgbClr val="00B050"/>
                </a:solidFill>
              </a:rPr>
              <a:t>1- أشكل الفقرة الأولى من النص.</a:t>
            </a:r>
          </a:p>
          <a:p>
            <a:pPr lvl="0" algn="r" rtl="1"/>
            <a:r>
              <a:rPr lang="ar-MA" sz="3200" b="1" dirty="0" smtClean="0">
                <a:solidFill>
                  <a:srgbClr val="00B050"/>
                </a:solidFill>
              </a:rPr>
              <a:t>2- </a:t>
            </a:r>
            <a:endParaRPr lang="ar-MA" sz="3200" b="1" dirty="0" smtClean="0">
              <a:solidFill>
                <a:srgbClr val="00B050"/>
              </a:solidFill>
            </a:endParaRPr>
          </a:p>
          <a:p>
            <a:pPr lvl="1" algn="r" rtl="1"/>
            <a:endParaRPr lang="ar-MA" sz="3200" b="1" dirty="0" smtClean="0"/>
          </a:p>
          <a:p>
            <a:pPr lvl="1" algn="r" rtl="1"/>
            <a:endParaRPr lang="ar-MA" sz="3200" b="1" dirty="0"/>
          </a:p>
          <a:p>
            <a:pPr lvl="1" algn="r" rtl="1"/>
            <a:endParaRPr lang="ar-MA" sz="3200" b="1" dirty="0" smtClean="0"/>
          </a:p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3- </a:t>
            </a:r>
            <a:r>
              <a:rPr lang="ar-MA" sz="3200" b="1" dirty="0" smtClean="0">
                <a:solidFill>
                  <a:srgbClr val="00B050"/>
                </a:solidFill>
              </a:rPr>
              <a:t>كون جملتين </a:t>
            </a:r>
            <a:r>
              <a:rPr lang="ar-MA" sz="3200" b="1" dirty="0">
                <a:solidFill>
                  <a:srgbClr val="00B050"/>
                </a:solidFill>
              </a:rPr>
              <a:t>مفيدتين تتضمن </a:t>
            </a:r>
            <a:r>
              <a:rPr lang="ar-MA" sz="3200" b="1" dirty="0" smtClean="0">
                <a:solidFill>
                  <a:srgbClr val="00B050"/>
                </a:solidFill>
              </a:rPr>
              <a:t>ما يلي:</a:t>
            </a:r>
            <a:endParaRPr lang="ar-MA" sz="3200" b="1" dirty="0" smtClean="0">
              <a:solidFill>
                <a:srgbClr val="00B050"/>
              </a:solidFill>
            </a:endParaRPr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/>
              <a:t>اسم آلة على وزن (مِفعلة</a:t>
            </a:r>
            <a:r>
              <a:rPr lang="ar-MA" sz="3200" b="1" dirty="0" smtClean="0"/>
              <a:t>): </a:t>
            </a:r>
            <a:r>
              <a:rPr lang="ar-MA" sz="3200" b="1" dirty="0" smtClean="0"/>
              <a:t>.........................</a:t>
            </a:r>
            <a:endParaRPr lang="ar-MA" sz="3200" b="1" dirty="0"/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/>
              <a:t>اسم آلة على وزن (فَعّالة</a:t>
            </a:r>
            <a:r>
              <a:rPr lang="ar-MA" sz="3200" b="1" dirty="0" smtClean="0"/>
              <a:t>): </a:t>
            </a:r>
            <a:r>
              <a:rPr lang="ar-MA" sz="3200" b="1" dirty="0" smtClean="0"/>
              <a:t>................................</a:t>
            </a:r>
            <a:endParaRPr lang="ar-MA" sz="3200" b="1" dirty="0"/>
          </a:p>
          <a:p>
            <a:pPr lvl="0" algn="r" rtl="1"/>
            <a:r>
              <a:rPr lang="ar-MA" sz="3200" b="1" dirty="0" smtClean="0">
                <a:solidFill>
                  <a:srgbClr val="00B050"/>
                </a:solidFill>
              </a:rPr>
              <a:t>4- أعرب ما تحته خط:</a:t>
            </a:r>
            <a:endParaRPr lang="ar-MA" sz="3200" b="1" dirty="0">
              <a:solidFill>
                <a:srgbClr val="00B050"/>
              </a:solidFill>
            </a:endParaRPr>
          </a:p>
          <a:p>
            <a:pPr algn="r" rtl="1"/>
            <a:r>
              <a:rPr lang="ar-MA" sz="3200" b="1" dirty="0"/>
              <a:t>- وحدة: خبر مرفوع، وعلامة رفعه الضمة الظاهرة على آخره.</a:t>
            </a:r>
          </a:p>
          <a:p>
            <a:pPr algn="r" rtl="1"/>
            <a:r>
              <a:rPr lang="ar-MA" sz="3200" b="1" dirty="0"/>
              <a:t>- عضو: خبر(إن) مرفوع، وعلامة رفعه الضمة الظاهرة على آخره.</a:t>
            </a:r>
          </a:p>
          <a:p>
            <a:pPr algn="r" rtl="1"/>
            <a:r>
              <a:rPr lang="ar-MA" sz="3200" b="1" dirty="0"/>
              <a:t>- متحابة : نعت حقيقي، تابع </a:t>
            </a:r>
            <a:r>
              <a:rPr lang="ar-MA" sz="3200" b="1" dirty="0" smtClean="0"/>
              <a:t>لمنعوته </a:t>
            </a:r>
            <a:r>
              <a:rPr lang="ar-MA" sz="3200" b="1" dirty="0"/>
              <a:t>في رفعه، وعلامة رفعه الضمة الظاهرة على آخره</a:t>
            </a:r>
            <a:r>
              <a:rPr lang="ar-MA" sz="3200" b="1" dirty="0" smtClean="0"/>
              <a:t>.</a:t>
            </a:r>
            <a:endParaRPr lang="ar-MA" sz="32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466939"/>
              </p:ext>
            </p:extLst>
          </p:nvPr>
        </p:nvGraphicFramePr>
        <p:xfrm>
          <a:off x="407963" y="1543574"/>
          <a:ext cx="11010315" cy="168249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751522">
                  <a:extLst>
                    <a:ext uri="{9D8B030D-6E8A-4147-A177-3AD203B41FA5}">
                      <a16:colId xmlns:a16="http://schemas.microsoft.com/office/drawing/2014/main" val="82623175"/>
                    </a:ext>
                  </a:extLst>
                </a:gridCol>
                <a:gridCol w="2752931">
                  <a:extLst>
                    <a:ext uri="{9D8B030D-6E8A-4147-A177-3AD203B41FA5}">
                      <a16:colId xmlns:a16="http://schemas.microsoft.com/office/drawing/2014/main" val="1414661402"/>
                    </a:ext>
                  </a:extLst>
                </a:gridCol>
                <a:gridCol w="2752931">
                  <a:extLst>
                    <a:ext uri="{9D8B030D-6E8A-4147-A177-3AD203B41FA5}">
                      <a16:colId xmlns:a16="http://schemas.microsoft.com/office/drawing/2014/main" val="509128309"/>
                    </a:ext>
                  </a:extLst>
                </a:gridCol>
                <a:gridCol w="2752931">
                  <a:extLst>
                    <a:ext uri="{9D8B030D-6E8A-4147-A177-3AD203B41FA5}">
                      <a16:colId xmlns:a16="http://schemas.microsoft.com/office/drawing/2014/main" val="39588132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tx1"/>
                          </a:solidFill>
                          <a:effectLst/>
                        </a:rPr>
                        <a:t>اسم الآلة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tx1"/>
                          </a:solidFill>
                          <a:effectLst/>
                        </a:rPr>
                        <a:t>وزنه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tx1"/>
                          </a:solidFill>
                          <a:effectLst/>
                        </a:rPr>
                        <a:t>فعله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tx1"/>
                          </a:solidFill>
                          <a:effectLst/>
                        </a:rPr>
                        <a:t>نوع فعله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1061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tx1"/>
                          </a:solidFill>
                          <a:effectLst/>
                        </a:rPr>
                        <a:t>مفتاح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tx1"/>
                          </a:solidFill>
                          <a:effectLst/>
                        </a:rPr>
                        <a:t>مِفْعالٌ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tx1"/>
                          </a:solidFill>
                          <a:effectLst/>
                        </a:rPr>
                        <a:t>فتح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tx1"/>
                          </a:solidFill>
                          <a:effectLst/>
                        </a:rPr>
                        <a:t>ثلاثي متصرف متعد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87241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tx1"/>
                          </a:solidFill>
                          <a:effectLst/>
                        </a:rPr>
                        <a:t>مرفع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tx1"/>
                          </a:solidFill>
                          <a:effectLst/>
                        </a:rPr>
                        <a:t>مِفْعلٌ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tx1"/>
                          </a:solidFill>
                          <a:effectLst/>
                        </a:rPr>
                        <a:t>رفع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tx1"/>
                          </a:solidFill>
                          <a:effectLst/>
                        </a:rPr>
                        <a:t>ثلاثي متصرف متعد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21908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tx1"/>
                          </a:solidFill>
                          <a:effectLst/>
                        </a:rPr>
                        <a:t>ميثاق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tx1"/>
                          </a:solidFill>
                          <a:effectLst/>
                        </a:rPr>
                        <a:t>مِفْعالٌ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tx1"/>
                          </a:solidFill>
                          <a:effectLst/>
                        </a:rPr>
                        <a:t>وثِق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tx1"/>
                          </a:solidFill>
                          <a:effectLst/>
                        </a:rPr>
                        <a:t>ثلاثي متصرف لازم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9722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876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237</TotalTime>
  <Words>386</Words>
  <Application>Microsoft Office PowerPoint</Application>
  <PresentationFormat>Widescreen</PresentationFormat>
  <Paragraphs>73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35</cp:revision>
  <dcterms:created xsi:type="dcterms:W3CDTF">2022-09-27T21:07:30Z</dcterms:created>
  <dcterms:modified xsi:type="dcterms:W3CDTF">2023-12-15T21:43:05Z</dcterms:modified>
</cp:coreProperties>
</file>