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5" r:id="rId4"/>
    <p:sldId id="279" r:id="rId5"/>
    <p:sldId id="281" r:id="rId6"/>
    <p:sldId id="287" r:id="rId7"/>
    <p:sldId id="286" r:id="rId8"/>
    <p:sldId id="28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التطبيقات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4" y="2881532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الواجب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والتضحية ص 39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317009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علام </a:t>
            </a:r>
            <a:r>
              <a:rPr lang="ar-MA" sz="4000" b="1" dirty="0"/>
              <a:t>يدل اسم الفاعل؟ - مم يشتق؟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كيف </a:t>
            </a:r>
            <a:r>
              <a:rPr lang="ar-MA" sz="4000" b="1" dirty="0"/>
              <a:t>يصاغ من الفعل الثلاثي؟ ومن غير الثلاثي؟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علام </a:t>
            </a:r>
            <a:r>
              <a:rPr lang="ar-MA" sz="4000" b="1" dirty="0"/>
              <a:t>يدل اسم المفعول؟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كيف </a:t>
            </a:r>
            <a:r>
              <a:rPr lang="ar-MA" sz="4000" b="1" dirty="0"/>
              <a:t>يصاغ من الفعل الثلاثي؟ ومن غير الثلاثي؟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علام يدل اسم الزمان والمكان 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الفهم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5" y="736018"/>
            <a:ext cx="11964566" cy="403187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1-  حدد </a:t>
            </a:r>
            <a:r>
              <a:rPr lang="ar-MA" sz="3200" b="1">
                <a:solidFill>
                  <a:srgbClr val="00B050"/>
                </a:solidFill>
              </a:rPr>
              <a:t>نوعية </a:t>
            </a:r>
            <a:r>
              <a:rPr lang="ar-MA" sz="3200" b="1" smtClean="0">
                <a:solidFill>
                  <a:srgbClr val="00B050"/>
                </a:solidFill>
              </a:rPr>
              <a:t>النص </a:t>
            </a:r>
            <a:r>
              <a:rPr lang="ar-MA" sz="3200" b="1" dirty="0"/>
              <a:t>: </a:t>
            </a:r>
            <a:r>
              <a:rPr lang="ar-MA" sz="3200" b="1" dirty="0" smtClean="0"/>
              <a:t>........................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2-  اشرح حسب سياق النص :</a:t>
            </a:r>
            <a:r>
              <a:rPr lang="ar-MA" sz="3200" b="1" dirty="0"/>
              <a:t> </a:t>
            </a:r>
            <a:endParaRPr lang="ar-MA" sz="3200" b="1" dirty="0" smtClean="0"/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بالمرادف، مشقة </a:t>
            </a:r>
            <a:r>
              <a:rPr lang="ar-MA" sz="3200" b="1" dirty="0"/>
              <a:t>: </a:t>
            </a:r>
            <a:r>
              <a:rPr lang="ar-MA" sz="3200" b="1" dirty="0" smtClean="0"/>
              <a:t>......... </a:t>
            </a:r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بالضد، واجبة: ...........</a:t>
            </a:r>
            <a:endParaRPr lang="ar-MA" sz="3200" b="1" dirty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ما هي بعض التضحيات التي يقتضيها الواجب حسب النص؟ </a:t>
            </a:r>
            <a:r>
              <a:rPr lang="ar-MA" sz="3200" b="1" dirty="0" smtClean="0"/>
              <a:t>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4- صغ الفكرة الأساسية للنص.</a:t>
            </a:r>
          </a:p>
        </p:txBody>
      </p:sp>
    </p:spTree>
    <p:extLst>
      <p:ext uri="{BB962C8B-B14F-4D97-AF65-F5344CB8AC3E}">
        <p14:creationId xmlns:p14="http://schemas.microsoft.com/office/powerpoint/2010/main" val="29833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4220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الفهم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5" y="736018"/>
            <a:ext cx="11964566" cy="35394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1-  حدد نوعية </a:t>
            </a:r>
            <a:r>
              <a:rPr lang="ar-MA" sz="3200" b="1" dirty="0" smtClean="0">
                <a:solidFill>
                  <a:srgbClr val="00B050"/>
                </a:solidFill>
              </a:rPr>
              <a:t>النص </a:t>
            </a:r>
            <a:r>
              <a:rPr lang="ar-MA" sz="3200" b="1" dirty="0"/>
              <a:t>: </a:t>
            </a:r>
            <a:r>
              <a:rPr lang="ar-MA" sz="3200" b="1" dirty="0" smtClean="0">
                <a:solidFill>
                  <a:srgbClr val="FF0000"/>
                </a:solidFill>
              </a:rPr>
              <a:t>نص مقالي</a:t>
            </a:r>
            <a:endParaRPr lang="ar-MA" sz="3200" b="1" dirty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2-  اشرح حسب سياق النص :</a:t>
            </a:r>
            <a:r>
              <a:rPr lang="ar-MA" sz="3200" b="1" dirty="0"/>
              <a:t> </a:t>
            </a:r>
            <a:endParaRPr lang="ar-MA" sz="3200" b="1" dirty="0" smtClean="0"/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بالمرادف، مشقة </a:t>
            </a:r>
            <a:r>
              <a:rPr lang="ar-MA" sz="3200" b="1" dirty="0"/>
              <a:t>: </a:t>
            </a:r>
            <a:r>
              <a:rPr lang="ar-MA" sz="3200" b="1" dirty="0" smtClean="0">
                <a:solidFill>
                  <a:srgbClr val="FF0000"/>
                </a:solidFill>
              </a:rPr>
              <a:t>تعب</a:t>
            </a:r>
            <a:r>
              <a:rPr lang="ar-MA" sz="3200" b="1" dirty="0" smtClean="0"/>
              <a:t> </a:t>
            </a:r>
          </a:p>
          <a:p>
            <a:pPr marL="914400" lvl="1" indent="-457200" algn="r" rtl="1">
              <a:buFontTx/>
              <a:buChar char="-"/>
            </a:pPr>
            <a:r>
              <a:rPr lang="ar-MA" sz="3200" b="1" dirty="0" smtClean="0"/>
              <a:t>بالضد، واجبة: </a:t>
            </a:r>
            <a:r>
              <a:rPr lang="ar-MA" sz="3200" b="1" dirty="0" smtClean="0">
                <a:solidFill>
                  <a:srgbClr val="FF0000"/>
                </a:solidFill>
              </a:rPr>
              <a:t>مستحبة</a:t>
            </a:r>
            <a:endParaRPr lang="ar-MA" sz="3200" b="1" dirty="0">
              <a:solidFill>
                <a:srgbClr val="FF0000"/>
              </a:solidFill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</a:t>
            </a:r>
            <a:r>
              <a:rPr lang="ar-MA" sz="3200" b="1" dirty="0" smtClean="0">
                <a:solidFill>
                  <a:srgbClr val="FF0000"/>
                </a:solidFill>
              </a:rPr>
              <a:t>قد </a:t>
            </a:r>
            <a:r>
              <a:rPr lang="ar-MA" sz="3200" b="1" dirty="0">
                <a:solidFill>
                  <a:srgbClr val="FF0000"/>
                </a:solidFill>
              </a:rPr>
              <a:t>يضطر القاضي إلى الحكم على صديقه أو قريب له، قد يعرّض الجنديّ نفسه للهلاك فداء لوطنه</a:t>
            </a:r>
            <a:r>
              <a:rPr lang="ar-MA" sz="3200" b="1" dirty="0" smtClean="0">
                <a:solidFill>
                  <a:srgbClr val="FF0000"/>
                </a:solidFill>
              </a:rPr>
              <a:t>...</a:t>
            </a: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4- الفكرة </a:t>
            </a:r>
            <a:r>
              <a:rPr lang="ar-MA" sz="3200" b="1" dirty="0">
                <a:solidFill>
                  <a:srgbClr val="00B050"/>
                </a:solidFill>
              </a:rPr>
              <a:t>الأساسية </a:t>
            </a:r>
            <a:r>
              <a:rPr lang="ar-MA" sz="3200" b="1" dirty="0" smtClean="0">
                <a:solidFill>
                  <a:srgbClr val="00B050"/>
                </a:solidFill>
              </a:rPr>
              <a:t>للنص: </a:t>
            </a:r>
            <a:r>
              <a:rPr lang="ar-MA" sz="3200" b="1" dirty="0" smtClean="0">
                <a:solidFill>
                  <a:srgbClr val="FF0000"/>
                </a:solidFill>
              </a:rPr>
              <a:t>..............................................................................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9633" y="5584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التطبيق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42" y="711523"/>
            <a:ext cx="11964566" cy="501675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1- استخرج من النص ما يلي: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فاعل أضيف إلى مفعوله:  </a:t>
            </a:r>
            <a:r>
              <a:rPr lang="ar-MA" sz="3200" b="1" dirty="0" smtClean="0"/>
              <a:t>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مفعول نائب فاعله ضمير: </a:t>
            </a:r>
            <a:r>
              <a:rPr lang="ar-MA" sz="3200" b="1" dirty="0" smtClean="0"/>
              <a:t>...............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مكان على وزن مفعل: </a:t>
            </a:r>
            <a:r>
              <a:rPr lang="ar-MA" sz="3200" b="1" dirty="0" smtClean="0"/>
              <a:t>....................</a:t>
            </a:r>
          </a:p>
          <a:p>
            <a:pPr lvl="1" algn="r" rtl="1"/>
            <a:endParaRPr lang="ar-MA" sz="3200" b="1" dirty="0" smtClean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2- كون تعبيرا مفيدا لكل مواصفة تالية: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فاعل مسبوق بمبتدإ: </a:t>
            </a:r>
            <a:r>
              <a:rPr lang="ar-MA" sz="3200" b="1" dirty="0" smtClean="0"/>
              <a:t>.........................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مفعول مسبوق باستفهام: </a:t>
            </a:r>
            <a:r>
              <a:rPr lang="ar-MA" sz="3200" b="1" dirty="0" smtClean="0"/>
              <a:t>................................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مكان على وزن  اسم المفعول: </a:t>
            </a:r>
            <a:r>
              <a:rPr lang="ar-MA" sz="3200" b="1" dirty="0" smtClean="0"/>
              <a:t>..................... </a:t>
            </a:r>
            <a:endParaRPr lang="ar-MA" sz="3200" b="1" dirty="0"/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زمان من فعل ثلاثي مجرد مثال بالواو مكسور العين في المضارع: </a:t>
            </a:r>
            <a:r>
              <a:rPr lang="ar-MA" sz="3200" b="1" dirty="0" smtClean="0"/>
              <a:t>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3870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9633" y="55843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التطبيق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42" y="711523"/>
            <a:ext cx="11964566" cy="55092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1- استخرج من النص ما يلي: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فاعل أضيف إلى مفعوله:  </a:t>
            </a:r>
            <a:r>
              <a:rPr lang="ar-MA" sz="3200" b="1" dirty="0">
                <a:solidFill>
                  <a:srgbClr val="FF0000"/>
                </a:solidFill>
              </a:rPr>
              <a:t>مبعده – حارمه</a:t>
            </a:r>
            <a:r>
              <a:rPr lang="ar-MA" sz="3200" b="1" dirty="0"/>
              <a:t>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مفعول نائب فاعله ضمير: </a:t>
            </a:r>
            <a:r>
              <a:rPr lang="ar-MA" sz="3200" b="1" dirty="0">
                <a:solidFill>
                  <a:srgbClr val="FF0000"/>
                </a:solidFill>
              </a:rPr>
              <a:t>مستحبّة</a:t>
            </a:r>
            <a:r>
              <a:rPr lang="ar-MA" sz="3200" b="1" dirty="0"/>
              <a:t>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مكان على وزن مفعل: </a:t>
            </a:r>
            <a:r>
              <a:rPr lang="ar-MA" sz="3200" b="1" dirty="0" smtClean="0">
                <a:solidFill>
                  <a:srgbClr val="FF0000"/>
                </a:solidFill>
              </a:rPr>
              <a:t>منصب</a:t>
            </a:r>
          </a:p>
          <a:p>
            <a:pPr lvl="1" algn="r" rtl="1"/>
            <a:endParaRPr lang="ar-MA" sz="3200" b="1" dirty="0" smtClean="0"/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2- كون تعبيرا مفيدا لكل مواصفة تالية: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فاعل مسبوق بمبتدإ: </a:t>
            </a:r>
            <a:r>
              <a:rPr lang="ar-MA" sz="3200" b="1" dirty="0">
                <a:solidFill>
                  <a:srgbClr val="FF0000"/>
                </a:solidFill>
              </a:rPr>
              <a:t>الصدق نافع المرء</a:t>
            </a:r>
            <a:r>
              <a:rPr lang="ar-MA" sz="3200" b="1" dirty="0"/>
              <a:t>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مفعول مسبوق باستفهام: </a:t>
            </a:r>
            <a:r>
              <a:rPr lang="ar-MA" sz="3200" b="1" dirty="0">
                <a:solidFill>
                  <a:srgbClr val="FF0000"/>
                </a:solidFill>
              </a:rPr>
              <a:t>أمحترم رأي المخالف؟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مكان على وزن  اسم المفعول: </a:t>
            </a:r>
            <a:r>
              <a:rPr lang="ar-MA" sz="3200" b="1" dirty="0" smtClean="0">
                <a:solidFill>
                  <a:srgbClr val="FF0000"/>
                </a:solidFill>
              </a:rPr>
              <a:t>هنا مربط الفرس. </a:t>
            </a:r>
            <a:endParaRPr lang="ar-MA" sz="3200" b="1" dirty="0">
              <a:solidFill>
                <a:srgbClr val="FF0000"/>
              </a:solidFill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اسم </a:t>
            </a:r>
            <a:r>
              <a:rPr lang="ar-MA" sz="3200" b="1" dirty="0"/>
              <a:t>زمان من فعل ثلاثي مجرد مثال بالواو مكسور العين في المضارع: </a:t>
            </a:r>
            <a:r>
              <a:rPr lang="ar-MA" sz="3200" b="1" dirty="0" smtClean="0">
                <a:solidFill>
                  <a:srgbClr val="FF0000"/>
                </a:solidFill>
              </a:rPr>
              <a:t>تأخرت عن موعد الإجتماع.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542" y="711523"/>
            <a:ext cx="11964566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4000" b="1" dirty="0" smtClean="0">
                <a:solidFill>
                  <a:srgbClr val="00B050"/>
                </a:solidFill>
              </a:rPr>
              <a:t>3- أعرب الجملة التالية: القاضي محترم حكمه</a:t>
            </a:r>
          </a:p>
        </p:txBody>
      </p:sp>
    </p:spTree>
    <p:extLst>
      <p:ext uri="{BB962C8B-B14F-4D97-AF65-F5344CB8AC3E}">
        <p14:creationId xmlns:p14="http://schemas.microsoft.com/office/powerpoint/2010/main" val="16789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542" y="711523"/>
            <a:ext cx="11964566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200" b="1" dirty="0" smtClean="0">
                <a:solidFill>
                  <a:srgbClr val="00B050"/>
                </a:solidFill>
              </a:rPr>
              <a:t>3- أعرب الجملة التالية: القاضي محترم حكمه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القاضي </a:t>
            </a:r>
            <a:r>
              <a:rPr lang="ar-MA" sz="3200" b="1" dirty="0"/>
              <a:t>: مبتدأ مرفوع، وعلامة رفعه الضمة المقدرة على الياء للاستثقال.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محترم</a:t>
            </a:r>
            <a:r>
              <a:rPr lang="ar-MA" sz="3200" b="1" dirty="0"/>
              <a:t>:  خبر مرفوع، وعلامة رفعه الضمة الظاهرة على آخره.  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حكمه</a:t>
            </a:r>
            <a:r>
              <a:rPr lang="ar-MA" sz="3200" b="1" dirty="0"/>
              <a:t>: نائب فاعل لاسم المفعول " محترم "، مرفوع، وعلامة رفعه الضمة الظاهرة على آخره. وهو </a:t>
            </a:r>
            <a:r>
              <a:rPr lang="ar-MA" sz="3200" b="1" dirty="0" smtClean="0"/>
              <a:t>مضاف. وهاء </a:t>
            </a:r>
            <a:r>
              <a:rPr lang="ar-MA" sz="3200" b="1" dirty="0"/>
              <a:t>الغائب ضمير متصل مبني على الضم في محل جر مضاف إليه</a:t>
            </a:r>
            <a:r>
              <a:rPr lang="ar-MA" sz="3200" b="1" dirty="0" smtClean="0"/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9470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211</TotalTime>
  <Words>383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31</cp:revision>
  <dcterms:created xsi:type="dcterms:W3CDTF">2022-09-27T21:07:30Z</dcterms:created>
  <dcterms:modified xsi:type="dcterms:W3CDTF">2023-11-08T18:26:31Z</dcterms:modified>
</cp:coreProperties>
</file>