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70" r:id="rId5"/>
    <p:sldId id="259" r:id="rId6"/>
    <p:sldId id="271" r:id="rId7"/>
    <p:sldId id="262" r:id="rId8"/>
    <p:sldId id="272" r:id="rId9"/>
    <p:sldId id="269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8635" y="1491175"/>
            <a:ext cx="8707902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التطبيقـــــــات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8634" y="3120683"/>
            <a:ext cx="8707902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وطني. ص 62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141613" y="647608"/>
            <a:ext cx="815925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98777"/>
              </p:ext>
            </p:extLst>
          </p:nvPr>
        </p:nvGraphicFramePr>
        <p:xfrm>
          <a:off x="239151" y="1341966"/>
          <a:ext cx="11718387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463714">
                  <a:extLst>
                    <a:ext uri="{9D8B030D-6E8A-4147-A177-3AD203B41FA5}">
                      <a16:colId xmlns:a16="http://schemas.microsoft.com/office/drawing/2014/main" val="1235408775"/>
                    </a:ext>
                  </a:extLst>
                </a:gridCol>
                <a:gridCol w="3258343">
                  <a:extLst>
                    <a:ext uri="{9D8B030D-6E8A-4147-A177-3AD203B41FA5}">
                      <a16:colId xmlns:a16="http://schemas.microsoft.com/office/drawing/2014/main" val="3573930870"/>
                    </a:ext>
                  </a:extLst>
                </a:gridCol>
                <a:gridCol w="4996330">
                  <a:extLst>
                    <a:ext uri="{9D8B030D-6E8A-4147-A177-3AD203B41FA5}">
                      <a16:colId xmlns:a16="http://schemas.microsoft.com/office/drawing/2014/main" val="202354148"/>
                    </a:ext>
                  </a:extLst>
                </a:gridCol>
              </a:tblGrid>
              <a:tr h="1689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الأفعال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دخول لم عليها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التغيير الذي طرأ عليها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136517"/>
                  </a:ext>
                </a:extLst>
              </a:tr>
              <a:tr h="1911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سرى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لم يسر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حذف حرف العلة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408005"/>
                  </a:ext>
                </a:extLst>
              </a:tr>
              <a:tr h="1892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جلا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لم يجل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602978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فني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لم يفن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894299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وهى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لم يه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حذف حرفا العلة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01964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39151" y="5508466"/>
            <a:ext cx="11718387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4000" b="1" dirty="0" smtClean="0"/>
              <a:t>      وعت </a:t>
            </a:r>
            <a:r>
              <a:rPr lang="ar-MA" sz="4000" b="1" dirty="0"/>
              <a:t>/ </a:t>
            </a:r>
            <a:r>
              <a:rPr lang="ar-MA" sz="4000" b="1" dirty="0" smtClean="0"/>
              <a:t>    ونيتا      /    يجريان    /      تقوين    /     يشون</a:t>
            </a:r>
            <a:endParaRPr lang="ar-MA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1141612" y="4806811"/>
            <a:ext cx="815925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521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56269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256" y="2938884"/>
            <a:ext cx="11957543" cy="317009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rgbClr val="00B050"/>
                </a:solidFill>
              </a:rPr>
              <a:t>الوطن</a:t>
            </a:r>
            <a:r>
              <a:rPr lang="ar-MA" sz="4000" b="1" dirty="0"/>
              <a:t>: عبارة عن مشاعر، ومن يعرف المعنى الحقيقي للوطن يتولد فيه الانتماء إليه.</a:t>
            </a:r>
          </a:p>
          <a:p>
            <a:pPr marL="685800" indent="-6858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rgbClr val="00B050"/>
                </a:solidFill>
              </a:rPr>
              <a:t>صاحب </a:t>
            </a:r>
            <a:r>
              <a:rPr lang="ar-MA" sz="4000" b="1" dirty="0">
                <a:solidFill>
                  <a:srgbClr val="00B050"/>
                </a:solidFill>
              </a:rPr>
              <a:t>النص</a:t>
            </a:r>
            <a:r>
              <a:rPr lang="ar-MA" sz="4000" b="1" dirty="0"/>
              <a:t>: محمود درويش.</a:t>
            </a:r>
          </a:p>
          <a:p>
            <a:pPr marL="685800" indent="-6858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rgbClr val="00B050"/>
                </a:solidFill>
              </a:rPr>
              <a:t>نوعيته</a:t>
            </a:r>
            <a:r>
              <a:rPr lang="ar-MA" sz="4000" b="1" dirty="0"/>
              <a:t>: يمكن اعتباره نصا أدبيا؛ رسالة وجدانية من الكاتب لوطنه</a:t>
            </a:r>
            <a:r>
              <a:rPr lang="ar-MA" sz="4000" b="1" dirty="0" smtClean="0"/>
              <a:t>.</a:t>
            </a:r>
          </a:p>
          <a:p>
            <a:pPr marL="685800" indent="-685800" algn="r" rtl="1">
              <a:buFont typeface="Wingdings" panose="05000000000000000000" pitchFamily="2" charset="2"/>
              <a:buChar char="ü"/>
            </a:pPr>
            <a:r>
              <a:rPr lang="ar-MA" sz="4000" b="1" dirty="0">
                <a:solidFill>
                  <a:srgbClr val="00B050"/>
                </a:solidFill>
              </a:rPr>
              <a:t>الفقرة الثانية من النص: </a:t>
            </a:r>
            <a:r>
              <a:rPr lang="ar-MA" sz="4000" b="1" dirty="0"/>
              <a:t>" ما أنت أيها الوطن... لتاريخنا المجيد "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0772" y="833220"/>
            <a:ext cx="8004512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 typeface="Wingdings" panose="05000000000000000000" pitchFamily="2" charset="2"/>
              <a:buChar char="Ø"/>
            </a:pPr>
            <a:r>
              <a:rPr lang="ar-MA" sz="4000" b="1" dirty="0" smtClean="0"/>
              <a:t>ما </a:t>
            </a:r>
            <a:r>
              <a:rPr lang="ar-MA" sz="4000" b="1" dirty="0"/>
              <a:t>دلالة الوطن</a:t>
            </a:r>
            <a:r>
              <a:rPr lang="ar-MA" sz="4000" b="1" dirty="0" smtClean="0"/>
              <a:t>؟</a:t>
            </a:r>
          </a:p>
          <a:p>
            <a:pPr marL="685800" indent="-685800" algn="r" rtl="1">
              <a:buFont typeface="Wingdings" panose="05000000000000000000" pitchFamily="2" charset="2"/>
              <a:buChar char="Ø"/>
            </a:pPr>
            <a:r>
              <a:rPr lang="ar-MA" sz="4000" b="1" dirty="0" smtClean="0"/>
              <a:t>من صاحب النص؟ وما نوعيته؟</a:t>
            </a:r>
          </a:p>
          <a:p>
            <a:pPr marL="685800" indent="-685800" algn="r" rtl="1">
              <a:buFont typeface="Wingdings" panose="05000000000000000000" pitchFamily="2" charset="2"/>
              <a:buChar char="Ø"/>
            </a:pPr>
            <a:r>
              <a:rPr lang="ar-MA" sz="4000" b="1" dirty="0"/>
              <a:t>أشكل الفقرة الثانية شكلا تاما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14065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الفهم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74" y="672898"/>
            <a:ext cx="11887199" cy="590931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00B050"/>
                </a:solidFill>
              </a:rPr>
              <a:t>1. الشرح: 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بالضد</a:t>
            </a:r>
            <a:r>
              <a:rPr lang="ar-MA" sz="3600" b="1" dirty="0">
                <a:solidFill>
                  <a:srgbClr val="00B050"/>
                </a:solidFill>
              </a:rPr>
              <a:t>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/>
              <a:t>- الرحيل: </a:t>
            </a:r>
            <a:r>
              <a:rPr lang="ar-MA" sz="3600" b="1" dirty="0" smtClean="0"/>
              <a:t>.......    </a:t>
            </a:r>
            <a:r>
              <a:rPr lang="ar-MA" sz="3600" b="1" dirty="0"/>
              <a:t>– على رحبها: </a:t>
            </a:r>
            <a:r>
              <a:rPr lang="ar-MA" sz="3600" b="1" dirty="0" smtClean="0"/>
              <a:t>........     </a:t>
            </a:r>
            <a:r>
              <a:rPr lang="ar-MA" sz="3600" b="1" dirty="0"/>
              <a:t>- انفصلت: </a:t>
            </a:r>
            <a:r>
              <a:rPr lang="ar-MA" sz="3600" b="1" dirty="0" smtClean="0"/>
              <a:t>.........</a:t>
            </a:r>
            <a:endParaRPr lang="ar-MA" sz="3600" b="1" dirty="0"/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بالمرادف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/>
              <a:t>- تثوي: </a:t>
            </a:r>
            <a:r>
              <a:rPr lang="ar-MA" sz="3600" b="1" dirty="0" smtClean="0"/>
              <a:t>..........  </a:t>
            </a:r>
            <a:r>
              <a:rPr lang="ar-MA" sz="3600" b="1" dirty="0"/>
              <a:t>– يتجلى: </a:t>
            </a:r>
            <a:r>
              <a:rPr lang="ar-MA" sz="3600" b="1" dirty="0" smtClean="0"/>
              <a:t>..........  </a:t>
            </a:r>
            <a:r>
              <a:rPr lang="ar-MA" sz="3600" b="1" dirty="0"/>
              <a:t>– انبثقت: </a:t>
            </a:r>
            <a:r>
              <a:rPr lang="ar-MA" sz="3600" b="1" dirty="0" smtClean="0"/>
              <a:t>............ – </a:t>
            </a:r>
            <a:r>
              <a:rPr lang="ar-MA" sz="3600" b="1" dirty="0"/>
              <a:t>انفصام: </a:t>
            </a:r>
            <a:r>
              <a:rPr lang="ar-MA" sz="3600" b="1" dirty="0" smtClean="0"/>
              <a:t>.........</a:t>
            </a:r>
            <a:endParaRPr lang="ar-MA" sz="3600" b="1" dirty="0"/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3.</a:t>
            </a:r>
            <a:r>
              <a:rPr lang="ar-MA" sz="3600" b="1" dirty="0"/>
              <a:t>	</a:t>
            </a:r>
            <a:r>
              <a:rPr lang="ar-MA" sz="3600" b="1" dirty="0" smtClean="0"/>
              <a:t> يتساءل </a:t>
            </a:r>
            <a:r>
              <a:rPr lang="ar-MA" sz="3600" b="1" dirty="0"/>
              <a:t>الكاتب عن </a:t>
            </a:r>
            <a:r>
              <a:rPr lang="ar-MA" sz="3600" b="1" dirty="0" smtClean="0"/>
              <a:t>...................</a:t>
            </a:r>
            <a:endParaRPr lang="ar-MA" sz="3600" b="1" dirty="0"/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4.</a:t>
            </a:r>
            <a:r>
              <a:rPr lang="ar-MA" sz="3600" b="1" dirty="0"/>
              <a:t>	</a:t>
            </a:r>
            <a:r>
              <a:rPr lang="ar-MA" sz="3600" b="1" dirty="0" smtClean="0"/>
              <a:t> يشعر </a:t>
            </a:r>
            <a:r>
              <a:rPr lang="ar-MA" sz="3600" b="1" dirty="0"/>
              <a:t>الكاتب </a:t>
            </a:r>
            <a:r>
              <a:rPr lang="ar-MA" sz="3600" b="1" dirty="0" smtClean="0"/>
              <a:t>ب.............................................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4322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14065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الفهم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74" y="672898"/>
            <a:ext cx="11887199" cy="580973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00B050"/>
                </a:solidFill>
              </a:rPr>
              <a:t>1. الشرح: 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بالضد</a:t>
            </a:r>
            <a:r>
              <a:rPr lang="ar-MA" sz="3600" b="1" dirty="0">
                <a:solidFill>
                  <a:srgbClr val="00B050"/>
                </a:solidFill>
              </a:rPr>
              <a:t>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/>
              <a:t>- الرحيل: البقاء.    – على رحبها: على ضيقها.     - انفصلت: التحمت.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بالمرادف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/>
              <a:t>- تثوي: تستقر</a:t>
            </a:r>
            <a:r>
              <a:rPr lang="ar-MA" sz="3600" b="1" dirty="0" smtClean="0"/>
              <a:t>.  </a:t>
            </a:r>
            <a:r>
              <a:rPr lang="ar-MA" sz="3600" b="1" dirty="0"/>
              <a:t>– يتجلى: يظهر. </a:t>
            </a:r>
            <a:r>
              <a:rPr lang="ar-MA" sz="3600" b="1" dirty="0" smtClean="0"/>
              <a:t> </a:t>
            </a:r>
            <a:r>
              <a:rPr lang="ar-MA" sz="3600" b="1" dirty="0"/>
              <a:t>– انبثقت: خرجت/ تفرعت</a:t>
            </a:r>
            <a:r>
              <a:rPr lang="ar-MA" sz="3600" b="1" dirty="0" smtClean="0"/>
              <a:t>. – </a:t>
            </a:r>
            <a:r>
              <a:rPr lang="ar-MA" sz="3600" b="1" dirty="0"/>
              <a:t>انفصام: انقطاع.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3.</a:t>
            </a:r>
            <a:r>
              <a:rPr lang="ar-MA" sz="3600" b="1" dirty="0"/>
              <a:t>	</a:t>
            </a:r>
            <a:r>
              <a:rPr lang="ar-MA" sz="3600" b="1" dirty="0" smtClean="0"/>
              <a:t> يتساءل </a:t>
            </a:r>
            <a:r>
              <a:rPr lang="ar-MA" sz="3600" b="1" dirty="0"/>
              <a:t>الكاتب عن سر شوقه لوطنه، بسبب بعده عنه.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4.</a:t>
            </a:r>
            <a:r>
              <a:rPr lang="ar-MA" sz="3600" b="1" dirty="0"/>
              <a:t>	</a:t>
            </a:r>
            <a:r>
              <a:rPr lang="ar-MA" sz="3600" b="1" dirty="0" smtClean="0"/>
              <a:t> يشعر </a:t>
            </a:r>
            <a:r>
              <a:rPr lang="ar-MA" sz="3600" b="1" dirty="0"/>
              <a:t>الكاتب بالحنين إلى وطنه.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79693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82289" y="2400192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82290" y="498021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122313"/>
              </p:ext>
            </p:extLst>
          </p:nvPr>
        </p:nvGraphicFramePr>
        <p:xfrm>
          <a:off x="154747" y="1107180"/>
          <a:ext cx="11802792" cy="122193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171676">
                  <a:extLst>
                    <a:ext uri="{9D8B030D-6E8A-4147-A177-3AD203B41FA5}">
                      <a16:colId xmlns:a16="http://schemas.microsoft.com/office/drawing/2014/main" val="133125333"/>
                    </a:ext>
                  </a:extLst>
                </a:gridCol>
                <a:gridCol w="3388524">
                  <a:extLst>
                    <a:ext uri="{9D8B030D-6E8A-4147-A177-3AD203B41FA5}">
                      <a16:colId xmlns:a16="http://schemas.microsoft.com/office/drawing/2014/main" val="1345769510"/>
                    </a:ext>
                  </a:extLst>
                </a:gridCol>
                <a:gridCol w="4242592">
                  <a:extLst>
                    <a:ext uri="{9D8B030D-6E8A-4147-A177-3AD203B41FA5}">
                      <a16:colId xmlns:a16="http://schemas.microsoft.com/office/drawing/2014/main" val="2357152112"/>
                    </a:ext>
                  </a:extLst>
                </a:gridCol>
              </a:tblGrid>
              <a:tr h="2266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الأفعال الناقصة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أفعال اللفيف المقرون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أفعال اللفيف المفروق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178585"/>
                  </a:ext>
                </a:extLst>
              </a:tr>
              <a:tr h="2393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...................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..............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.............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8075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449023"/>
              </p:ext>
            </p:extLst>
          </p:nvPr>
        </p:nvGraphicFramePr>
        <p:xfrm>
          <a:off x="182884" y="2997509"/>
          <a:ext cx="11802790" cy="37856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57862">
                  <a:extLst>
                    <a:ext uri="{9D8B030D-6E8A-4147-A177-3AD203B41FA5}">
                      <a16:colId xmlns:a16="http://schemas.microsoft.com/office/drawing/2014/main" val="658938380"/>
                    </a:ext>
                  </a:extLst>
                </a:gridCol>
                <a:gridCol w="2183077">
                  <a:extLst>
                    <a:ext uri="{9D8B030D-6E8A-4147-A177-3AD203B41FA5}">
                      <a16:colId xmlns:a16="http://schemas.microsoft.com/office/drawing/2014/main" val="573529580"/>
                    </a:ext>
                  </a:extLst>
                </a:gridCol>
                <a:gridCol w="3058157">
                  <a:extLst>
                    <a:ext uri="{9D8B030D-6E8A-4147-A177-3AD203B41FA5}">
                      <a16:colId xmlns:a16="http://schemas.microsoft.com/office/drawing/2014/main" val="837399323"/>
                    </a:ext>
                  </a:extLst>
                </a:gridCol>
                <a:gridCol w="4803694">
                  <a:extLst>
                    <a:ext uri="{9D8B030D-6E8A-4147-A177-3AD203B41FA5}">
                      <a16:colId xmlns:a16="http://schemas.microsoft.com/office/drawing/2014/main" val="4176127892"/>
                    </a:ext>
                  </a:extLst>
                </a:gridCol>
              </a:tblGrid>
              <a:tr h="1657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الضمائر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الأمر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459008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أنتَ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939618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945201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أنتما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343008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أنتم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66719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أنتن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203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16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82289" y="2400192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82290" y="498021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634432"/>
              </p:ext>
            </p:extLst>
          </p:nvPr>
        </p:nvGraphicFramePr>
        <p:xfrm>
          <a:off x="154747" y="1107180"/>
          <a:ext cx="11802792" cy="12618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171676">
                  <a:extLst>
                    <a:ext uri="{9D8B030D-6E8A-4147-A177-3AD203B41FA5}">
                      <a16:colId xmlns:a16="http://schemas.microsoft.com/office/drawing/2014/main" val="133125333"/>
                    </a:ext>
                  </a:extLst>
                </a:gridCol>
                <a:gridCol w="3388524">
                  <a:extLst>
                    <a:ext uri="{9D8B030D-6E8A-4147-A177-3AD203B41FA5}">
                      <a16:colId xmlns:a16="http://schemas.microsoft.com/office/drawing/2014/main" val="1345769510"/>
                    </a:ext>
                  </a:extLst>
                </a:gridCol>
                <a:gridCol w="4242592">
                  <a:extLst>
                    <a:ext uri="{9D8B030D-6E8A-4147-A177-3AD203B41FA5}">
                      <a16:colId xmlns:a16="http://schemas.microsoft.com/office/drawing/2014/main" val="2357152112"/>
                    </a:ext>
                  </a:extLst>
                </a:gridCol>
              </a:tblGrid>
              <a:tr h="2266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الأفعال الناقصة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أفعال اللفيف المقرون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أفعال اللفيف المفروق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178585"/>
                  </a:ext>
                </a:extLst>
              </a:tr>
              <a:tr h="2393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خفي / تني/ نأى / 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نوى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وهى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8075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96470"/>
              </p:ext>
            </p:extLst>
          </p:nvPr>
        </p:nvGraphicFramePr>
        <p:xfrm>
          <a:off x="182884" y="2997509"/>
          <a:ext cx="11802790" cy="37856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57862">
                  <a:extLst>
                    <a:ext uri="{9D8B030D-6E8A-4147-A177-3AD203B41FA5}">
                      <a16:colId xmlns:a16="http://schemas.microsoft.com/office/drawing/2014/main" val="658938380"/>
                    </a:ext>
                  </a:extLst>
                </a:gridCol>
                <a:gridCol w="2183077">
                  <a:extLst>
                    <a:ext uri="{9D8B030D-6E8A-4147-A177-3AD203B41FA5}">
                      <a16:colId xmlns:a16="http://schemas.microsoft.com/office/drawing/2014/main" val="573529580"/>
                    </a:ext>
                  </a:extLst>
                </a:gridCol>
                <a:gridCol w="3058157">
                  <a:extLst>
                    <a:ext uri="{9D8B030D-6E8A-4147-A177-3AD203B41FA5}">
                      <a16:colId xmlns:a16="http://schemas.microsoft.com/office/drawing/2014/main" val="837399323"/>
                    </a:ext>
                  </a:extLst>
                </a:gridCol>
                <a:gridCol w="4803694">
                  <a:extLst>
                    <a:ext uri="{9D8B030D-6E8A-4147-A177-3AD203B41FA5}">
                      <a16:colId xmlns:a16="http://schemas.microsoft.com/office/drawing/2014/main" val="4176127892"/>
                    </a:ext>
                  </a:extLst>
                </a:gridCol>
              </a:tblGrid>
              <a:tr h="1657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الضمائر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الأمر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459008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أنتَ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نميت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تنمو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انم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939618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نميت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تنمين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أنمي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945201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أنتما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نميتما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تنموان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انموا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343008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أنتم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نميتم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تنمون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انموا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66719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أنتن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نميتن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تنمون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انمين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203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3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41612" y="323554"/>
            <a:ext cx="815927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487825"/>
              </p:ext>
            </p:extLst>
          </p:nvPr>
        </p:nvGraphicFramePr>
        <p:xfrm>
          <a:off x="239150" y="990274"/>
          <a:ext cx="11718387" cy="504748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463714">
                  <a:extLst>
                    <a:ext uri="{9D8B030D-6E8A-4147-A177-3AD203B41FA5}">
                      <a16:colId xmlns:a16="http://schemas.microsoft.com/office/drawing/2014/main" val="1235408775"/>
                    </a:ext>
                  </a:extLst>
                </a:gridCol>
                <a:gridCol w="3258343">
                  <a:extLst>
                    <a:ext uri="{9D8B030D-6E8A-4147-A177-3AD203B41FA5}">
                      <a16:colId xmlns:a16="http://schemas.microsoft.com/office/drawing/2014/main" val="3573930870"/>
                    </a:ext>
                  </a:extLst>
                </a:gridCol>
                <a:gridCol w="4996330">
                  <a:extLst>
                    <a:ext uri="{9D8B030D-6E8A-4147-A177-3AD203B41FA5}">
                      <a16:colId xmlns:a16="http://schemas.microsoft.com/office/drawing/2014/main" val="202354148"/>
                    </a:ext>
                  </a:extLst>
                </a:gridCol>
              </a:tblGrid>
              <a:tr h="1689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الضمائر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136517"/>
                  </a:ext>
                </a:extLst>
              </a:tr>
              <a:tr h="1911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هما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408005"/>
                  </a:ext>
                </a:extLst>
              </a:tr>
              <a:tr h="1892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هما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602978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أنتما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894299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هم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019641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أنتم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046160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هن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240972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891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707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41612" y="323554"/>
            <a:ext cx="815927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058051"/>
              </p:ext>
            </p:extLst>
          </p:nvPr>
        </p:nvGraphicFramePr>
        <p:xfrm>
          <a:off x="239150" y="990274"/>
          <a:ext cx="11718387" cy="504748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463714">
                  <a:extLst>
                    <a:ext uri="{9D8B030D-6E8A-4147-A177-3AD203B41FA5}">
                      <a16:colId xmlns:a16="http://schemas.microsoft.com/office/drawing/2014/main" val="1235408775"/>
                    </a:ext>
                  </a:extLst>
                </a:gridCol>
                <a:gridCol w="3258343">
                  <a:extLst>
                    <a:ext uri="{9D8B030D-6E8A-4147-A177-3AD203B41FA5}">
                      <a16:colId xmlns:a16="http://schemas.microsoft.com/office/drawing/2014/main" val="3573930870"/>
                    </a:ext>
                  </a:extLst>
                </a:gridCol>
                <a:gridCol w="4996330">
                  <a:extLst>
                    <a:ext uri="{9D8B030D-6E8A-4147-A177-3AD203B41FA5}">
                      <a16:colId xmlns:a16="http://schemas.microsoft.com/office/drawing/2014/main" val="202354148"/>
                    </a:ext>
                  </a:extLst>
                </a:gridCol>
              </a:tblGrid>
              <a:tr h="1689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الضمائر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136517"/>
                  </a:ext>
                </a:extLst>
              </a:tr>
              <a:tr h="1911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هما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مشيا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يمشيان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408005"/>
                  </a:ext>
                </a:extLst>
              </a:tr>
              <a:tr h="1892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هما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مشتا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تمشيان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602978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أنتما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مشيتما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تمشيان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894299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هم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مشوا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يمشون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019641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أنتم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مشيتم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تمشون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046160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هن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مشين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يمشين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240972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أنتن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مشيتن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تمشين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891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20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141613" y="647608"/>
            <a:ext cx="815925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28643"/>
              </p:ext>
            </p:extLst>
          </p:nvPr>
        </p:nvGraphicFramePr>
        <p:xfrm>
          <a:off x="239151" y="1341966"/>
          <a:ext cx="11718387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463714">
                  <a:extLst>
                    <a:ext uri="{9D8B030D-6E8A-4147-A177-3AD203B41FA5}">
                      <a16:colId xmlns:a16="http://schemas.microsoft.com/office/drawing/2014/main" val="1235408775"/>
                    </a:ext>
                  </a:extLst>
                </a:gridCol>
                <a:gridCol w="3258343">
                  <a:extLst>
                    <a:ext uri="{9D8B030D-6E8A-4147-A177-3AD203B41FA5}">
                      <a16:colId xmlns:a16="http://schemas.microsoft.com/office/drawing/2014/main" val="3573930870"/>
                    </a:ext>
                  </a:extLst>
                </a:gridCol>
                <a:gridCol w="4996330">
                  <a:extLst>
                    <a:ext uri="{9D8B030D-6E8A-4147-A177-3AD203B41FA5}">
                      <a16:colId xmlns:a16="http://schemas.microsoft.com/office/drawing/2014/main" val="202354148"/>
                    </a:ext>
                  </a:extLst>
                </a:gridCol>
              </a:tblGrid>
              <a:tr h="1689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الأفعال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دخول لم عليها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التغيير الذي طرأ عليها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136517"/>
                  </a:ext>
                </a:extLst>
              </a:tr>
              <a:tr h="1911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سرى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408005"/>
                  </a:ext>
                </a:extLst>
              </a:tr>
              <a:tr h="1892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جلا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602978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فني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894299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tx1"/>
                          </a:solidFill>
                          <a:effectLst/>
                        </a:rPr>
                        <a:t>وهى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01964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39151" y="5508466"/>
            <a:ext cx="11718387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4000" b="1" dirty="0" smtClean="0"/>
              <a:t>      ....................................................................................</a:t>
            </a:r>
            <a:endParaRPr lang="ar-MA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1141612" y="4806811"/>
            <a:ext cx="815925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0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285</TotalTime>
  <Words>367</Words>
  <Application>Microsoft Office PowerPoint</Application>
  <PresentationFormat>Widescreen</PresentationFormat>
  <Paragraphs>139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32</cp:revision>
  <dcterms:created xsi:type="dcterms:W3CDTF">2022-09-27T21:07:30Z</dcterms:created>
  <dcterms:modified xsi:type="dcterms:W3CDTF">2022-11-16T19:00:38Z</dcterms:modified>
</cp:coreProperties>
</file>