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4" r:id="rId4"/>
    <p:sldId id="274" r:id="rId5"/>
    <p:sldId id="289" r:id="rId6"/>
    <p:sldId id="281" r:id="rId7"/>
    <p:sldId id="290" r:id="rId8"/>
    <p:sldId id="275" r:id="rId9"/>
    <p:sldId id="29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634" y="3120683"/>
            <a:ext cx="870790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وقت شبه مقدس.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144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72"/>
            <a:ext cx="372793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تقويم تشخيصي 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2" y="813574"/>
            <a:ext cx="11887199" cy="18283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ما هي أنواع الضمير؟ </a:t>
            </a:r>
            <a:endParaRPr lang="ar-MA" sz="4000" b="1" dirty="0" smtClean="0"/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إيت </a:t>
            </a:r>
            <a:r>
              <a:rPr lang="ar-MA" sz="4000" b="1" dirty="0"/>
              <a:t>بمثال لكل </a:t>
            </a:r>
            <a:r>
              <a:rPr lang="ar-MA" sz="4000" b="1" dirty="0" smtClean="0"/>
              <a:t>نوع.</a:t>
            </a:r>
            <a:endParaRPr lang="ar-M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4322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72"/>
            <a:ext cx="372793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الشكــــــــل 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2" y="813574"/>
            <a:ext cx="11887199" cy="8237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</a:rPr>
              <a:t>الفقرة الثانية </a:t>
            </a:r>
            <a:r>
              <a:rPr lang="ar-MA" sz="3600" b="1" dirty="0"/>
              <a:t>من النص " لكن أهم ما في الدار ... وقت شبه مقدس. ".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422813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40318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</a:t>
            </a:r>
            <a:r>
              <a:rPr lang="ar-MA" sz="3200" b="1" u="sng" dirty="0">
                <a:solidFill>
                  <a:srgbClr val="00B050"/>
                </a:solidFill>
              </a:rPr>
              <a:t>الشرح اللغوي:: 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إصطبل</a:t>
            </a:r>
            <a:r>
              <a:rPr lang="ar-MA" sz="3200" b="1" dirty="0" smtClean="0"/>
              <a:t>: ............................. 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تجلو</a:t>
            </a:r>
            <a:r>
              <a:rPr lang="ar-MA" sz="3200" b="1" dirty="0" smtClean="0"/>
              <a:t>:  ................... 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ترفو</a:t>
            </a:r>
            <a:r>
              <a:rPr lang="ar-MA" sz="3200" b="1" dirty="0" smtClean="0"/>
              <a:t>: ..................... .</a:t>
            </a:r>
            <a:endParaRPr lang="ar-MA" sz="3200" b="1" dirty="0" smtClean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</a:t>
            </a:r>
            <a:r>
              <a:rPr lang="ar-MA" sz="3200" b="1" dirty="0">
                <a:solidFill>
                  <a:srgbClr val="00B050"/>
                </a:solidFill>
              </a:rPr>
              <a:t>)	</a:t>
            </a:r>
            <a:r>
              <a:rPr lang="ar-MA" sz="3200" b="1" dirty="0"/>
              <a:t>يصف الكاتب </a:t>
            </a:r>
            <a:r>
              <a:rPr lang="ar-MA" sz="3200" b="1" dirty="0" smtClean="0"/>
              <a:t>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 smtClean="0"/>
              <a:t>الشخصية </a:t>
            </a:r>
            <a:r>
              <a:rPr lang="ar-MA" sz="3200" b="1" dirty="0"/>
              <a:t>المهمة في الدار </a:t>
            </a:r>
            <a:r>
              <a:rPr lang="ar-MA" sz="3200" b="1" dirty="0" smtClean="0"/>
              <a:t>.........</a:t>
            </a:r>
            <a:endParaRPr lang="ar-MA" sz="3200" b="1" dirty="0"/>
          </a:p>
          <a:p>
            <a:pPr marL="514350" indent="-514350" algn="r" rtl="1">
              <a:buAutoNum type="arabicParenR" startAt="4"/>
            </a:pPr>
            <a:r>
              <a:rPr lang="ar-MA" sz="3200" b="1" dirty="0" smtClean="0"/>
              <a:t>كانت ...........</a:t>
            </a:r>
          </a:p>
          <a:p>
            <a:pPr marL="514350" indent="-514350" algn="r" rtl="1">
              <a:buAutoNum type="arabicParenR" startAt="4"/>
            </a:pPr>
            <a:r>
              <a:rPr lang="ar-MA" sz="3200" b="1" dirty="0" smtClean="0"/>
              <a:t>أصبح  </a:t>
            </a:r>
            <a:r>
              <a:rPr lang="ar-MA" sz="3200" b="1" dirty="0"/>
              <a:t>وقت الشاي </a:t>
            </a:r>
            <a:r>
              <a:rPr lang="ar-MA" sz="3200" b="1" dirty="0" smtClean="0"/>
              <a:t>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1631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40318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</a:t>
            </a:r>
            <a:r>
              <a:rPr lang="ar-MA" sz="3200" b="1" u="sng" dirty="0">
                <a:solidFill>
                  <a:srgbClr val="00B050"/>
                </a:solidFill>
              </a:rPr>
              <a:t>الشرح اللغوي:: 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إصطبل</a:t>
            </a:r>
            <a:r>
              <a:rPr lang="ar-MA" sz="3200" b="1" dirty="0"/>
              <a:t>: المكان الذي يخصص </a:t>
            </a:r>
            <a:r>
              <a:rPr lang="ar-MA" sz="3200" b="1" dirty="0" smtClean="0"/>
              <a:t>للخيل</a:t>
            </a:r>
            <a:r>
              <a:rPr lang="ar-MA" sz="3200" b="1" dirty="0" smtClean="0"/>
              <a:t>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تجلو</a:t>
            </a:r>
            <a:r>
              <a:rPr lang="ar-MA" sz="3200" b="1" dirty="0"/>
              <a:t>:  تنظف </a:t>
            </a:r>
            <a:r>
              <a:rPr lang="ar-MA" sz="3200" b="1" dirty="0" smtClean="0"/>
              <a:t>وتغسل</a:t>
            </a:r>
            <a:r>
              <a:rPr lang="ar-MA" sz="3200" b="1" dirty="0" smtClean="0"/>
              <a:t>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>
                <a:solidFill>
                  <a:srgbClr val="FF0000"/>
                </a:solidFill>
              </a:rPr>
              <a:t>ترفو</a:t>
            </a:r>
            <a:r>
              <a:rPr lang="ar-MA" sz="3200" b="1" dirty="0"/>
              <a:t>: </a:t>
            </a:r>
            <a:r>
              <a:rPr lang="ar-MA" sz="3200" b="1" dirty="0" smtClean="0"/>
              <a:t>ترتب</a:t>
            </a:r>
            <a:r>
              <a:rPr lang="ar-MA" sz="3200" b="1" dirty="0" smtClean="0"/>
              <a:t>.</a:t>
            </a:r>
            <a:endParaRPr lang="ar-MA" sz="3200" b="1" dirty="0" smtClean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</a:t>
            </a:r>
            <a:r>
              <a:rPr lang="ar-MA" sz="3200" b="1" dirty="0">
                <a:solidFill>
                  <a:srgbClr val="00B050"/>
                </a:solidFill>
              </a:rPr>
              <a:t>)	</a:t>
            </a:r>
            <a:r>
              <a:rPr lang="ar-MA" sz="3200" b="1" dirty="0"/>
              <a:t>يصف الكاتب الدار.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 smtClean="0"/>
              <a:t>الشخصية </a:t>
            </a:r>
            <a:r>
              <a:rPr lang="ar-MA" sz="3200" b="1" dirty="0"/>
              <a:t>المهمة في الدار هي الأم "للا الغالية</a:t>
            </a:r>
            <a:r>
              <a:rPr lang="ar-MA" sz="3200" b="1" dirty="0" smtClean="0"/>
              <a:t>".</a:t>
            </a:r>
            <a:endParaRPr lang="ar-MA" sz="3200" b="1" dirty="0"/>
          </a:p>
          <a:p>
            <a:pPr marL="514350" indent="-514350" algn="r" rtl="1">
              <a:buAutoNum type="arabicParenR" startAt="4"/>
            </a:pPr>
            <a:r>
              <a:rPr lang="ar-MA" sz="3200" b="1" dirty="0" smtClean="0"/>
              <a:t>كانت </a:t>
            </a:r>
            <a:r>
              <a:rPr lang="ar-MA" sz="3200" b="1" dirty="0"/>
              <a:t>تجلو الأواني، تتذوق الطعام، تغسل الزليج ترفوا الثياب</a:t>
            </a:r>
            <a:r>
              <a:rPr lang="ar-MA" sz="3200" b="1" dirty="0" smtClean="0"/>
              <a:t>...</a:t>
            </a:r>
          </a:p>
          <a:p>
            <a:pPr marL="514350" indent="-514350" algn="r" rtl="1">
              <a:buAutoNum type="arabicParenR" startAt="4"/>
            </a:pPr>
            <a:r>
              <a:rPr lang="ar-MA" sz="3200" b="1" dirty="0" smtClean="0"/>
              <a:t>أصبح  </a:t>
            </a:r>
            <a:r>
              <a:rPr lang="ar-MA" sz="3200" b="1" dirty="0"/>
              <a:t>وقت الشاي وقتا شبه مقدس.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2983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41612" y="399545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41612" y="4160019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804332"/>
              </p:ext>
            </p:extLst>
          </p:nvPr>
        </p:nvGraphicFramePr>
        <p:xfrm>
          <a:off x="239153" y="1017969"/>
          <a:ext cx="1171838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580180">
                  <a:extLst>
                    <a:ext uri="{9D8B030D-6E8A-4147-A177-3AD203B41FA5}">
                      <a16:colId xmlns:a16="http://schemas.microsoft.com/office/drawing/2014/main" val="4235172324"/>
                    </a:ext>
                  </a:extLst>
                </a:gridCol>
                <a:gridCol w="2004694">
                  <a:extLst>
                    <a:ext uri="{9D8B030D-6E8A-4147-A177-3AD203B41FA5}">
                      <a16:colId xmlns:a16="http://schemas.microsoft.com/office/drawing/2014/main" val="563337277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362787703"/>
                    </a:ext>
                  </a:extLst>
                </a:gridCol>
                <a:gridCol w="3432515">
                  <a:extLst>
                    <a:ext uri="{9D8B030D-6E8A-4147-A177-3AD203B41FA5}">
                      <a16:colId xmlns:a16="http://schemas.microsoft.com/office/drawing/2014/main" val="2148807090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محله من الإعراب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300006"/>
                  </a:ext>
                </a:extLst>
              </a:tr>
              <a:tr h="7677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فيها السطح الفسيح.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يؤجروا جزءا منه.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تملأ الحيز.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وهي لا تكف عن الحركة.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3025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356712"/>
              </p:ext>
            </p:extLst>
          </p:nvPr>
        </p:nvGraphicFramePr>
        <p:xfrm>
          <a:off x="239153" y="4160019"/>
          <a:ext cx="10410089" cy="24384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04437">
                  <a:extLst>
                    <a:ext uri="{9D8B030D-6E8A-4147-A177-3AD203B41FA5}">
                      <a16:colId xmlns:a16="http://schemas.microsoft.com/office/drawing/2014/main" val="4023488678"/>
                    </a:ext>
                  </a:extLst>
                </a:gridCol>
                <a:gridCol w="5205652">
                  <a:extLst>
                    <a:ext uri="{9D8B030D-6E8A-4147-A177-3AD203B41FA5}">
                      <a16:colId xmlns:a16="http://schemas.microsoft.com/office/drawing/2014/main" val="1493808353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500042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64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65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41612" y="399545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41612" y="4160019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823472"/>
              </p:ext>
            </p:extLst>
          </p:nvPr>
        </p:nvGraphicFramePr>
        <p:xfrm>
          <a:off x="239153" y="1017969"/>
          <a:ext cx="1171838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580180">
                  <a:extLst>
                    <a:ext uri="{9D8B030D-6E8A-4147-A177-3AD203B41FA5}">
                      <a16:colId xmlns:a16="http://schemas.microsoft.com/office/drawing/2014/main" val="4235172324"/>
                    </a:ext>
                  </a:extLst>
                </a:gridCol>
                <a:gridCol w="2004694">
                  <a:extLst>
                    <a:ext uri="{9D8B030D-6E8A-4147-A177-3AD203B41FA5}">
                      <a16:colId xmlns:a16="http://schemas.microsoft.com/office/drawing/2014/main" val="563337277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362787703"/>
                    </a:ext>
                  </a:extLst>
                </a:gridCol>
                <a:gridCol w="3432515">
                  <a:extLst>
                    <a:ext uri="{9D8B030D-6E8A-4147-A177-3AD203B41FA5}">
                      <a16:colId xmlns:a16="http://schemas.microsoft.com/office/drawing/2014/main" val="2148807090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محله من الإعراب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300006"/>
                  </a:ext>
                </a:extLst>
              </a:tr>
              <a:tr h="7677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فيها السطح الفسيح.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يؤجروا جزءا منه.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تملأ الحيز.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وهي لا تكف عن الحركة.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ــها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وا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متصل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متصل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ضمير 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ضمير منفصل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جر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3025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671887"/>
              </p:ext>
            </p:extLst>
          </p:nvPr>
        </p:nvGraphicFramePr>
        <p:xfrm>
          <a:off x="239153" y="4160019"/>
          <a:ext cx="10410089" cy="24384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04437">
                  <a:extLst>
                    <a:ext uri="{9D8B030D-6E8A-4147-A177-3AD203B41FA5}">
                      <a16:colId xmlns:a16="http://schemas.microsoft.com/office/drawing/2014/main" val="4023488678"/>
                    </a:ext>
                  </a:extLst>
                </a:gridCol>
                <a:gridCol w="5205652">
                  <a:extLst>
                    <a:ext uri="{9D8B030D-6E8A-4147-A177-3AD203B41FA5}">
                      <a16:colId xmlns:a16="http://schemas.microsoft.com/office/drawing/2014/main" val="1493808353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500042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ـ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ـــها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ـ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ـــها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ـ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ـــهم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ـ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ـــون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ضمير متصل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"        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"        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"        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64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1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113478" y="190452"/>
            <a:ext cx="94253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5422" y="945072"/>
            <a:ext cx="11760589" cy="26407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المثنى المذكر: 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الجمع المذكر: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المثنى المؤنث: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الجمع المؤنث: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</a:t>
            </a:r>
            <a:endParaRPr lang="en-US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113478" y="190452"/>
            <a:ext cx="94253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5422" y="945072"/>
            <a:ext cx="11760589" cy="26407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المثنى المذكر: 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هما لا يكفان عن الحركة، يجلوان الأواني ويتذوقان الطعام.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الجمع المذكر: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هم لا يكفون عن الحركة، يجلون الأواني ويتذوقون الطعام.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المثنى المؤنث: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هما لا تكفان عن الحركة، تجلوان الأواني وتتذوقان الطعام.</a:t>
            </a:r>
            <a:endParaRPr lang="en-US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الجمع المؤنث: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هن لا يكفن عن الحركة، يجلون الأواني ويتذوقن الطعام.</a:t>
            </a:r>
            <a:endParaRPr lang="en-US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20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383</TotalTime>
  <Words>317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48</cp:revision>
  <dcterms:created xsi:type="dcterms:W3CDTF">2022-09-27T21:07:30Z</dcterms:created>
  <dcterms:modified xsi:type="dcterms:W3CDTF">2023-04-24T21:25:13Z</dcterms:modified>
</cp:coreProperties>
</file>