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6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06-03-1444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06-03-1444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06-03-1444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06-03-1444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06-03-1444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4314" y="2726787"/>
            <a:ext cx="9734842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تفسير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 توسيع فكرة أو قولة: أنشطة الاكتساب ص 16</a:t>
            </a: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الانطلاق ص:16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18585" y="834495"/>
            <a:ext cx="403038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فهم </a:t>
            </a:r>
            <a:r>
              <a:rPr lang="ar-MA" sz="4000" b="1" dirty="0"/>
              <a:t>نص </a:t>
            </a:r>
            <a:r>
              <a:rPr lang="ar-MA" sz="4000" b="1" dirty="0" smtClean="0"/>
              <a:t>الانطلاق: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733" y="1668990"/>
            <a:ext cx="11479237" cy="50167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342900" indent="-342900" algn="r" rtl="1">
              <a:buFont typeface="+mj-cs"/>
              <a:buAutoNum type="arabic2Minus"/>
            </a:pPr>
            <a:r>
              <a:rPr lang="ar-MA" sz="4000" b="1" u="sng" dirty="0" smtClean="0">
                <a:solidFill>
                  <a:srgbClr val="FF0000"/>
                </a:solidFill>
              </a:rPr>
              <a:t>شروح </a:t>
            </a:r>
            <a:r>
              <a:rPr lang="ar-MA" sz="4000" b="1" u="sng" dirty="0">
                <a:solidFill>
                  <a:srgbClr val="FF0000"/>
                </a:solidFill>
              </a:rPr>
              <a:t>وإيضاحات</a:t>
            </a:r>
            <a:r>
              <a:rPr lang="ar-MA" sz="4000" b="1" u="sng" dirty="0" smtClean="0">
                <a:solidFill>
                  <a:srgbClr val="FF0000"/>
                </a:solidFill>
              </a:rPr>
              <a:t>: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/>
              <a:t>تكتنفه: </a:t>
            </a:r>
            <a:r>
              <a:rPr lang="fr-FR" sz="4000" b="1" dirty="0" smtClean="0"/>
              <a:t>…….</a:t>
            </a:r>
            <a:endParaRPr lang="ar-MA" sz="4000" b="1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 smtClean="0"/>
              <a:t>شرعها: </a:t>
            </a:r>
            <a:r>
              <a:rPr lang="fr-FR" sz="4000" b="1" dirty="0" smtClean="0"/>
              <a:t>…..</a:t>
            </a:r>
            <a:endParaRPr lang="ar-MA" sz="4000" b="1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/>
              <a:t>وشائج</a:t>
            </a:r>
            <a:r>
              <a:rPr lang="ar-MA" sz="4000" b="1" dirty="0" smtClean="0"/>
              <a:t>:</a:t>
            </a:r>
            <a:r>
              <a:rPr lang="fr-FR" sz="4000" b="1" dirty="0" smtClean="0"/>
              <a:t> ……..</a:t>
            </a:r>
            <a:endParaRPr lang="ar-MA" sz="4000" b="1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 smtClean="0"/>
              <a:t>متكا</a:t>
            </a:r>
            <a:r>
              <a:rPr lang="ar-SA" sz="4000" b="1" dirty="0"/>
              <a:t>ث</a:t>
            </a:r>
            <a:r>
              <a:rPr lang="ar-MA" sz="4000" b="1" dirty="0" err="1" smtClean="0"/>
              <a:t>فة</a:t>
            </a:r>
            <a:r>
              <a:rPr lang="ar-MA" sz="4000" b="1" dirty="0"/>
              <a:t>: </a:t>
            </a:r>
            <a:r>
              <a:rPr lang="fr-FR" sz="4000" b="1" dirty="0" smtClean="0"/>
              <a:t>………</a:t>
            </a:r>
            <a:endParaRPr lang="ar-MA" sz="4000" b="1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 smtClean="0"/>
              <a:t>متناثرة:</a:t>
            </a:r>
            <a:r>
              <a:rPr lang="fr-FR" sz="4000" b="1" dirty="0" smtClean="0"/>
              <a:t>………..</a:t>
            </a:r>
            <a:endParaRPr lang="ar-MA" sz="4000" b="1" dirty="0" smtClean="0"/>
          </a:p>
          <a:p>
            <a:pPr algn="r" rtl="1"/>
            <a:r>
              <a:rPr lang="ar-MA" sz="4000" b="1" u="sng" dirty="0" smtClean="0">
                <a:solidFill>
                  <a:srgbClr val="FF0000"/>
                </a:solidFill>
              </a:rPr>
              <a:t>ب- الفكرة العامة للنص: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fr-FR" sz="4000" b="1" dirty="0" smtClean="0"/>
              <a:t>…………..</a:t>
            </a:r>
            <a:r>
              <a:rPr lang="ar-MA" sz="4000" b="1" dirty="0" smtClean="0"/>
              <a:t>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الانطلاق ص:16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18585" y="834495"/>
            <a:ext cx="403038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فهم </a:t>
            </a:r>
            <a:r>
              <a:rPr lang="ar-MA" sz="4000" b="1" dirty="0"/>
              <a:t>نص </a:t>
            </a:r>
            <a:r>
              <a:rPr lang="ar-MA" sz="4000" b="1" dirty="0" smtClean="0"/>
              <a:t>الانطلاق: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733" y="1668990"/>
            <a:ext cx="11479237" cy="50167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342900" indent="-342900" algn="r" rtl="1">
              <a:buFont typeface="+mj-cs"/>
              <a:buAutoNum type="arabic2Minus"/>
            </a:pPr>
            <a:r>
              <a:rPr lang="ar-MA" sz="4000" b="1" u="sng" dirty="0" smtClean="0">
                <a:solidFill>
                  <a:srgbClr val="FF0000"/>
                </a:solidFill>
              </a:rPr>
              <a:t>شروح </a:t>
            </a:r>
            <a:r>
              <a:rPr lang="ar-MA" sz="4000" b="1" u="sng" dirty="0">
                <a:solidFill>
                  <a:srgbClr val="FF0000"/>
                </a:solidFill>
              </a:rPr>
              <a:t>وإيضاحات</a:t>
            </a:r>
            <a:r>
              <a:rPr lang="ar-MA" sz="4000" b="1" u="sng" dirty="0" smtClean="0">
                <a:solidFill>
                  <a:srgbClr val="FF0000"/>
                </a:solidFill>
              </a:rPr>
              <a:t>: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/>
              <a:t>تكتنفه: تحيط به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/>
              <a:t>شرعها: سنها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/>
              <a:t>وشائج: روابط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 smtClean="0"/>
              <a:t>متكا</a:t>
            </a:r>
            <a:r>
              <a:rPr lang="ar-SA" sz="4000" b="1" dirty="0" smtClean="0"/>
              <a:t>ث</a:t>
            </a:r>
            <a:r>
              <a:rPr lang="ar-MA" sz="4000" b="1" dirty="0" err="1" smtClean="0"/>
              <a:t>فة</a:t>
            </a:r>
            <a:r>
              <a:rPr lang="ar-MA" sz="4000" b="1" dirty="0"/>
              <a:t>: متماسكة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MA" sz="4000" b="1" dirty="0"/>
              <a:t>متناثرة:متفرقة، </a:t>
            </a:r>
            <a:r>
              <a:rPr lang="ar-MA" sz="4000" b="1" dirty="0" smtClean="0"/>
              <a:t>متباعدة</a:t>
            </a:r>
          </a:p>
          <a:p>
            <a:pPr algn="r" rtl="1"/>
            <a:r>
              <a:rPr lang="ar-MA" sz="4000" b="1" u="sng" dirty="0" smtClean="0">
                <a:solidFill>
                  <a:srgbClr val="FF0000"/>
                </a:solidFill>
              </a:rPr>
              <a:t>ب- الفكرة </a:t>
            </a:r>
            <a:r>
              <a:rPr lang="ar-MA" sz="4000" b="1" u="sng" dirty="0">
                <a:solidFill>
                  <a:srgbClr val="FF0000"/>
                </a:solidFill>
              </a:rPr>
              <a:t>العامة </a:t>
            </a:r>
            <a:r>
              <a:rPr lang="ar-MA" sz="4000" b="1" u="sng" dirty="0" smtClean="0">
                <a:solidFill>
                  <a:srgbClr val="FF0000"/>
                </a:solidFill>
              </a:rPr>
              <a:t>للنص: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/>
              <a:t>صلة الرحم مبدأ أساسي لبناء مجتمع إسلامي متماسك.</a:t>
            </a:r>
          </a:p>
        </p:txBody>
      </p:sp>
    </p:spTree>
    <p:extLst>
      <p:ext uri="{BB962C8B-B14F-4D97-AF65-F5344CB8AC3E}">
        <p14:creationId xmlns:p14="http://schemas.microsoft.com/office/powerpoint/2010/main" val="310417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992837" y="46703"/>
            <a:ext cx="6056133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2</a:t>
            </a:r>
            <a:r>
              <a:rPr lang="ar-MA" sz="4000" b="1" dirty="0"/>
              <a:t>. </a:t>
            </a:r>
            <a:r>
              <a:rPr lang="ar-MA" sz="4000" b="1" dirty="0" smtClean="0"/>
              <a:t>خطوات </a:t>
            </a:r>
            <a:r>
              <a:rPr lang="ar-MA" sz="4000" b="1" dirty="0"/>
              <a:t>مهارة التوسيع والتفسير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4745" y="838993"/>
            <a:ext cx="11894225" cy="5509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342900" indent="-342900" algn="r" rtl="1">
              <a:buFont typeface="+mj-cs"/>
              <a:buAutoNum type="arabic2Minus"/>
            </a:pPr>
            <a:r>
              <a:rPr lang="ar-MA" sz="3200" b="1" dirty="0"/>
              <a:t>وضع مقدمة تعرف الفكرة</a:t>
            </a:r>
            <a:r>
              <a:rPr lang="ar-MA" sz="3200" b="1" dirty="0" smtClean="0"/>
              <a:t>.</a:t>
            </a:r>
          </a:p>
          <a:p>
            <a:pPr algn="r" rtl="1"/>
            <a:r>
              <a:rPr lang="ar-MA" sz="3200" b="1" dirty="0"/>
              <a:t>ب- توضيح الفكرة وشرحها؛ وذلك من خلال</a:t>
            </a:r>
            <a:r>
              <a:rPr lang="ar-MA" sz="3200" b="1" dirty="0" smtClean="0"/>
              <a:t>:</a:t>
            </a:r>
          </a:p>
          <a:p>
            <a:pPr marL="1028700" lvl="1" indent="-571500" algn="r" rtl="1">
              <a:buFont typeface="Wingdings" panose="05000000000000000000" pitchFamily="2" charset="2"/>
              <a:buChar char="§"/>
            </a:pPr>
            <a:r>
              <a:rPr lang="ar-MA" sz="3600" b="1" dirty="0" smtClean="0"/>
              <a:t>توضيح </a:t>
            </a:r>
            <a:r>
              <a:rPr lang="ar-MA" sz="3600" b="1" dirty="0"/>
              <a:t>الفكرة أو القولة وتقريب معناها إلى القارئ. </a:t>
            </a:r>
          </a:p>
          <a:p>
            <a:pPr marL="1028700" lvl="1" indent="-571500" algn="r" rtl="1">
              <a:buFont typeface="Wingdings" panose="05000000000000000000" pitchFamily="2" charset="2"/>
              <a:buChar char="§"/>
            </a:pPr>
            <a:r>
              <a:rPr lang="ar-MA" sz="3600" b="1" dirty="0" smtClean="0"/>
              <a:t>تفريعها </a:t>
            </a:r>
            <a:r>
              <a:rPr lang="ar-MA" sz="3600" b="1" dirty="0"/>
              <a:t>إلى أقسام وأفكار جزئية مرتبطة بها.</a:t>
            </a:r>
          </a:p>
          <a:p>
            <a:pPr marL="1028700" lvl="1" indent="-571500" algn="r" rtl="1">
              <a:buFont typeface="Wingdings" panose="05000000000000000000" pitchFamily="2" charset="2"/>
              <a:buChar char="§"/>
            </a:pPr>
            <a:r>
              <a:rPr lang="ar-MA" sz="3600" b="1" dirty="0" smtClean="0"/>
              <a:t>استعمال </a:t>
            </a:r>
            <a:r>
              <a:rPr lang="ar-MA" sz="3600" b="1" dirty="0"/>
              <a:t>جمل مترادفة لتقريب المعنى إلى القارئ</a:t>
            </a:r>
            <a:r>
              <a:rPr lang="ar-MA" sz="3600" b="1" dirty="0" smtClean="0"/>
              <a:t>.</a:t>
            </a:r>
            <a:endParaRPr lang="ar-MA" sz="3600" b="1" dirty="0"/>
          </a:p>
          <a:p>
            <a:pPr algn="r" rtl="1"/>
            <a:r>
              <a:rPr lang="ar-MA" sz="3600" b="1" dirty="0" smtClean="0"/>
              <a:t>ج- استعمال </a:t>
            </a:r>
            <a:r>
              <a:rPr lang="ar-MA" sz="3600" b="1" dirty="0"/>
              <a:t>الشواهد والأمثلة: وذلك لتدعيم الفكرة وتعزيزها، وتوضيح معنى وفائدة الشواهد المستعملة. كما يمكن تقديم أمثلة مناسبة من الواقع المعيش</a:t>
            </a:r>
            <a:r>
              <a:rPr lang="ar-MA" sz="3600" b="1" dirty="0" smtClean="0"/>
              <a:t>.</a:t>
            </a:r>
          </a:p>
          <a:p>
            <a:pPr algn="r" rtl="1"/>
            <a:r>
              <a:rPr lang="ar-MA" sz="3600" b="1" dirty="0"/>
              <a:t>د- ربط الشواهد بالفكرة المحورية</a:t>
            </a:r>
            <a:r>
              <a:rPr lang="ar-MA" sz="3600" b="1" dirty="0" smtClean="0"/>
              <a:t>.</a:t>
            </a:r>
          </a:p>
          <a:p>
            <a:pPr algn="r" rtl="1"/>
            <a:r>
              <a:rPr lang="ar-MA" sz="3600" b="1" dirty="0"/>
              <a:t>ه- عرض الرأي الشخصي، وذلك بقبول الفكرة أو معارضتها وتعزيز ذلك بالأمثلة الداعمة</a:t>
            </a:r>
          </a:p>
        </p:txBody>
      </p:sp>
    </p:spTree>
    <p:extLst>
      <p:ext uri="{BB962C8B-B14F-4D97-AF65-F5344CB8AC3E}">
        <p14:creationId xmlns:p14="http://schemas.microsoft.com/office/powerpoint/2010/main" val="184769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18585" y="46703"/>
            <a:ext cx="4030385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3.  استنتاج</a:t>
            </a:r>
            <a:endParaRPr lang="ar-MA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4745" y="726449"/>
            <a:ext cx="11894225" cy="57554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342900" lvl="0" indent="-3429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التفسير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من الفعل فسر؛ أي التوضيح والتفسير والتبيين.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التوسيع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من الفعل وسع؛ التمديد والتطويل.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إن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تفسير وتوسيع فكرة أو قولة يتطلب اتباع الخطوات الآتية: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 algn="r" rtl="1">
              <a:buFont typeface="+mj-lt"/>
              <a:buAutoNum type="arabicParenR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وضع مقدمة تعرف الفكرة أو القولة.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 algn="r" rtl="1">
              <a:buFont typeface="+mj-lt"/>
              <a:buAutoNum type="arabicParenR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توضيح الفكرة وشرحها؛ وذلك من خلال: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 algn="r" rtl="1">
              <a:buFont typeface="Wingdings" panose="05000000000000000000" pitchFamily="2" charset="2"/>
              <a:buChar char="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توضيح الفكرة أو القولة وتقريب معناها إلى القارئ.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 algn="r" rtl="1">
              <a:buFont typeface="Wingdings" panose="05000000000000000000" pitchFamily="2" charset="2"/>
              <a:buChar char="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تفريع الفكرة أو القولة إلى أقسام وأفكار جزئية مرتبطة بها.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spcAft>
                <a:spcPts val="0"/>
              </a:spcAft>
              <a:buFont typeface="+mj-lt"/>
              <a:buAutoNum type="arabicParenR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استعمال الشواهد والأمثلة: وذلك لتدعيم الفكرة وتعزيزها، وتوضيح معنى وفائدة الشواهد المستعملة، وربطها بالفكرة المحورية.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spcAft>
                <a:spcPts val="0"/>
              </a:spcAft>
              <a:buFont typeface="+mj-lt"/>
              <a:buAutoNum type="arabicParenR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عرض الرأي الشخصي، وذلك بقبول الفكرة أو معارضتها وتعزيز ذلك بالأمثلة الداعمة.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MA" sz="3200" b="1" dirty="0">
                <a:ea typeface="Times New Roman" panose="02020603050405020304" pitchFamily="18" charset="0"/>
                <a:cs typeface="Arial" panose="020B0604020202020204" pitchFamily="34" charset="0"/>
              </a:rPr>
              <a:t>يجب وضع تصميم للموضوع يتضمن مقدمة وعرض وخاتمة.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227606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136</TotalTime>
  <Words>297</Words>
  <Application>Microsoft Office PowerPoint</Application>
  <PresentationFormat>Grand écran</PresentationFormat>
  <Paragraphs>42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Metropolitan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acer</cp:lastModifiedBy>
  <cp:revision>21</cp:revision>
  <dcterms:created xsi:type="dcterms:W3CDTF">2022-09-27T21:07:30Z</dcterms:created>
  <dcterms:modified xsi:type="dcterms:W3CDTF">2022-10-01T10:50:10Z</dcterms:modified>
</cp:coreProperties>
</file>