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15-03-1444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15-03-1444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15-03-1444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15-03-1444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15-03-1444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15-03-1444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15-03-1444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15-03-1444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15-03-1444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56935" y="1491175"/>
            <a:ext cx="8229601"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solidFill>
                  <a:srgbClr val="FF0000"/>
                </a:solidFill>
                <a:effectLst>
                  <a:outerShdw blurRad="38100" dist="38100" dir="2700000" algn="tl">
                    <a:srgbClr val="000000">
                      <a:alpha val="43137"/>
                    </a:srgbClr>
                  </a:outerShdw>
                </a:effectLst>
              </a:rPr>
              <a:t>المـــــــــــــــكـون</a:t>
            </a:r>
            <a:r>
              <a:rPr lang="ar-MA" sz="5400" b="1" dirty="0">
                <a:effectLst>
                  <a:outerShdw blurRad="38100" dist="38100" dir="2700000" algn="tl">
                    <a:srgbClr val="000000">
                      <a:alpha val="43137"/>
                    </a:srgbClr>
                  </a:outerShdw>
                </a:effectLst>
              </a:rPr>
              <a:t> : </a:t>
            </a:r>
            <a:r>
              <a:rPr lang="ar-MA" sz="5400" b="1" dirty="0" smtClean="0">
                <a:effectLst>
                  <a:outerShdw blurRad="38100" dist="38100" dir="2700000" algn="tl">
                    <a:srgbClr val="000000">
                      <a:alpha val="43137"/>
                    </a:srgbClr>
                  </a:outerShdw>
                </a:effectLst>
              </a:rPr>
              <a:t>التعبير والإنشاء</a:t>
            </a:r>
            <a:endParaRPr lang="ar-MA" sz="5400" b="1" dirty="0">
              <a:effectLst>
                <a:outerShdw blurRad="38100" dist="38100" dir="2700000" algn="tl">
                  <a:srgbClr val="000000">
                    <a:alpha val="43137"/>
                  </a:srgbClr>
                </a:outerShdw>
              </a:effectLst>
            </a:endParaRPr>
          </a:p>
        </p:txBody>
      </p:sp>
      <p:sp>
        <p:nvSpPr>
          <p:cNvPr id="5" name="TextBox 4"/>
          <p:cNvSpPr txBox="1"/>
          <p:nvPr/>
        </p:nvSpPr>
        <p:spPr>
          <a:xfrm>
            <a:off x="70340" y="2726787"/>
            <a:ext cx="12084148" cy="769441"/>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4400" b="1" dirty="0" smtClean="0">
                <a:solidFill>
                  <a:srgbClr val="FF0000"/>
                </a:solidFill>
                <a:effectLst>
                  <a:outerShdw blurRad="38100" dist="38100" dir="2700000" algn="tl">
                    <a:srgbClr val="000000">
                      <a:alpha val="43137"/>
                    </a:srgbClr>
                  </a:outerShdw>
                </a:effectLst>
              </a:rPr>
              <a:t>الموضوع</a:t>
            </a:r>
            <a:r>
              <a:rPr lang="ar-MA" sz="4400" b="1" dirty="0" smtClean="0">
                <a:effectLst>
                  <a:outerShdw blurRad="38100" dist="38100" dir="2700000" algn="tl">
                    <a:srgbClr val="000000">
                      <a:alpha val="43137"/>
                    </a:srgbClr>
                  </a:outerShdw>
                </a:effectLst>
              </a:rPr>
              <a:t> : </a:t>
            </a:r>
            <a:r>
              <a:rPr lang="ar-MA" sz="4400" b="1" dirty="0">
                <a:effectLst>
                  <a:outerShdw blurRad="38100" dist="38100" dir="2700000" algn="tl">
                    <a:srgbClr val="000000">
                      <a:alpha val="43137"/>
                    </a:srgbClr>
                  </a:outerShdw>
                </a:effectLst>
              </a:rPr>
              <a:t>تفسير أو توسيع فكرة أو قولة: </a:t>
            </a:r>
            <a:r>
              <a:rPr lang="ar-MA" sz="4400" b="1" dirty="0">
                <a:solidFill>
                  <a:srgbClr val="00B050"/>
                </a:solidFill>
                <a:effectLst>
                  <a:outerShdw blurRad="38100" dist="38100" dir="2700000" algn="tl">
                    <a:srgbClr val="000000">
                      <a:alpha val="43137"/>
                    </a:srgbClr>
                  </a:outerShdw>
                </a:effectLst>
              </a:rPr>
              <a:t>أنشطة الإنتاج </a:t>
            </a:r>
            <a:r>
              <a:rPr lang="ar-MA" sz="4400" b="1" dirty="0">
                <a:effectLst>
                  <a:outerShdw blurRad="38100" dist="38100" dir="2700000" algn="tl">
                    <a:srgbClr val="000000">
                      <a:alpha val="43137"/>
                    </a:srgbClr>
                  </a:outerShdw>
                </a:effectLst>
              </a:rPr>
              <a:t>ص 19</a:t>
            </a:r>
            <a:endParaRPr lang="ar-MA" sz="4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99803" y="14068"/>
            <a:ext cx="4114795"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effectLst>
                  <a:outerShdw blurRad="38100" dist="38100" dir="2700000" algn="tl">
                    <a:srgbClr val="000000">
                      <a:alpha val="43137"/>
                    </a:srgbClr>
                  </a:outerShdw>
                </a:effectLst>
              </a:rPr>
              <a:t>الإنتاج</a:t>
            </a:r>
            <a:endParaRPr lang="ar-MA" sz="3200" b="1" dirty="0">
              <a:effectLst>
                <a:outerShdw blurRad="38100" dist="38100" dir="2700000" algn="tl">
                  <a:srgbClr val="000000">
                    <a:alpha val="43137"/>
                  </a:srgbClr>
                </a:outerShdw>
              </a:effectLst>
            </a:endParaRPr>
          </a:p>
        </p:txBody>
      </p:sp>
      <p:sp>
        <p:nvSpPr>
          <p:cNvPr id="3" name="TextBox 2"/>
          <p:cNvSpPr txBox="1"/>
          <p:nvPr/>
        </p:nvSpPr>
        <p:spPr>
          <a:xfrm>
            <a:off x="562708" y="660615"/>
            <a:ext cx="11085341" cy="5543056"/>
          </a:xfrm>
          <a:prstGeom prst="rect">
            <a:avLst/>
          </a:prstGeom>
          <a:solidFill>
            <a:schemeClr val="bg1">
              <a:lumMod val="95000"/>
            </a:schemeClr>
          </a:solidFill>
        </p:spPr>
        <p:txBody>
          <a:bodyPr wrap="square" rtlCol="1">
            <a:spAutoFit/>
          </a:bodyPr>
          <a:lstStyle/>
          <a:p>
            <a:pPr algn="justLow" rtl="1">
              <a:lnSpc>
                <a:spcPct val="115000"/>
              </a:lnSpc>
              <a:spcAft>
                <a:spcPts val="0"/>
              </a:spcAft>
            </a:pPr>
            <a:r>
              <a:rPr lang="ar-MA" sz="4400" b="1" dirty="0">
                <a:solidFill>
                  <a:srgbClr val="00B050"/>
                </a:solidFill>
                <a:latin typeface="Calibri" panose="020F0502020204030204" pitchFamily="34" charset="0"/>
                <a:ea typeface="Calibri" panose="020F0502020204030204" pitchFamily="34" charset="0"/>
                <a:cs typeface="Arial" panose="020B0604020202020204" pitchFamily="34" charset="0"/>
              </a:rPr>
              <a:t>يقول صلى الله عليه وسلم: </a:t>
            </a:r>
            <a:r>
              <a:rPr lang="ar-MA" sz="4400" b="1" dirty="0">
                <a:latin typeface="Calibri" panose="020F0502020204030204" pitchFamily="34" charset="0"/>
                <a:ea typeface="Calibri" panose="020F0502020204030204" pitchFamily="34" charset="0"/>
                <a:cs typeface="Arial" panose="020B0604020202020204" pitchFamily="34" charset="0"/>
              </a:rPr>
              <a:t>" مثل المومنين في توادهم وتراحمهم وتعاطفهم، مثل الجسد إذا اشتكى منه عضو، تداعى له سائر الجسد بالسهر والحمى" رواه مسلم.</a:t>
            </a:r>
            <a:endParaRPr lang="en-US" sz="4400" dirty="0">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r>
              <a:rPr lang="ar-MA" sz="4400" b="1" dirty="0">
                <a:latin typeface="Calibri" panose="020F0502020204030204" pitchFamily="34" charset="0"/>
                <a:ea typeface="Calibri" panose="020F0502020204030204" pitchFamily="34" charset="0"/>
                <a:cs typeface="Arial" panose="020B0604020202020204" pitchFamily="34" charset="0"/>
              </a:rPr>
              <a:t>يحث هذا الحديث النبوي الشريف على التعاون والتآزر بين المسلمين، أكتب موضوعا من مقدمة وعرض وخاتمة، تفسر فيه الحديث وتوسعه، مستعينا بما اكتسبته في مهارة التوسيع والتفسير، وموظفا بعض الشواهد والأمثلة</a:t>
            </a:r>
            <a:r>
              <a:rPr lang="ar-MA" sz="4400" b="1" dirty="0" smtClean="0">
                <a:latin typeface="Calibri" panose="020F0502020204030204" pitchFamily="34" charset="0"/>
                <a:ea typeface="Calibri" panose="020F0502020204030204" pitchFamily="34" charset="0"/>
                <a:cs typeface="Arial" panose="020B0604020202020204" pitchFamily="34" charset="0"/>
              </a:rPr>
              <a:t>.</a:t>
            </a:r>
            <a:endParaRPr lang="en-US" sz="4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74937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99803" y="14068"/>
            <a:ext cx="4114795"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a:effectLst>
                  <a:outerShdw blurRad="38100" dist="38100" dir="2700000" algn="tl">
                    <a:srgbClr val="000000">
                      <a:alpha val="43137"/>
                    </a:srgbClr>
                  </a:outerShdw>
                </a:effectLst>
              </a:rPr>
              <a:t>سلم التنقيطّ: </a:t>
            </a:r>
            <a:endParaRPr lang="ar-MA" sz="3200" b="1" dirty="0">
              <a:effectLst>
                <a:outerShdw blurRad="38100" dist="38100" dir="2700000" algn="tl">
                  <a:srgbClr val="000000">
                    <a:alpha val="43137"/>
                  </a:srgbClr>
                </a:outerShdw>
              </a:effectLst>
            </a:endParaRPr>
          </a:p>
        </p:txBody>
      </p:sp>
      <p:sp>
        <p:nvSpPr>
          <p:cNvPr id="3" name="TextBox 2"/>
          <p:cNvSpPr txBox="1"/>
          <p:nvPr/>
        </p:nvSpPr>
        <p:spPr>
          <a:xfrm>
            <a:off x="393895" y="759089"/>
            <a:ext cx="11465169" cy="5161413"/>
          </a:xfrm>
          <a:prstGeom prst="rect">
            <a:avLst/>
          </a:prstGeom>
          <a:solidFill>
            <a:schemeClr val="bg1">
              <a:lumMod val="95000"/>
            </a:schemeClr>
          </a:solidFill>
        </p:spPr>
        <p:txBody>
          <a:bodyPr wrap="square" rtlCol="1">
            <a:spAutoFit/>
          </a:bodyPr>
          <a:lstStyle/>
          <a:p>
            <a:pPr marL="571500" lvl="0" indent="-571500" algn="justLow" rtl="1">
              <a:lnSpc>
                <a:spcPct val="115000"/>
              </a:lnSpc>
              <a:buFont typeface="Wingdings" panose="05000000000000000000" pitchFamily="2" charset="2"/>
              <a:buChar char="ü"/>
            </a:pPr>
            <a:r>
              <a:rPr lang="ar-MA" sz="3600" b="1" dirty="0" smtClean="0">
                <a:solidFill>
                  <a:prstClr val="black"/>
                </a:solidFill>
                <a:latin typeface="Calibri" panose="020F0502020204030204" pitchFamily="34" charset="0"/>
                <a:ea typeface="Times New Roman" panose="02020603050405020304" pitchFamily="18" charset="0"/>
              </a:rPr>
              <a:t>احترام </a:t>
            </a:r>
            <a:r>
              <a:rPr lang="ar-MA" sz="3600" b="1" dirty="0">
                <a:solidFill>
                  <a:prstClr val="black"/>
                </a:solidFill>
                <a:latin typeface="Calibri" panose="020F0502020204030204" pitchFamily="34" charset="0"/>
                <a:ea typeface="Times New Roman" panose="02020603050405020304" pitchFamily="18" charset="0"/>
              </a:rPr>
              <a:t>عناصر المهارة.                                             (10ن)  </a:t>
            </a:r>
            <a:endParaRPr lang="en-US" sz="32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800100" lvl="1" indent="-342900" algn="justLow" rtl="1">
              <a:buFont typeface="Symbol" panose="05050102010706020507" pitchFamily="18" charset="2"/>
              <a:buChar char=""/>
            </a:pPr>
            <a:r>
              <a:rPr lang="ar-MA" sz="3600" b="1" dirty="0">
                <a:solidFill>
                  <a:prstClr val="black"/>
                </a:solidFill>
                <a:latin typeface="Calibri" panose="020F0502020204030204" pitchFamily="34" charset="0"/>
                <a:cs typeface="Arial" panose="020B0604020202020204" pitchFamily="34" charset="0"/>
              </a:rPr>
              <a:t>وضع مقدمة وعرض وخاتمة.          </a:t>
            </a:r>
            <a:r>
              <a:rPr lang="ar-MA" sz="3600" b="1" dirty="0" smtClean="0">
                <a:solidFill>
                  <a:prstClr val="black"/>
                </a:solidFill>
                <a:latin typeface="Calibri" panose="020F0502020204030204" pitchFamily="34" charset="0"/>
                <a:cs typeface="Arial" panose="020B0604020202020204" pitchFamily="34" charset="0"/>
              </a:rPr>
              <a:t>                        </a:t>
            </a:r>
            <a:r>
              <a:rPr lang="ar-MA" sz="3600" b="1" dirty="0">
                <a:solidFill>
                  <a:prstClr val="black"/>
                </a:solidFill>
                <a:latin typeface="Calibri" panose="020F0502020204030204" pitchFamily="34" charset="0"/>
                <a:cs typeface="Arial" panose="020B0604020202020204" pitchFamily="34" charset="0"/>
              </a:rPr>
              <a:t>(2)</a:t>
            </a:r>
            <a:endParaRPr lang="en-US" sz="3600" dirty="0">
              <a:solidFill>
                <a:prstClr val="black"/>
              </a:solidFill>
            </a:endParaRPr>
          </a:p>
          <a:p>
            <a:pPr marL="800100" lvl="1" indent="-342900" algn="justLow" rtl="1">
              <a:buFont typeface="Symbol" panose="05050102010706020507" pitchFamily="18" charset="2"/>
              <a:buChar char=""/>
            </a:pPr>
            <a:r>
              <a:rPr lang="ar-MA" sz="3600" b="1" dirty="0">
                <a:solidFill>
                  <a:prstClr val="black"/>
                </a:solidFill>
                <a:latin typeface="Calibri" panose="020F0502020204030204" pitchFamily="34" charset="0"/>
                <a:cs typeface="Arial" panose="020B0604020202020204" pitchFamily="34" charset="0"/>
              </a:rPr>
              <a:t>توضيح الفكرة وشرحها .               </a:t>
            </a:r>
            <a:r>
              <a:rPr lang="ar-MA" sz="3600" b="1" dirty="0" smtClean="0">
                <a:solidFill>
                  <a:prstClr val="black"/>
                </a:solidFill>
                <a:latin typeface="Calibri" panose="020F0502020204030204" pitchFamily="34" charset="0"/>
                <a:cs typeface="Arial" panose="020B0604020202020204" pitchFamily="34" charset="0"/>
              </a:rPr>
              <a:t>                        </a:t>
            </a:r>
            <a:r>
              <a:rPr lang="ar-MA" sz="3600" b="1" dirty="0">
                <a:solidFill>
                  <a:prstClr val="black"/>
                </a:solidFill>
                <a:latin typeface="Calibri" panose="020F0502020204030204" pitchFamily="34" charset="0"/>
                <a:cs typeface="Arial" panose="020B0604020202020204" pitchFamily="34" charset="0"/>
              </a:rPr>
              <a:t>(2)   </a:t>
            </a:r>
            <a:endParaRPr lang="en-US" sz="3600" dirty="0">
              <a:solidFill>
                <a:prstClr val="black"/>
              </a:solidFill>
            </a:endParaRPr>
          </a:p>
          <a:p>
            <a:pPr marL="800100" lvl="1" indent="-342900" algn="justLow" rtl="1">
              <a:buFont typeface="Symbol" panose="05050102010706020507" pitchFamily="18" charset="2"/>
              <a:buChar char=""/>
            </a:pPr>
            <a:r>
              <a:rPr lang="ar-MA" sz="3600" b="1" dirty="0">
                <a:solidFill>
                  <a:prstClr val="black"/>
                </a:solidFill>
                <a:latin typeface="Calibri" panose="020F0502020204030204" pitchFamily="34" charset="0"/>
                <a:cs typeface="Arial" panose="020B0604020202020204" pitchFamily="34" charset="0"/>
              </a:rPr>
              <a:t>استعمال الشواهد والأمثلة.         </a:t>
            </a:r>
            <a:r>
              <a:rPr lang="ar-MA" sz="3600" b="1" dirty="0" smtClean="0">
                <a:solidFill>
                  <a:prstClr val="black"/>
                </a:solidFill>
                <a:latin typeface="Calibri" panose="020F0502020204030204" pitchFamily="34" charset="0"/>
                <a:cs typeface="Arial" panose="020B0604020202020204" pitchFamily="34" charset="0"/>
              </a:rPr>
              <a:t>                             </a:t>
            </a:r>
            <a:r>
              <a:rPr lang="ar-MA" sz="3600" b="1" dirty="0">
                <a:solidFill>
                  <a:prstClr val="black"/>
                </a:solidFill>
                <a:latin typeface="Calibri" panose="020F0502020204030204" pitchFamily="34" charset="0"/>
                <a:cs typeface="Arial" panose="020B0604020202020204" pitchFamily="34" charset="0"/>
              </a:rPr>
              <a:t>(2)</a:t>
            </a:r>
            <a:endParaRPr lang="en-US" sz="3600" dirty="0">
              <a:solidFill>
                <a:prstClr val="black"/>
              </a:solidFill>
            </a:endParaRPr>
          </a:p>
          <a:p>
            <a:pPr marL="800100" lvl="1" indent="-342900" algn="justLow" rtl="1">
              <a:buFont typeface="Symbol" panose="05050102010706020507" pitchFamily="18" charset="2"/>
              <a:buChar char=""/>
            </a:pPr>
            <a:r>
              <a:rPr lang="ar-MA" sz="3600" b="1" dirty="0">
                <a:solidFill>
                  <a:prstClr val="black"/>
                </a:solidFill>
                <a:latin typeface="Calibri" panose="020F0502020204030204" pitchFamily="34" charset="0"/>
                <a:cs typeface="Arial" panose="020B0604020202020204" pitchFamily="34" charset="0"/>
              </a:rPr>
              <a:t>الرأي الشخصي.                     </a:t>
            </a:r>
            <a:r>
              <a:rPr lang="ar-MA" sz="3600" b="1" dirty="0" smtClean="0">
                <a:solidFill>
                  <a:prstClr val="black"/>
                </a:solidFill>
                <a:latin typeface="Calibri" panose="020F0502020204030204" pitchFamily="34" charset="0"/>
                <a:cs typeface="Arial" panose="020B0604020202020204" pitchFamily="34" charset="0"/>
              </a:rPr>
              <a:t>                            </a:t>
            </a:r>
            <a:r>
              <a:rPr lang="ar-MA" sz="3600" b="1" dirty="0">
                <a:solidFill>
                  <a:prstClr val="black"/>
                </a:solidFill>
                <a:latin typeface="Calibri" panose="020F0502020204030204" pitchFamily="34" charset="0"/>
                <a:cs typeface="Arial" panose="020B0604020202020204" pitchFamily="34" charset="0"/>
              </a:rPr>
              <a:t>(2)  </a:t>
            </a:r>
            <a:endParaRPr lang="en-US" sz="3600" dirty="0">
              <a:solidFill>
                <a:prstClr val="black"/>
              </a:solidFill>
            </a:endParaRPr>
          </a:p>
          <a:p>
            <a:pPr marL="800100" lvl="1" indent="-342900" algn="justLow" rtl="1">
              <a:buFont typeface="Symbol" panose="05050102010706020507" pitchFamily="18" charset="2"/>
              <a:buChar char=""/>
            </a:pPr>
            <a:r>
              <a:rPr lang="ar-MA" sz="3600" b="1" dirty="0">
                <a:solidFill>
                  <a:prstClr val="black"/>
                </a:solidFill>
                <a:latin typeface="Calibri" panose="020F0502020204030204" pitchFamily="34" charset="0"/>
                <a:cs typeface="Arial" panose="020B0604020202020204" pitchFamily="34" charset="0"/>
              </a:rPr>
              <a:t>تفريع الفكرة.                       </a:t>
            </a:r>
            <a:r>
              <a:rPr lang="ar-MA" sz="3600" b="1" dirty="0" smtClean="0">
                <a:solidFill>
                  <a:prstClr val="black"/>
                </a:solidFill>
                <a:latin typeface="Calibri" panose="020F0502020204030204" pitchFamily="34" charset="0"/>
                <a:cs typeface="Arial" panose="020B0604020202020204" pitchFamily="34" charset="0"/>
              </a:rPr>
              <a:t>                              </a:t>
            </a:r>
            <a:r>
              <a:rPr lang="ar-MA" sz="3600" b="1" dirty="0">
                <a:solidFill>
                  <a:prstClr val="black"/>
                </a:solidFill>
                <a:latin typeface="Calibri" panose="020F0502020204030204" pitchFamily="34" charset="0"/>
                <a:cs typeface="Arial" panose="020B0604020202020204" pitchFamily="34" charset="0"/>
              </a:rPr>
              <a:t>(2)</a:t>
            </a:r>
            <a:endParaRPr lang="en-US" sz="3600" dirty="0">
              <a:solidFill>
                <a:prstClr val="black"/>
              </a:solidFill>
            </a:endParaRPr>
          </a:p>
          <a:p>
            <a:pPr marL="571500" lvl="0" indent="-571500" algn="justLow" rtl="1">
              <a:buFont typeface="Wingdings" panose="05000000000000000000" pitchFamily="2" charset="2"/>
              <a:buChar char="ü"/>
            </a:pPr>
            <a:r>
              <a:rPr lang="ar-MA" sz="3600" b="1" dirty="0">
                <a:solidFill>
                  <a:prstClr val="black"/>
                </a:solidFill>
                <a:latin typeface="Calibri" panose="020F0502020204030204" pitchFamily="34" charset="0"/>
                <a:ea typeface="Calibri" panose="020F0502020204030204" pitchFamily="34" charset="0"/>
                <a:cs typeface="Arial" panose="020B0604020202020204" pitchFamily="34" charset="0"/>
              </a:rPr>
              <a:t>احترام قواعد اللغة العربية؛ النحو، الصرف، الإملاء.       (5 ن)  </a:t>
            </a:r>
            <a:endParaRPr lang="en-US" sz="3600" dirty="0">
              <a:solidFill>
                <a:prstClr val="black"/>
              </a:solidFill>
              <a:ea typeface="Calibri" panose="020F0502020204030204" pitchFamily="34" charset="0"/>
            </a:endParaRPr>
          </a:p>
          <a:p>
            <a:pPr marL="571500" lvl="0" indent="-571500" algn="justLow" rtl="1">
              <a:buFont typeface="Wingdings" panose="05000000000000000000" pitchFamily="2" charset="2"/>
              <a:buChar char="ü"/>
            </a:pPr>
            <a:r>
              <a:rPr lang="ar-MA" sz="3600" b="1" dirty="0">
                <a:solidFill>
                  <a:prstClr val="black"/>
                </a:solidFill>
                <a:latin typeface="Calibri" panose="020F0502020204030204" pitchFamily="34" charset="0"/>
                <a:ea typeface="Calibri" panose="020F0502020204030204" pitchFamily="34" charset="0"/>
                <a:cs typeface="Arial" panose="020B0604020202020204" pitchFamily="34" charset="0"/>
              </a:rPr>
              <a:t>احترام علامات الترقيم.                                         (3 ن)  </a:t>
            </a:r>
            <a:endParaRPr lang="en-US" sz="3600" dirty="0">
              <a:solidFill>
                <a:prstClr val="black"/>
              </a:solidFill>
              <a:ea typeface="Calibri" panose="020F0502020204030204" pitchFamily="34" charset="0"/>
            </a:endParaRPr>
          </a:p>
          <a:p>
            <a:pPr marL="571500" lvl="0" indent="-571500" algn="r" rtl="1">
              <a:buFont typeface="Wingdings" panose="05000000000000000000" pitchFamily="2" charset="2"/>
              <a:buChar char="ü"/>
            </a:pPr>
            <a:r>
              <a:rPr lang="ar-MA" sz="3600" b="1" dirty="0" smtClean="0">
                <a:solidFill>
                  <a:prstClr val="black"/>
                </a:solidFill>
                <a:ea typeface="Times New Roman" panose="02020603050405020304" pitchFamily="18" charset="0"/>
              </a:rPr>
              <a:t>الخط </a:t>
            </a:r>
            <a:r>
              <a:rPr lang="ar-MA" sz="3600" b="1" dirty="0">
                <a:solidFill>
                  <a:prstClr val="black"/>
                </a:solidFill>
                <a:ea typeface="Times New Roman" panose="02020603050405020304" pitchFamily="18" charset="0"/>
              </a:rPr>
              <a:t>الجيد ونظافة الورقة.</a:t>
            </a:r>
            <a:r>
              <a:rPr lang="ar-MA" sz="3200" b="1" dirty="0">
                <a:solidFill>
                  <a:prstClr val="black"/>
                </a:solidFill>
                <a:ea typeface="Times New Roman" panose="02020603050405020304" pitchFamily="18" charset="0"/>
              </a:rPr>
              <a:t>                                    </a:t>
            </a:r>
            <a:r>
              <a:rPr lang="ar-MA" sz="3200" b="1" dirty="0" smtClean="0">
                <a:solidFill>
                  <a:prstClr val="black"/>
                </a:solidFill>
                <a:ea typeface="Times New Roman" panose="02020603050405020304" pitchFamily="18" charset="0"/>
              </a:rPr>
              <a:t>            </a:t>
            </a:r>
            <a:r>
              <a:rPr lang="ar-MA" sz="3600" b="1" dirty="0" smtClean="0">
                <a:solidFill>
                  <a:prstClr val="black"/>
                </a:solidFill>
                <a:ea typeface="Times New Roman" panose="02020603050405020304" pitchFamily="18" charset="0"/>
              </a:rPr>
              <a:t>(2 ن)</a:t>
            </a:r>
            <a:endParaRPr lang="ar-MA" sz="3600" b="1" dirty="0">
              <a:solidFill>
                <a:prstClr val="black"/>
              </a:solidFill>
            </a:endParaRPr>
          </a:p>
        </p:txBody>
      </p:sp>
    </p:spTree>
    <p:extLst>
      <p:ext uri="{BB962C8B-B14F-4D97-AF65-F5344CB8AC3E}">
        <p14:creationId xmlns:p14="http://schemas.microsoft.com/office/powerpoint/2010/main" val="439920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219</TotalTime>
  <Words>161</Words>
  <Application>Microsoft Office PowerPoint</Application>
  <PresentationFormat>Widescreen</PresentationFormat>
  <Paragraphs>15</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Calibri Light</vt:lpstr>
      <vt:lpstr>Symbol</vt:lpstr>
      <vt:lpstr>Times New Roman</vt:lpstr>
      <vt:lpstr>Wingdings</vt:lpstr>
      <vt:lpstr>Metropolitan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31</cp:revision>
  <dcterms:created xsi:type="dcterms:W3CDTF">2022-09-27T21:07:30Z</dcterms:created>
  <dcterms:modified xsi:type="dcterms:W3CDTF">2022-10-10T16:00:54Z</dcterms:modified>
</cp:coreProperties>
</file>