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73" r:id="rId5"/>
    <p:sldId id="274" r:id="rId6"/>
    <p:sldId id="276" r:id="rId7"/>
    <p:sldId id="275" r:id="rId8"/>
    <p:sldId id="277" r:id="rId9"/>
    <p:sldId id="278" r:id="rId10"/>
    <p:sldId id="269" r:id="rId11"/>
    <p:sldId id="285" r:id="rId12"/>
    <p:sldId id="284" r:id="rId13"/>
    <p:sldId id="283" r:id="rId14"/>
    <p:sldId id="282" r:id="rId15"/>
    <p:sldId id="281" r:id="rId16"/>
    <p:sldId id="280" r:id="rId17"/>
    <p:sldId id="279" r:id="rId18"/>
    <p:sldId id="286" r:id="rId19"/>
    <p:sldId id="270" r:id="rId20"/>
    <p:sldId id="291" r:id="rId21"/>
    <p:sldId id="290" r:id="rId22"/>
    <p:sldId id="289" r:id="rId23"/>
    <p:sldId id="288" r:id="rId24"/>
    <p:sldId id="287" r:id="rId25"/>
    <p:sldId id="293" r:id="rId26"/>
    <p:sldId id="292" r:id="rId27"/>
    <p:sldId id="294" r:id="rId28"/>
    <p:sldId id="271" r:id="rId29"/>
    <p:sldId id="301" r:id="rId30"/>
    <p:sldId id="300" r:id="rId31"/>
    <p:sldId id="299" r:id="rId32"/>
    <p:sldId id="298" r:id="rId33"/>
    <p:sldId id="297" r:id="rId34"/>
    <p:sldId id="295" r:id="rId35"/>
    <p:sldId id="302" r:id="rId36"/>
    <p:sldId id="303" r:id="rId37"/>
    <p:sldId id="296" r:id="rId38"/>
    <p:sldId id="304" r:id="rId39"/>
    <p:sldId id="305" r:id="rId40"/>
    <p:sldId id="306" r:id="rId41"/>
    <p:sldId id="307" r:id="rId42"/>
    <p:sldId id="308" r:id="rId43"/>
    <p:sldId id="309"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عايير التصحيح" id="{AAF22086-2FE3-44E1-99FC-1EE3CBB7A052}">
          <p14:sldIdLst>
            <p14:sldId id="256"/>
            <p14:sldId id="267"/>
          </p14:sldIdLst>
        </p14:section>
        <p14:section name="تصحيح الأخطاء: الجدول الأول" id="{32EF2C5E-E9B6-486A-9A1D-3FC636546793}">
          <p14:sldIdLst>
            <p14:sldId id="268"/>
            <p14:sldId id="273"/>
            <p14:sldId id="274"/>
            <p14:sldId id="276"/>
            <p14:sldId id="275"/>
            <p14:sldId id="277"/>
            <p14:sldId id="278"/>
          </p14:sldIdLst>
        </p14:section>
        <p14:section name="تصحيح الأخطاء: الجدول الثاني" id="{D0CC5320-A74D-4314-A931-7D12C7624FA9}">
          <p14:sldIdLst>
            <p14:sldId id="269"/>
            <p14:sldId id="285"/>
            <p14:sldId id="284"/>
            <p14:sldId id="283"/>
            <p14:sldId id="282"/>
            <p14:sldId id="281"/>
            <p14:sldId id="280"/>
            <p14:sldId id="279"/>
            <p14:sldId id="286"/>
          </p14:sldIdLst>
        </p14:section>
        <p14:section name="تصحيح الأخطاء: الجدول الثالث" id="{64CB923B-FC2F-464D-AE01-BA5226373B31}">
          <p14:sldIdLst>
            <p14:sldId id="270"/>
            <p14:sldId id="291"/>
            <p14:sldId id="290"/>
            <p14:sldId id="289"/>
            <p14:sldId id="288"/>
            <p14:sldId id="287"/>
            <p14:sldId id="293"/>
            <p14:sldId id="292"/>
            <p14:sldId id="294"/>
          </p14:sldIdLst>
        </p14:section>
        <p14:section name="تصحيح الأخطاء: الجدول الرابع والخامس" id="{24C5AECB-572D-4BEB-891F-35937449990C}">
          <p14:sldIdLst>
            <p14:sldId id="271"/>
            <p14:sldId id="301"/>
            <p14:sldId id="300"/>
            <p14:sldId id="299"/>
            <p14:sldId id="298"/>
            <p14:sldId id="297"/>
            <p14:sldId id="295"/>
            <p14:sldId id="302"/>
            <p14:sldId id="303"/>
            <p14:sldId id="296"/>
          </p14:sldIdLst>
        </p14:section>
        <p14:section name="علامات الترقيم" id="{591B6D0C-A552-47FC-91BD-F589EE575347}">
          <p14:sldIdLst>
            <p14:sldId id="304"/>
            <p14:sldId id="305"/>
            <p14:sldId id="306"/>
            <p14:sldId id="307"/>
            <p14:sldId id="308"/>
            <p14:sldId id="30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24-03-1444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24-03-1444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24-03-1444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24-03-1444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24-03-1444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24-03-1444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24-03-1444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24-03-1444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24-03-1444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24-03-1444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24-03-1444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24-03-1444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56935" y="1491175"/>
            <a:ext cx="8229601"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a:solidFill>
                  <a:srgbClr val="FF0000"/>
                </a:solidFill>
                <a:effectLst>
                  <a:outerShdw blurRad="38100" dist="38100" dir="2700000" algn="tl">
                    <a:srgbClr val="000000">
                      <a:alpha val="43137"/>
                    </a:srgbClr>
                  </a:outerShdw>
                </a:effectLst>
              </a:rPr>
              <a:t>المـــــــــــــــكـون</a:t>
            </a:r>
            <a:r>
              <a:rPr lang="ar-MA" sz="5400" b="1" dirty="0">
                <a:effectLst>
                  <a:outerShdw blurRad="38100" dist="38100" dir="2700000" algn="tl">
                    <a:srgbClr val="000000">
                      <a:alpha val="43137"/>
                    </a:srgbClr>
                  </a:outerShdw>
                </a:effectLst>
              </a:rPr>
              <a:t> : </a:t>
            </a:r>
            <a:r>
              <a:rPr lang="ar-MA" sz="5400" b="1" dirty="0" smtClean="0">
                <a:effectLst>
                  <a:outerShdw blurRad="38100" dist="38100" dir="2700000" algn="tl">
                    <a:srgbClr val="000000">
                      <a:alpha val="43137"/>
                    </a:srgbClr>
                  </a:outerShdw>
                </a:effectLst>
              </a:rPr>
              <a:t>التعبير والإنشاء</a:t>
            </a:r>
            <a:endParaRPr lang="ar-MA" sz="5400" b="1" dirty="0">
              <a:effectLst>
                <a:outerShdw blurRad="38100" dist="38100" dir="2700000" algn="tl">
                  <a:srgbClr val="000000">
                    <a:alpha val="43137"/>
                  </a:srgbClr>
                </a:outerShdw>
              </a:effectLst>
            </a:endParaRPr>
          </a:p>
        </p:txBody>
      </p:sp>
      <p:sp>
        <p:nvSpPr>
          <p:cNvPr id="5" name="TextBox 4"/>
          <p:cNvSpPr txBox="1"/>
          <p:nvPr/>
        </p:nvSpPr>
        <p:spPr>
          <a:xfrm>
            <a:off x="422033" y="2726787"/>
            <a:ext cx="11113477" cy="830997"/>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ctr" rtl="1"/>
            <a:r>
              <a:rPr lang="ar-MA" sz="4800" b="1" dirty="0" smtClean="0">
                <a:solidFill>
                  <a:srgbClr val="FF0000"/>
                </a:solidFill>
                <a:effectLst>
                  <a:outerShdw blurRad="38100" dist="38100" dir="2700000" algn="tl">
                    <a:srgbClr val="000000">
                      <a:alpha val="43137"/>
                    </a:srgbClr>
                  </a:outerShdw>
                </a:effectLst>
              </a:rPr>
              <a:t>الموضوع</a:t>
            </a:r>
            <a:r>
              <a:rPr lang="ar-MA" sz="4800" b="1" dirty="0" smtClean="0">
                <a:effectLst>
                  <a:outerShdw blurRad="38100" dist="38100" dir="2700000" algn="tl">
                    <a:srgbClr val="000000">
                      <a:alpha val="43137"/>
                    </a:srgbClr>
                  </a:outerShdw>
                </a:effectLst>
              </a:rPr>
              <a:t> : </a:t>
            </a:r>
            <a:r>
              <a:rPr lang="ar-MA" sz="4800" b="1" dirty="0">
                <a:effectLst>
                  <a:outerShdw blurRad="38100" dist="38100" dir="2700000" algn="tl">
                    <a:srgbClr val="000000">
                      <a:alpha val="43137"/>
                    </a:srgbClr>
                  </a:outerShdw>
                </a:effectLst>
              </a:rPr>
              <a:t>تفسير أو توسيع فكرة أو قولة:  </a:t>
            </a:r>
            <a:r>
              <a:rPr lang="ar-MA" sz="4800" b="1" dirty="0">
                <a:solidFill>
                  <a:srgbClr val="00B050"/>
                </a:solidFill>
                <a:effectLst>
                  <a:outerShdw blurRad="38100" dist="38100" dir="2700000" algn="tl">
                    <a:srgbClr val="000000">
                      <a:alpha val="43137"/>
                    </a:srgbClr>
                  </a:outerShdw>
                </a:effectLst>
              </a:rPr>
              <a:t>التصحيح</a:t>
            </a:r>
            <a:r>
              <a:rPr lang="ar-MA" sz="4800" b="1" dirty="0">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19525450"/>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البر وتقوى</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من هذا نوع</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على بر وتقوى</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تعاون يخلق الانسجام</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ينقسم إلى قسمان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في أسرع الوقت</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القرآن لا يقر مبدأ التعاون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وهذا أمر الضروري</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28313727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64455065"/>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البر وتقوى</a:t>
                      </a:r>
                      <a:endParaRPr lang="ar-MA" sz="3600" b="1" dirty="0"/>
                    </a:p>
                  </a:txBody>
                  <a:tcPr>
                    <a:solidFill>
                      <a:srgbClr val="FFFF99"/>
                    </a:solidFill>
                  </a:tcPr>
                </a:tc>
                <a:tc>
                  <a:txBody>
                    <a:bodyPr/>
                    <a:lstStyle/>
                    <a:p>
                      <a:pPr rtl="1"/>
                      <a:r>
                        <a:rPr lang="ar-MA" sz="3600" b="1" dirty="0" smtClean="0"/>
                        <a:t>هو البر </a:t>
                      </a:r>
                      <a:r>
                        <a:rPr lang="ar-MA" sz="3600" b="1" dirty="0" smtClean="0">
                          <a:solidFill>
                            <a:srgbClr val="00B050"/>
                          </a:solidFill>
                        </a:rPr>
                        <a:t>والتقوى</a:t>
                      </a:r>
                      <a:endParaRPr lang="ar-MA" sz="3600" b="1" dirty="0">
                        <a:solidFill>
                          <a:srgbClr val="00B050"/>
                        </a:solidFill>
                      </a:endParaRPr>
                    </a:p>
                  </a:txBody>
                  <a:tcPr>
                    <a:solidFill>
                      <a:srgbClr val="FFFF99"/>
                    </a:solidFill>
                  </a:tcPr>
                </a:tc>
                <a:tc>
                  <a:txBody>
                    <a:bodyPr/>
                    <a:lstStyle/>
                    <a:p>
                      <a:pPr rtl="1"/>
                      <a:r>
                        <a:rPr lang="ar-MA" sz="3600" b="1" dirty="0" smtClean="0"/>
                        <a:t>معطوف</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من هذا نوع</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على بر وتقوى</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تعاون يخلق الانسجام</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ينقسم إلى قسمان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في أسرع الوقت</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القرآن لا يقر مبدأ التعاون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وهذا أمر الضروري</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35740111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961850192"/>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البر وتقوى</a:t>
                      </a:r>
                      <a:endParaRPr lang="ar-MA" sz="3600" b="1" dirty="0"/>
                    </a:p>
                  </a:txBody>
                  <a:tcPr>
                    <a:solidFill>
                      <a:srgbClr val="FFFF99"/>
                    </a:solidFill>
                  </a:tcPr>
                </a:tc>
                <a:tc>
                  <a:txBody>
                    <a:bodyPr/>
                    <a:lstStyle/>
                    <a:p>
                      <a:pPr rtl="1"/>
                      <a:r>
                        <a:rPr lang="ar-MA" sz="3600" b="1" dirty="0" smtClean="0"/>
                        <a:t>هو البر </a:t>
                      </a:r>
                      <a:r>
                        <a:rPr lang="ar-MA" sz="3600" b="1" dirty="0" smtClean="0">
                          <a:solidFill>
                            <a:srgbClr val="00B050"/>
                          </a:solidFill>
                        </a:rPr>
                        <a:t>والتقوى</a:t>
                      </a:r>
                      <a:endParaRPr lang="ar-MA" sz="3600" b="1" dirty="0">
                        <a:solidFill>
                          <a:srgbClr val="00B050"/>
                        </a:solidFill>
                      </a:endParaRPr>
                    </a:p>
                  </a:txBody>
                  <a:tcPr>
                    <a:solidFill>
                      <a:srgbClr val="FFFF99"/>
                    </a:solidFill>
                  </a:tcPr>
                </a:tc>
                <a:tc>
                  <a:txBody>
                    <a:bodyPr/>
                    <a:lstStyle/>
                    <a:p>
                      <a:pPr rtl="1"/>
                      <a:r>
                        <a:rPr lang="ar-MA" sz="3600" b="1" dirty="0" smtClean="0"/>
                        <a:t>معطوف</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من هذا نوع</a:t>
                      </a:r>
                      <a:endParaRPr lang="ar-MA" sz="3600" b="1" dirty="0"/>
                    </a:p>
                  </a:txBody>
                  <a:tcPr>
                    <a:solidFill>
                      <a:srgbClr val="FFFF99"/>
                    </a:solidFill>
                  </a:tcPr>
                </a:tc>
                <a:tc>
                  <a:txBody>
                    <a:bodyPr/>
                    <a:lstStyle/>
                    <a:p>
                      <a:pPr rtl="1"/>
                      <a:r>
                        <a:rPr lang="ar-MA" sz="3600" b="1" dirty="0" smtClean="0"/>
                        <a:t>من هذا </a:t>
                      </a:r>
                      <a:r>
                        <a:rPr lang="ar-MA" sz="3600" b="1" dirty="0" smtClean="0">
                          <a:solidFill>
                            <a:srgbClr val="00B050"/>
                          </a:solidFill>
                        </a:rPr>
                        <a:t>النوع</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على بر وتقوى</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تعاون يخلق الانسجام</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ينقسم إلى قسمان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في أسرع الوقت</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القرآن لا يقر مبدأ التعاون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وهذا أمر الضروري</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23951885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60786821"/>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البر وتقوى</a:t>
                      </a:r>
                      <a:endParaRPr lang="ar-MA" sz="3600" b="1" dirty="0"/>
                    </a:p>
                  </a:txBody>
                  <a:tcPr>
                    <a:solidFill>
                      <a:srgbClr val="FFFF99"/>
                    </a:solidFill>
                  </a:tcPr>
                </a:tc>
                <a:tc>
                  <a:txBody>
                    <a:bodyPr/>
                    <a:lstStyle/>
                    <a:p>
                      <a:pPr rtl="1"/>
                      <a:r>
                        <a:rPr lang="ar-MA" sz="3600" b="1" dirty="0" smtClean="0"/>
                        <a:t>هو البر </a:t>
                      </a:r>
                      <a:r>
                        <a:rPr lang="ar-MA" sz="3600" b="1" dirty="0" smtClean="0">
                          <a:solidFill>
                            <a:srgbClr val="00B050"/>
                          </a:solidFill>
                        </a:rPr>
                        <a:t>والتقوى</a:t>
                      </a:r>
                      <a:endParaRPr lang="ar-MA" sz="3600" b="1" dirty="0">
                        <a:solidFill>
                          <a:srgbClr val="00B050"/>
                        </a:solidFill>
                      </a:endParaRPr>
                    </a:p>
                  </a:txBody>
                  <a:tcPr>
                    <a:solidFill>
                      <a:srgbClr val="FFFF99"/>
                    </a:solidFill>
                  </a:tcPr>
                </a:tc>
                <a:tc>
                  <a:txBody>
                    <a:bodyPr/>
                    <a:lstStyle/>
                    <a:p>
                      <a:pPr rtl="1"/>
                      <a:r>
                        <a:rPr lang="ar-MA" sz="3600" b="1" dirty="0" smtClean="0"/>
                        <a:t>معطوف</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من هذا نوع</a:t>
                      </a:r>
                      <a:endParaRPr lang="ar-MA" sz="3600" b="1" dirty="0"/>
                    </a:p>
                  </a:txBody>
                  <a:tcPr>
                    <a:solidFill>
                      <a:srgbClr val="FFFF99"/>
                    </a:solidFill>
                  </a:tcPr>
                </a:tc>
                <a:tc>
                  <a:txBody>
                    <a:bodyPr/>
                    <a:lstStyle/>
                    <a:p>
                      <a:pPr rtl="1"/>
                      <a:r>
                        <a:rPr lang="ar-MA" sz="3600" b="1" dirty="0" smtClean="0"/>
                        <a:t>من هذا </a:t>
                      </a:r>
                      <a:r>
                        <a:rPr lang="ar-MA" sz="3600" b="1" dirty="0" smtClean="0">
                          <a:solidFill>
                            <a:srgbClr val="00B050"/>
                          </a:solidFill>
                        </a:rPr>
                        <a:t>النوع</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على بر وتقوى</a:t>
                      </a:r>
                      <a:endParaRPr lang="ar-MA" sz="3600" b="1" dirty="0"/>
                    </a:p>
                  </a:txBody>
                  <a:tcPr>
                    <a:solidFill>
                      <a:srgbClr val="FFFF99"/>
                    </a:solidFill>
                  </a:tcPr>
                </a:tc>
                <a:tc>
                  <a:txBody>
                    <a:bodyPr/>
                    <a:lstStyle/>
                    <a:p>
                      <a:pPr rtl="1"/>
                      <a:r>
                        <a:rPr lang="ar-MA" sz="3600" b="1" dirty="0" smtClean="0"/>
                        <a:t>على </a:t>
                      </a:r>
                      <a:r>
                        <a:rPr lang="ar-MA" sz="3600" b="1" dirty="0" smtClean="0">
                          <a:solidFill>
                            <a:srgbClr val="00B050"/>
                          </a:solidFill>
                        </a:rPr>
                        <a:t>البر والتقوى</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تعاون يخلق الانسجام</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ينقسم إلى قسمان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في أسرع الوقت</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القرآن لا يقر مبدأ التعاون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وهذا أمر الضروري</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10897147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36635854"/>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البر وتقوى</a:t>
                      </a:r>
                      <a:endParaRPr lang="ar-MA" sz="3600" b="1" dirty="0"/>
                    </a:p>
                  </a:txBody>
                  <a:tcPr>
                    <a:solidFill>
                      <a:srgbClr val="FFFF99"/>
                    </a:solidFill>
                  </a:tcPr>
                </a:tc>
                <a:tc>
                  <a:txBody>
                    <a:bodyPr/>
                    <a:lstStyle/>
                    <a:p>
                      <a:pPr rtl="1"/>
                      <a:r>
                        <a:rPr lang="ar-MA" sz="3600" b="1" dirty="0" smtClean="0"/>
                        <a:t>هو البر </a:t>
                      </a:r>
                      <a:r>
                        <a:rPr lang="ar-MA" sz="3600" b="1" dirty="0" smtClean="0">
                          <a:solidFill>
                            <a:srgbClr val="00B050"/>
                          </a:solidFill>
                        </a:rPr>
                        <a:t>والتقوى</a:t>
                      </a:r>
                      <a:endParaRPr lang="ar-MA" sz="3600" b="1" dirty="0">
                        <a:solidFill>
                          <a:srgbClr val="00B050"/>
                        </a:solidFill>
                      </a:endParaRPr>
                    </a:p>
                  </a:txBody>
                  <a:tcPr>
                    <a:solidFill>
                      <a:srgbClr val="FFFF99"/>
                    </a:solidFill>
                  </a:tcPr>
                </a:tc>
                <a:tc>
                  <a:txBody>
                    <a:bodyPr/>
                    <a:lstStyle/>
                    <a:p>
                      <a:pPr rtl="1"/>
                      <a:r>
                        <a:rPr lang="ar-MA" sz="3600" b="1" dirty="0" smtClean="0"/>
                        <a:t>معطوف</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من هذا نوع</a:t>
                      </a:r>
                      <a:endParaRPr lang="ar-MA" sz="3600" b="1" dirty="0"/>
                    </a:p>
                  </a:txBody>
                  <a:tcPr>
                    <a:solidFill>
                      <a:srgbClr val="FFFF99"/>
                    </a:solidFill>
                  </a:tcPr>
                </a:tc>
                <a:tc>
                  <a:txBody>
                    <a:bodyPr/>
                    <a:lstStyle/>
                    <a:p>
                      <a:pPr rtl="1"/>
                      <a:r>
                        <a:rPr lang="ar-MA" sz="3600" b="1" dirty="0" smtClean="0"/>
                        <a:t>من هذا </a:t>
                      </a:r>
                      <a:r>
                        <a:rPr lang="ar-MA" sz="3600" b="1" dirty="0" smtClean="0">
                          <a:solidFill>
                            <a:srgbClr val="00B050"/>
                          </a:solidFill>
                        </a:rPr>
                        <a:t>النوع</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على بر وتقوى</a:t>
                      </a:r>
                      <a:endParaRPr lang="ar-MA" sz="3600" b="1" dirty="0"/>
                    </a:p>
                  </a:txBody>
                  <a:tcPr>
                    <a:solidFill>
                      <a:srgbClr val="FFFF99"/>
                    </a:solidFill>
                  </a:tcPr>
                </a:tc>
                <a:tc>
                  <a:txBody>
                    <a:bodyPr/>
                    <a:lstStyle/>
                    <a:p>
                      <a:pPr rtl="1"/>
                      <a:r>
                        <a:rPr lang="ar-MA" sz="3600" b="1" dirty="0" smtClean="0"/>
                        <a:t>على </a:t>
                      </a:r>
                      <a:r>
                        <a:rPr lang="ar-MA" sz="3600" b="1" dirty="0" smtClean="0">
                          <a:solidFill>
                            <a:srgbClr val="00B050"/>
                          </a:solidFill>
                        </a:rPr>
                        <a:t>البر والتقوى</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تعاون يخلق الانسجام</a:t>
                      </a:r>
                      <a:endParaRPr lang="ar-MA" sz="3600" b="1" dirty="0"/>
                    </a:p>
                  </a:txBody>
                  <a:tcPr>
                    <a:solidFill>
                      <a:srgbClr val="FFFF99"/>
                    </a:solidFill>
                  </a:tcPr>
                </a:tc>
                <a:tc>
                  <a:txBody>
                    <a:bodyPr/>
                    <a:lstStyle/>
                    <a:p>
                      <a:pPr rtl="1"/>
                      <a:r>
                        <a:rPr lang="ar-MA" sz="3600" b="1" dirty="0" smtClean="0">
                          <a:solidFill>
                            <a:srgbClr val="00B050"/>
                          </a:solidFill>
                        </a:rPr>
                        <a:t>التعاون</a:t>
                      </a:r>
                      <a:r>
                        <a:rPr lang="ar-MA" sz="3600" b="1" dirty="0" smtClean="0"/>
                        <a:t> يخلق الانسجام</a:t>
                      </a:r>
                      <a:endParaRPr lang="ar-MA" sz="3600" b="1" dirty="0"/>
                    </a:p>
                  </a:txBody>
                  <a:tcPr>
                    <a:solidFill>
                      <a:srgbClr val="FFFF99"/>
                    </a:solidFill>
                  </a:tcPr>
                </a:tc>
                <a:tc>
                  <a:txBody>
                    <a:bodyPr/>
                    <a:lstStyle/>
                    <a:p>
                      <a:pPr rtl="1"/>
                      <a:r>
                        <a:rPr lang="ar-MA" sz="3600" b="1" dirty="0" smtClean="0"/>
                        <a:t>مبتدأ معرفة</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ينقسم إلى قسمان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في أسرع الوقت</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القرآن لا يقر مبدأ التعاون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وهذا أمر الضروري</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14454014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7150604"/>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البر وتقوى</a:t>
                      </a:r>
                      <a:endParaRPr lang="ar-MA" sz="3600" b="1" dirty="0"/>
                    </a:p>
                  </a:txBody>
                  <a:tcPr>
                    <a:solidFill>
                      <a:srgbClr val="FFFF99"/>
                    </a:solidFill>
                  </a:tcPr>
                </a:tc>
                <a:tc>
                  <a:txBody>
                    <a:bodyPr/>
                    <a:lstStyle/>
                    <a:p>
                      <a:pPr rtl="1"/>
                      <a:r>
                        <a:rPr lang="ar-MA" sz="3600" b="1" dirty="0" smtClean="0"/>
                        <a:t>هو البر </a:t>
                      </a:r>
                      <a:r>
                        <a:rPr lang="ar-MA" sz="3600" b="1" dirty="0" smtClean="0">
                          <a:solidFill>
                            <a:srgbClr val="00B050"/>
                          </a:solidFill>
                        </a:rPr>
                        <a:t>والتقوى</a:t>
                      </a:r>
                      <a:endParaRPr lang="ar-MA" sz="3600" b="1" dirty="0">
                        <a:solidFill>
                          <a:srgbClr val="00B050"/>
                        </a:solidFill>
                      </a:endParaRPr>
                    </a:p>
                  </a:txBody>
                  <a:tcPr>
                    <a:solidFill>
                      <a:srgbClr val="FFFF99"/>
                    </a:solidFill>
                  </a:tcPr>
                </a:tc>
                <a:tc>
                  <a:txBody>
                    <a:bodyPr/>
                    <a:lstStyle/>
                    <a:p>
                      <a:pPr rtl="1"/>
                      <a:r>
                        <a:rPr lang="ar-MA" sz="3600" b="1" dirty="0" smtClean="0"/>
                        <a:t>معطوف</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من هذا نوع</a:t>
                      </a:r>
                      <a:endParaRPr lang="ar-MA" sz="3600" b="1" dirty="0"/>
                    </a:p>
                  </a:txBody>
                  <a:tcPr>
                    <a:solidFill>
                      <a:srgbClr val="FFFF99"/>
                    </a:solidFill>
                  </a:tcPr>
                </a:tc>
                <a:tc>
                  <a:txBody>
                    <a:bodyPr/>
                    <a:lstStyle/>
                    <a:p>
                      <a:pPr rtl="1"/>
                      <a:r>
                        <a:rPr lang="ar-MA" sz="3600" b="1" dirty="0" smtClean="0"/>
                        <a:t>من هذا </a:t>
                      </a:r>
                      <a:r>
                        <a:rPr lang="ar-MA" sz="3600" b="1" dirty="0" smtClean="0">
                          <a:solidFill>
                            <a:srgbClr val="00B050"/>
                          </a:solidFill>
                        </a:rPr>
                        <a:t>النوع</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على بر وتقوى</a:t>
                      </a:r>
                      <a:endParaRPr lang="ar-MA" sz="3600" b="1" dirty="0"/>
                    </a:p>
                  </a:txBody>
                  <a:tcPr>
                    <a:solidFill>
                      <a:srgbClr val="FFFF99"/>
                    </a:solidFill>
                  </a:tcPr>
                </a:tc>
                <a:tc>
                  <a:txBody>
                    <a:bodyPr/>
                    <a:lstStyle/>
                    <a:p>
                      <a:pPr rtl="1"/>
                      <a:r>
                        <a:rPr lang="ar-MA" sz="3600" b="1" dirty="0" smtClean="0"/>
                        <a:t>على </a:t>
                      </a:r>
                      <a:r>
                        <a:rPr lang="ar-MA" sz="3600" b="1" dirty="0" smtClean="0">
                          <a:solidFill>
                            <a:srgbClr val="00B050"/>
                          </a:solidFill>
                        </a:rPr>
                        <a:t>البر والتقوى</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تعاون يخلق الانسجام</a:t>
                      </a:r>
                      <a:endParaRPr lang="ar-MA" sz="3600" b="1" dirty="0"/>
                    </a:p>
                  </a:txBody>
                  <a:tcPr>
                    <a:solidFill>
                      <a:srgbClr val="FFFF99"/>
                    </a:solidFill>
                  </a:tcPr>
                </a:tc>
                <a:tc>
                  <a:txBody>
                    <a:bodyPr/>
                    <a:lstStyle/>
                    <a:p>
                      <a:pPr rtl="1"/>
                      <a:r>
                        <a:rPr lang="ar-MA" sz="3600" b="1" dirty="0" smtClean="0">
                          <a:solidFill>
                            <a:srgbClr val="00B050"/>
                          </a:solidFill>
                        </a:rPr>
                        <a:t>التعاون</a:t>
                      </a:r>
                      <a:r>
                        <a:rPr lang="ar-MA" sz="3600" b="1" dirty="0" smtClean="0"/>
                        <a:t> يخلق الانسجام</a:t>
                      </a:r>
                      <a:endParaRPr lang="ar-MA" sz="3600" b="1" dirty="0"/>
                    </a:p>
                  </a:txBody>
                  <a:tcPr>
                    <a:solidFill>
                      <a:srgbClr val="FFFF99"/>
                    </a:solidFill>
                  </a:tcPr>
                </a:tc>
                <a:tc>
                  <a:txBody>
                    <a:bodyPr/>
                    <a:lstStyle/>
                    <a:p>
                      <a:pPr rtl="1"/>
                      <a:r>
                        <a:rPr lang="ar-MA" sz="3600" b="1" dirty="0" smtClean="0"/>
                        <a:t>مبتدأ معرفة</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ينقسم إلى قسمان</a:t>
                      </a:r>
                      <a:endParaRPr lang="ar-MA" sz="3600" b="1" dirty="0"/>
                    </a:p>
                  </a:txBody>
                  <a:tcPr>
                    <a:solidFill>
                      <a:srgbClr val="FFFF99"/>
                    </a:solidFill>
                  </a:tcPr>
                </a:tc>
                <a:tc>
                  <a:txBody>
                    <a:bodyPr/>
                    <a:lstStyle/>
                    <a:p>
                      <a:pPr rtl="1"/>
                      <a:r>
                        <a:rPr lang="ar-MA" sz="3600" b="1" dirty="0" smtClean="0"/>
                        <a:t>ينقسم إلى </a:t>
                      </a:r>
                      <a:r>
                        <a:rPr lang="ar-MA" sz="3600" b="1" dirty="0" smtClean="0">
                          <a:solidFill>
                            <a:srgbClr val="00B050"/>
                          </a:solidFill>
                        </a:rPr>
                        <a:t>قسمين</a:t>
                      </a:r>
                      <a:endParaRPr lang="ar-MA" sz="3600" b="1" dirty="0">
                        <a:solidFill>
                          <a:srgbClr val="00B050"/>
                        </a:solidFill>
                      </a:endParaRPr>
                    </a:p>
                  </a:txBody>
                  <a:tcPr>
                    <a:solidFill>
                      <a:srgbClr val="FFFF99"/>
                    </a:solidFill>
                  </a:tcPr>
                </a:tc>
                <a:tc>
                  <a:txBody>
                    <a:bodyPr/>
                    <a:lstStyle/>
                    <a:p>
                      <a:pPr rtl="1"/>
                      <a:r>
                        <a:rPr lang="ar-MA" sz="3600" b="1" dirty="0" smtClean="0"/>
                        <a:t>مثنى</a:t>
                      </a:r>
                      <a:r>
                        <a:rPr lang="ar-MA" sz="3600" b="1" baseline="0" dirty="0" smtClean="0"/>
                        <a:t> مجرور</a:t>
                      </a:r>
                      <a:endParaRPr lang="ar-MA" sz="36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في أسرع الوقت</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القرآن لا يقر مبدأ التعاون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وهذا أمر الضروري</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17376748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77613698"/>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البر وتقوى</a:t>
                      </a:r>
                      <a:endParaRPr lang="ar-MA" sz="3600" b="1" dirty="0"/>
                    </a:p>
                  </a:txBody>
                  <a:tcPr>
                    <a:solidFill>
                      <a:srgbClr val="FFFF99"/>
                    </a:solidFill>
                  </a:tcPr>
                </a:tc>
                <a:tc>
                  <a:txBody>
                    <a:bodyPr/>
                    <a:lstStyle/>
                    <a:p>
                      <a:pPr rtl="1"/>
                      <a:r>
                        <a:rPr lang="ar-MA" sz="3600" b="1" dirty="0" smtClean="0"/>
                        <a:t>هو البر </a:t>
                      </a:r>
                      <a:r>
                        <a:rPr lang="ar-MA" sz="3600" b="1" dirty="0" smtClean="0">
                          <a:solidFill>
                            <a:srgbClr val="00B050"/>
                          </a:solidFill>
                        </a:rPr>
                        <a:t>والتقوى</a:t>
                      </a:r>
                      <a:endParaRPr lang="ar-MA" sz="3600" b="1" dirty="0">
                        <a:solidFill>
                          <a:srgbClr val="00B050"/>
                        </a:solidFill>
                      </a:endParaRPr>
                    </a:p>
                  </a:txBody>
                  <a:tcPr>
                    <a:solidFill>
                      <a:srgbClr val="FFFF99"/>
                    </a:solidFill>
                  </a:tcPr>
                </a:tc>
                <a:tc>
                  <a:txBody>
                    <a:bodyPr/>
                    <a:lstStyle/>
                    <a:p>
                      <a:pPr rtl="1"/>
                      <a:r>
                        <a:rPr lang="ar-MA" sz="3600" b="1" dirty="0" smtClean="0"/>
                        <a:t>معطوف</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من هذا نوع</a:t>
                      </a:r>
                      <a:endParaRPr lang="ar-MA" sz="3600" b="1" dirty="0"/>
                    </a:p>
                  </a:txBody>
                  <a:tcPr>
                    <a:solidFill>
                      <a:srgbClr val="FFFF99"/>
                    </a:solidFill>
                  </a:tcPr>
                </a:tc>
                <a:tc>
                  <a:txBody>
                    <a:bodyPr/>
                    <a:lstStyle/>
                    <a:p>
                      <a:pPr rtl="1"/>
                      <a:r>
                        <a:rPr lang="ar-MA" sz="3600" b="1" dirty="0" smtClean="0"/>
                        <a:t>من هذا </a:t>
                      </a:r>
                      <a:r>
                        <a:rPr lang="ar-MA" sz="3600" b="1" dirty="0" smtClean="0">
                          <a:solidFill>
                            <a:srgbClr val="00B050"/>
                          </a:solidFill>
                        </a:rPr>
                        <a:t>النوع</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على بر وتقوى</a:t>
                      </a:r>
                      <a:endParaRPr lang="ar-MA" sz="3600" b="1" dirty="0"/>
                    </a:p>
                  </a:txBody>
                  <a:tcPr>
                    <a:solidFill>
                      <a:srgbClr val="FFFF99"/>
                    </a:solidFill>
                  </a:tcPr>
                </a:tc>
                <a:tc>
                  <a:txBody>
                    <a:bodyPr/>
                    <a:lstStyle/>
                    <a:p>
                      <a:pPr rtl="1"/>
                      <a:r>
                        <a:rPr lang="ar-MA" sz="3600" b="1" dirty="0" smtClean="0"/>
                        <a:t>على </a:t>
                      </a:r>
                      <a:r>
                        <a:rPr lang="ar-MA" sz="3600" b="1" dirty="0" smtClean="0">
                          <a:solidFill>
                            <a:srgbClr val="00B050"/>
                          </a:solidFill>
                        </a:rPr>
                        <a:t>البر والتقوى</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تعاون يخلق الانسجام</a:t>
                      </a:r>
                      <a:endParaRPr lang="ar-MA" sz="3600" b="1" dirty="0"/>
                    </a:p>
                  </a:txBody>
                  <a:tcPr>
                    <a:solidFill>
                      <a:srgbClr val="FFFF99"/>
                    </a:solidFill>
                  </a:tcPr>
                </a:tc>
                <a:tc>
                  <a:txBody>
                    <a:bodyPr/>
                    <a:lstStyle/>
                    <a:p>
                      <a:pPr rtl="1"/>
                      <a:r>
                        <a:rPr lang="ar-MA" sz="3600" b="1" dirty="0" smtClean="0">
                          <a:solidFill>
                            <a:srgbClr val="00B050"/>
                          </a:solidFill>
                        </a:rPr>
                        <a:t>التعاون</a:t>
                      </a:r>
                      <a:r>
                        <a:rPr lang="ar-MA" sz="3600" b="1" dirty="0" smtClean="0"/>
                        <a:t> يخلق الانسجام</a:t>
                      </a:r>
                      <a:endParaRPr lang="ar-MA" sz="3600" b="1" dirty="0"/>
                    </a:p>
                  </a:txBody>
                  <a:tcPr>
                    <a:solidFill>
                      <a:srgbClr val="FFFF99"/>
                    </a:solidFill>
                  </a:tcPr>
                </a:tc>
                <a:tc>
                  <a:txBody>
                    <a:bodyPr/>
                    <a:lstStyle/>
                    <a:p>
                      <a:pPr rtl="1"/>
                      <a:r>
                        <a:rPr lang="ar-MA" sz="3600" b="1" dirty="0" smtClean="0"/>
                        <a:t>مبتدأ معرفة</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ينقسم إلى قسمان</a:t>
                      </a:r>
                      <a:endParaRPr lang="ar-MA" sz="3600" b="1" dirty="0"/>
                    </a:p>
                  </a:txBody>
                  <a:tcPr>
                    <a:solidFill>
                      <a:srgbClr val="FFFF99"/>
                    </a:solidFill>
                  </a:tcPr>
                </a:tc>
                <a:tc>
                  <a:txBody>
                    <a:bodyPr/>
                    <a:lstStyle/>
                    <a:p>
                      <a:pPr rtl="1"/>
                      <a:r>
                        <a:rPr lang="ar-MA" sz="3600" b="1" dirty="0" smtClean="0"/>
                        <a:t>ينقسم إلى </a:t>
                      </a:r>
                      <a:r>
                        <a:rPr lang="ar-MA" sz="3600" b="1" dirty="0" smtClean="0">
                          <a:solidFill>
                            <a:srgbClr val="00B050"/>
                          </a:solidFill>
                        </a:rPr>
                        <a:t>قسمين</a:t>
                      </a:r>
                      <a:endParaRPr lang="ar-MA" sz="3600" b="1" dirty="0">
                        <a:solidFill>
                          <a:srgbClr val="00B050"/>
                        </a:solidFill>
                      </a:endParaRPr>
                    </a:p>
                  </a:txBody>
                  <a:tcPr>
                    <a:solidFill>
                      <a:srgbClr val="FFFF99"/>
                    </a:solidFill>
                  </a:tcPr>
                </a:tc>
                <a:tc>
                  <a:txBody>
                    <a:bodyPr/>
                    <a:lstStyle/>
                    <a:p>
                      <a:pPr rtl="1"/>
                      <a:r>
                        <a:rPr lang="ar-MA" sz="3600" b="1" dirty="0" smtClean="0"/>
                        <a:t>مثنى</a:t>
                      </a:r>
                      <a:r>
                        <a:rPr lang="ar-MA" sz="3600" b="1" baseline="0" dirty="0" smtClean="0"/>
                        <a:t> مجرور</a:t>
                      </a:r>
                      <a:endParaRPr lang="ar-MA" sz="36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في أسرع الوقت</a:t>
                      </a:r>
                      <a:endParaRPr lang="ar-MA" sz="3600" b="1" dirty="0"/>
                    </a:p>
                  </a:txBody>
                  <a:tcPr>
                    <a:solidFill>
                      <a:srgbClr val="FFFF99"/>
                    </a:solidFill>
                  </a:tcPr>
                </a:tc>
                <a:tc>
                  <a:txBody>
                    <a:bodyPr/>
                    <a:lstStyle/>
                    <a:p>
                      <a:pPr rtl="1"/>
                      <a:r>
                        <a:rPr lang="ar-MA" sz="3600" b="1" dirty="0" smtClean="0"/>
                        <a:t>في أسرع </a:t>
                      </a:r>
                      <a:r>
                        <a:rPr lang="ar-MA" sz="3600" b="1" dirty="0" smtClean="0">
                          <a:solidFill>
                            <a:srgbClr val="00B050"/>
                          </a:solidFill>
                        </a:rPr>
                        <a:t>وقت</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القرآن لا يقر مبدأ التعاون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وهذا أمر الضروري</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33761740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000527179"/>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البر وتقوى</a:t>
                      </a:r>
                      <a:endParaRPr lang="ar-MA" sz="3600" b="1" dirty="0"/>
                    </a:p>
                  </a:txBody>
                  <a:tcPr>
                    <a:solidFill>
                      <a:srgbClr val="FFFF99"/>
                    </a:solidFill>
                  </a:tcPr>
                </a:tc>
                <a:tc>
                  <a:txBody>
                    <a:bodyPr/>
                    <a:lstStyle/>
                    <a:p>
                      <a:pPr rtl="1"/>
                      <a:r>
                        <a:rPr lang="ar-MA" sz="3600" b="1" dirty="0" smtClean="0"/>
                        <a:t>هو البر </a:t>
                      </a:r>
                      <a:r>
                        <a:rPr lang="ar-MA" sz="3600" b="1" dirty="0" smtClean="0">
                          <a:solidFill>
                            <a:srgbClr val="00B050"/>
                          </a:solidFill>
                        </a:rPr>
                        <a:t>والتقوى</a:t>
                      </a:r>
                      <a:endParaRPr lang="ar-MA" sz="3600" b="1" dirty="0">
                        <a:solidFill>
                          <a:srgbClr val="00B050"/>
                        </a:solidFill>
                      </a:endParaRPr>
                    </a:p>
                  </a:txBody>
                  <a:tcPr>
                    <a:solidFill>
                      <a:srgbClr val="FFFF99"/>
                    </a:solidFill>
                  </a:tcPr>
                </a:tc>
                <a:tc>
                  <a:txBody>
                    <a:bodyPr/>
                    <a:lstStyle/>
                    <a:p>
                      <a:pPr rtl="1"/>
                      <a:r>
                        <a:rPr lang="ar-MA" sz="3600" b="1" dirty="0" smtClean="0"/>
                        <a:t>معطوف</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من هذا نوع</a:t>
                      </a:r>
                      <a:endParaRPr lang="ar-MA" sz="3600" b="1" dirty="0"/>
                    </a:p>
                  </a:txBody>
                  <a:tcPr>
                    <a:solidFill>
                      <a:srgbClr val="FFFF99"/>
                    </a:solidFill>
                  </a:tcPr>
                </a:tc>
                <a:tc>
                  <a:txBody>
                    <a:bodyPr/>
                    <a:lstStyle/>
                    <a:p>
                      <a:pPr rtl="1"/>
                      <a:r>
                        <a:rPr lang="ar-MA" sz="3600" b="1" dirty="0" smtClean="0"/>
                        <a:t>من هذا </a:t>
                      </a:r>
                      <a:r>
                        <a:rPr lang="ar-MA" sz="3600" b="1" dirty="0" smtClean="0">
                          <a:solidFill>
                            <a:srgbClr val="00B050"/>
                          </a:solidFill>
                        </a:rPr>
                        <a:t>النوع</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على بر وتقوى</a:t>
                      </a:r>
                      <a:endParaRPr lang="ar-MA" sz="3600" b="1" dirty="0"/>
                    </a:p>
                  </a:txBody>
                  <a:tcPr>
                    <a:solidFill>
                      <a:srgbClr val="FFFF99"/>
                    </a:solidFill>
                  </a:tcPr>
                </a:tc>
                <a:tc>
                  <a:txBody>
                    <a:bodyPr/>
                    <a:lstStyle/>
                    <a:p>
                      <a:pPr rtl="1"/>
                      <a:r>
                        <a:rPr lang="ar-MA" sz="3600" b="1" dirty="0" smtClean="0"/>
                        <a:t>على </a:t>
                      </a:r>
                      <a:r>
                        <a:rPr lang="ar-MA" sz="3600" b="1" dirty="0" smtClean="0">
                          <a:solidFill>
                            <a:srgbClr val="00B050"/>
                          </a:solidFill>
                        </a:rPr>
                        <a:t>البر والتقوى</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تعاون يخلق الانسجام</a:t>
                      </a:r>
                      <a:endParaRPr lang="ar-MA" sz="3600" b="1" dirty="0"/>
                    </a:p>
                  </a:txBody>
                  <a:tcPr>
                    <a:solidFill>
                      <a:srgbClr val="FFFF99"/>
                    </a:solidFill>
                  </a:tcPr>
                </a:tc>
                <a:tc>
                  <a:txBody>
                    <a:bodyPr/>
                    <a:lstStyle/>
                    <a:p>
                      <a:pPr rtl="1"/>
                      <a:r>
                        <a:rPr lang="ar-MA" sz="3600" b="1" dirty="0" smtClean="0">
                          <a:solidFill>
                            <a:srgbClr val="00B050"/>
                          </a:solidFill>
                        </a:rPr>
                        <a:t>التعاون</a:t>
                      </a:r>
                      <a:r>
                        <a:rPr lang="ar-MA" sz="3600" b="1" dirty="0" smtClean="0"/>
                        <a:t> يخلق الانسجام</a:t>
                      </a:r>
                      <a:endParaRPr lang="ar-MA" sz="3600" b="1" dirty="0"/>
                    </a:p>
                  </a:txBody>
                  <a:tcPr>
                    <a:solidFill>
                      <a:srgbClr val="FFFF99"/>
                    </a:solidFill>
                  </a:tcPr>
                </a:tc>
                <a:tc>
                  <a:txBody>
                    <a:bodyPr/>
                    <a:lstStyle/>
                    <a:p>
                      <a:pPr rtl="1"/>
                      <a:r>
                        <a:rPr lang="ar-MA" sz="3600" b="1" dirty="0" smtClean="0"/>
                        <a:t>مبتدأ معرفة</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ينقسم إلى قسمان</a:t>
                      </a:r>
                      <a:endParaRPr lang="ar-MA" sz="3600" b="1" dirty="0"/>
                    </a:p>
                  </a:txBody>
                  <a:tcPr>
                    <a:solidFill>
                      <a:srgbClr val="FFFF99"/>
                    </a:solidFill>
                  </a:tcPr>
                </a:tc>
                <a:tc>
                  <a:txBody>
                    <a:bodyPr/>
                    <a:lstStyle/>
                    <a:p>
                      <a:pPr rtl="1"/>
                      <a:r>
                        <a:rPr lang="ar-MA" sz="3600" b="1" dirty="0" smtClean="0"/>
                        <a:t>ينقسم إلى </a:t>
                      </a:r>
                      <a:r>
                        <a:rPr lang="ar-MA" sz="3600" b="1" dirty="0" smtClean="0">
                          <a:solidFill>
                            <a:srgbClr val="00B050"/>
                          </a:solidFill>
                        </a:rPr>
                        <a:t>قسمين</a:t>
                      </a:r>
                      <a:endParaRPr lang="ar-MA" sz="3600" b="1" dirty="0">
                        <a:solidFill>
                          <a:srgbClr val="00B050"/>
                        </a:solidFill>
                      </a:endParaRPr>
                    </a:p>
                  </a:txBody>
                  <a:tcPr>
                    <a:solidFill>
                      <a:srgbClr val="FFFF99"/>
                    </a:solidFill>
                  </a:tcPr>
                </a:tc>
                <a:tc>
                  <a:txBody>
                    <a:bodyPr/>
                    <a:lstStyle/>
                    <a:p>
                      <a:pPr rtl="1"/>
                      <a:r>
                        <a:rPr lang="ar-MA" sz="3600" b="1" dirty="0" smtClean="0"/>
                        <a:t>مثنى</a:t>
                      </a:r>
                      <a:r>
                        <a:rPr lang="ar-MA" sz="3600" b="1" baseline="0" dirty="0" smtClean="0"/>
                        <a:t> مجرور</a:t>
                      </a:r>
                      <a:endParaRPr lang="ar-MA" sz="36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في أسرع الوقت</a:t>
                      </a:r>
                      <a:endParaRPr lang="ar-MA" sz="3600" b="1" dirty="0"/>
                    </a:p>
                  </a:txBody>
                  <a:tcPr>
                    <a:solidFill>
                      <a:srgbClr val="FFFF99"/>
                    </a:solidFill>
                  </a:tcPr>
                </a:tc>
                <a:tc>
                  <a:txBody>
                    <a:bodyPr/>
                    <a:lstStyle/>
                    <a:p>
                      <a:pPr rtl="1"/>
                      <a:r>
                        <a:rPr lang="ar-MA" sz="3600" b="1" dirty="0" smtClean="0"/>
                        <a:t>في أسرع </a:t>
                      </a:r>
                      <a:r>
                        <a:rPr lang="ar-MA" sz="3600" b="1" dirty="0" smtClean="0">
                          <a:solidFill>
                            <a:srgbClr val="00B050"/>
                          </a:solidFill>
                        </a:rPr>
                        <a:t>وقت</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القرآن لا يقر مبدأ التعاون</a:t>
                      </a:r>
                      <a:endParaRPr lang="ar-MA" sz="3600" b="1" dirty="0"/>
                    </a:p>
                  </a:txBody>
                  <a:tcPr>
                    <a:solidFill>
                      <a:srgbClr val="FFFF99"/>
                    </a:solidFill>
                  </a:tcPr>
                </a:tc>
                <a:tc>
                  <a:txBody>
                    <a:bodyPr/>
                    <a:lstStyle/>
                    <a:p>
                      <a:pPr rtl="1"/>
                      <a:r>
                        <a:rPr lang="ar-MA" sz="3600" b="1" dirty="0" smtClean="0">
                          <a:solidFill>
                            <a:srgbClr val="00B050"/>
                          </a:solidFill>
                        </a:rPr>
                        <a:t>القرآن يقر مبدأ التعاون</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وهذا أمر الضروري</a:t>
                      </a:r>
                      <a:endParaRPr lang="ar-MA" sz="3600" b="1" dirty="0"/>
                    </a:p>
                  </a:txBody>
                  <a:tcPr>
                    <a:solidFill>
                      <a:srgbClr val="FFFF99"/>
                    </a:solidFill>
                  </a:tcPr>
                </a:tc>
                <a:tc>
                  <a:txBody>
                    <a:bodyPr/>
                    <a:lstStyle/>
                    <a:p>
                      <a:pPr rtl="1"/>
                      <a:endParaRPr lang="ar-MA" sz="3600" b="1" dirty="0">
                        <a:solidFill>
                          <a:srgbClr val="00B050"/>
                        </a:solidFill>
                      </a:endParaRPr>
                    </a:p>
                  </a:txBody>
                  <a:tcPr>
                    <a:solidFill>
                      <a:srgbClr val="FFFF99"/>
                    </a:solidFill>
                  </a:tcPr>
                </a:tc>
                <a:tc>
                  <a:txBody>
                    <a:bodyPr/>
                    <a:lstStyle/>
                    <a:p>
                      <a:pPr rtl="1"/>
                      <a:endParaRPr lang="ar-MA" sz="3600" b="1"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484995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01282274"/>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البر وتقوى</a:t>
                      </a:r>
                      <a:endParaRPr lang="ar-MA" sz="3600" b="1" dirty="0"/>
                    </a:p>
                  </a:txBody>
                  <a:tcPr>
                    <a:solidFill>
                      <a:srgbClr val="FFFF99"/>
                    </a:solidFill>
                  </a:tcPr>
                </a:tc>
                <a:tc>
                  <a:txBody>
                    <a:bodyPr/>
                    <a:lstStyle/>
                    <a:p>
                      <a:pPr rtl="1"/>
                      <a:r>
                        <a:rPr lang="ar-MA" sz="3600" b="1" dirty="0" smtClean="0"/>
                        <a:t>هو البر </a:t>
                      </a:r>
                      <a:r>
                        <a:rPr lang="ar-MA" sz="3600" b="1" dirty="0" smtClean="0">
                          <a:solidFill>
                            <a:srgbClr val="00B050"/>
                          </a:solidFill>
                        </a:rPr>
                        <a:t>والتقوى</a:t>
                      </a:r>
                      <a:endParaRPr lang="ar-MA" sz="3600" b="1" dirty="0">
                        <a:solidFill>
                          <a:srgbClr val="00B050"/>
                        </a:solidFill>
                      </a:endParaRPr>
                    </a:p>
                  </a:txBody>
                  <a:tcPr>
                    <a:solidFill>
                      <a:srgbClr val="FFFF99"/>
                    </a:solidFill>
                  </a:tcPr>
                </a:tc>
                <a:tc>
                  <a:txBody>
                    <a:bodyPr/>
                    <a:lstStyle/>
                    <a:p>
                      <a:pPr rtl="1"/>
                      <a:r>
                        <a:rPr lang="ar-MA" sz="3600" b="1" dirty="0" smtClean="0"/>
                        <a:t>معطوف</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من هذا نوع</a:t>
                      </a:r>
                      <a:endParaRPr lang="ar-MA" sz="3600" b="1" dirty="0"/>
                    </a:p>
                  </a:txBody>
                  <a:tcPr>
                    <a:solidFill>
                      <a:srgbClr val="FFFF99"/>
                    </a:solidFill>
                  </a:tcPr>
                </a:tc>
                <a:tc>
                  <a:txBody>
                    <a:bodyPr/>
                    <a:lstStyle/>
                    <a:p>
                      <a:pPr rtl="1"/>
                      <a:r>
                        <a:rPr lang="ar-MA" sz="3600" b="1" dirty="0" smtClean="0"/>
                        <a:t>من هذا </a:t>
                      </a:r>
                      <a:r>
                        <a:rPr lang="ar-MA" sz="3600" b="1" dirty="0" smtClean="0">
                          <a:solidFill>
                            <a:srgbClr val="00B050"/>
                          </a:solidFill>
                        </a:rPr>
                        <a:t>النوع</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على بر وتقوى</a:t>
                      </a:r>
                      <a:endParaRPr lang="ar-MA" sz="3600" b="1" dirty="0"/>
                    </a:p>
                  </a:txBody>
                  <a:tcPr>
                    <a:solidFill>
                      <a:srgbClr val="FFFF99"/>
                    </a:solidFill>
                  </a:tcPr>
                </a:tc>
                <a:tc>
                  <a:txBody>
                    <a:bodyPr/>
                    <a:lstStyle/>
                    <a:p>
                      <a:pPr rtl="1"/>
                      <a:r>
                        <a:rPr lang="ar-MA" sz="3600" b="1" dirty="0" smtClean="0"/>
                        <a:t>على </a:t>
                      </a:r>
                      <a:r>
                        <a:rPr lang="ar-MA" sz="3600" b="1" dirty="0" smtClean="0">
                          <a:solidFill>
                            <a:srgbClr val="00B050"/>
                          </a:solidFill>
                        </a:rPr>
                        <a:t>البر والتقوى</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تعاون يخلق الانسجام</a:t>
                      </a:r>
                      <a:endParaRPr lang="ar-MA" sz="3600" b="1" dirty="0"/>
                    </a:p>
                  </a:txBody>
                  <a:tcPr>
                    <a:solidFill>
                      <a:srgbClr val="FFFF99"/>
                    </a:solidFill>
                  </a:tcPr>
                </a:tc>
                <a:tc>
                  <a:txBody>
                    <a:bodyPr/>
                    <a:lstStyle/>
                    <a:p>
                      <a:pPr rtl="1"/>
                      <a:r>
                        <a:rPr lang="ar-MA" sz="3600" b="1" dirty="0" smtClean="0">
                          <a:solidFill>
                            <a:srgbClr val="00B050"/>
                          </a:solidFill>
                        </a:rPr>
                        <a:t>التعاون</a:t>
                      </a:r>
                      <a:r>
                        <a:rPr lang="ar-MA" sz="3600" b="1" dirty="0" smtClean="0"/>
                        <a:t> يخلق الانسجام</a:t>
                      </a:r>
                      <a:endParaRPr lang="ar-MA" sz="3600" b="1" dirty="0"/>
                    </a:p>
                  </a:txBody>
                  <a:tcPr>
                    <a:solidFill>
                      <a:srgbClr val="FFFF99"/>
                    </a:solidFill>
                  </a:tcPr>
                </a:tc>
                <a:tc>
                  <a:txBody>
                    <a:bodyPr/>
                    <a:lstStyle/>
                    <a:p>
                      <a:pPr rtl="1"/>
                      <a:r>
                        <a:rPr lang="ar-MA" sz="3600" b="1" dirty="0" smtClean="0"/>
                        <a:t>مبتدأ معرفة</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ينقسم إلى قسمان</a:t>
                      </a:r>
                      <a:endParaRPr lang="ar-MA" sz="3600" b="1" dirty="0"/>
                    </a:p>
                  </a:txBody>
                  <a:tcPr>
                    <a:solidFill>
                      <a:srgbClr val="FFFF99"/>
                    </a:solidFill>
                  </a:tcPr>
                </a:tc>
                <a:tc>
                  <a:txBody>
                    <a:bodyPr/>
                    <a:lstStyle/>
                    <a:p>
                      <a:pPr rtl="1"/>
                      <a:r>
                        <a:rPr lang="ar-MA" sz="3600" b="1" dirty="0" smtClean="0"/>
                        <a:t>ينقسم إلى </a:t>
                      </a:r>
                      <a:r>
                        <a:rPr lang="ar-MA" sz="3600" b="1" dirty="0" smtClean="0">
                          <a:solidFill>
                            <a:srgbClr val="00B050"/>
                          </a:solidFill>
                        </a:rPr>
                        <a:t>قسمين</a:t>
                      </a:r>
                      <a:endParaRPr lang="ar-MA" sz="3600" b="1" dirty="0">
                        <a:solidFill>
                          <a:srgbClr val="00B050"/>
                        </a:solidFill>
                      </a:endParaRPr>
                    </a:p>
                  </a:txBody>
                  <a:tcPr>
                    <a:solidFill>
                      <a:srgbClr val="FFFF99"/>
                    </a:solidFill>
                  </a:tcPr>
                </a:tc>
                <a:tc>
                  <a:txBody>
                    <a:bodyPr/>
                    <a:lstStyle/>
                    <a:p>
                      <a:pPr rtl="1"/>
                      <a:r>
                        <a:rPr lang="ar-MA" sz="3600" b="1" dirty="0" smtClean="0"/>
                        <a:t>مثنى</a:t>
                      </a:r>
                      <a:r>
                        <a:rPr lang="ar-MA" sz="3600" b="1" baseline="0" dirty="0" smtClean="0"/>
                        <a:t> مجرور</a:t>
                      </a:r>
                      <a:endParaRPr lang="ar-MA" sz="36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في أسرع الوقت</a:t>
                      </a:r>
                      <a:endParaRPr lang="ar-MA" sz="3600" b="1" dirty="0"/>
                    </a:p>
                  </a:txBody>
                  <a:tcPr>
                    <a:solidFill>
                      <a:srgbClr val="FFFF99"/>
                    </a:solidFill>
                  </a:tcPr>
                </a:tc>
                <a:tc>
                  <a:txBody>
                    <a:bodyPr/>
                    <a:lstStyle/>
                    <a:p>
                      <a:pPr rtl="1"/>
                      <a:r>
                        <a:rPr lang="ar-MA" sz="3600" b="1" dirty="0" smtClean="0"/>
                        <a:t>في أسرع </a:t>
                      </a:r>
                      <a:r>
                        <a:rPr lang="ar-MA" sz="3600" b="1" dirty="0" smtClean="0">
                          <a:solidFill>
                            <a:srgbClr val="00B050"/>
                          </a:solidFill>
                        </a:rPr>
                        <a:t>وقت</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القرآن لا يقر مبدأ التعاون</a:t>
                      </a:r>
                      <a:endParaRPr lang="ar-MA" sz="3600" b="1" dirty="0"/>
                    </a:p>
                  </a:txBody>
                  <a:tcPr>
                    <a:solidFill>
                      <a:srgbClr val="FFFF99"/>
                    </a:solidFill>
                  </a:tcPr>
                </a:tc>
                <a:tc>
                  <a:txBody>
                    <a:bodyPr/>
                    <a:lstStyle/>
                    <a:p>
                      <a:pPr rtl="1"/>
                      <a:r>
                        <a:rPr lang="ar-MA" sz="3600" b="1" dirty="0" smtClean="0">
                          <a:solidFill>
                            <a:srgbClr val="00B050"/>
                          </a:solidFill>
                        </a:rPr>
                        <a:t>القرآن يقر مبدأ التعاون</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وهذا أمر الضروري</a:t>
                      </a:r>
                      <a:endParaRPr lang="ar-MA" sz="3600" b="1" dirty="0"/>
                    </a:p>
                  </a:txBody>
                  <a:tcPr>
                    <a:solidFill>
                      <a:srgbClr val="FFFF99"/>
                    </a:solidFill>
                  </a:tcPr>
                </a:tc>
                <a:tc>
                  <a:txBody>
                    <a:bodyPr/>
                    <a:lstStyle/>
                    <a:p>
                      <a:pPr rtl="1"/>
                      <a:r>
                        <a:rPr lang="ar-MA" sz="3600" b="1" smtClean="0"/>
                        <a:t>وهذا أمر </a:t>
                      </a:r>
                      <a:r>
                        <a:rPr lang="ar-MA" sz="3600" b="1" smtClean="0">
                          <a:solidFill>
                            <a:srgbClr val="00B050"/>
                          </a:solidFill>
                        </a:rPr>
                        <a:t>ضروري</a:t>
                      </a:r>
                      <a:endParaRPr lang="ar-MA" sz="3600" b="1" dirty="0">
                        <a:solidFill>
                          <a:srgbClr val="00B050"/>
                        </a:solidFill>
                      </a:endParaRPr>
                    </a:p>
                  </a:txBody>
                  <a:tcPr>
                    <a:solidFill>
                      <a:srgbClr val="FFFF99"/>
                    </a:solidFill>
                  </a:tcPr>
                </a:tc>
                <a:tc>
                  <a:txBody>
                    <a:bodyPr/>
                    <a:lstStyle/>
                    <a:p>
                      <a:pPr rtl="1"/>
                      <a:r>
                        <a:rPr lang="ar-MA" sz="3600" b="1" dirty="0" smtClean="0"/>
                        <a:t>نعت تابع لمنعوته</a:t>
                      </a:r>
                      <a:endParaRPr lang="ar-MA" sz="3600" b="1"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598720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49972881"/>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سوف تنهظ حرب</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أتمنا</a:t>
                      </a:r>
                      <a:r>
                        <a:rPr lang="ar-MA" sz="3600" b="1" baseline="0" dirty="0" smtClean="0"/>
                        <a:t> أن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أدعو لجميع أخواني...</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التعاون عن البر والتقوى</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يحث على مجتمعا</a:t>
                      </a:r>
                      <a:r>
                        <a:rPr lang="ar-MA" sz="3600" b="1" baseline="0" dirty="0" smtClean="0"/>
                        <a:t> متراحما</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أن نكون دائما فعل الخير</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فتعاون</a:t>
                      </a:r>
                      <a:r>
                        <a:rPr lang="ar-MA" sz="3600" b="1" baseline="0" dirty="0" smtClean="0"/>
                        <a:t> يخلق الانسجام</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إن تعاون...</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1196536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384345" y="102661"/>
            <a:ext cx="3516922" cy="769441"/>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algn="r" rtl="1"/>
            <a:r>
              <a:rPr lang="ar-MA" sz="4400" b="1" dirty="0">
                <a:effectLst>
                  <a:outerShdw blurRad="38100" dist="38100" dir="2700000" algn="tl">
                    <a:srgbClr val="000000">
                      <a:alpha val="43137"/>
                    </a:srgbClr>
                  </a:outerShdw>
                </a:effectLst>
              </a:rPr>
              <a:t>معايير </a:t>
            </a:r>
            <a:r>
              <a:rPr lang="ar-MA" sz="4400" b="1" dirty="0" smtClean="0">
                <a:effectLst>
                  <a:outerShdw blurRad="38100" dist="38100" dir="2700000" algn="tl">
                    <a:srgbClr val="000000">
                      <a:alpha val="43137"/>
                    </a:srgbClr>
                  </a:outerShdw>
                </a:effectLst>
              </a:rPr>
              <a:t>التصحيح: </a:t>
            </a:r>
            <a:endParaRPr lang="ar-MA" sz="4400" b="1" dirty="0">
              <a:effectLst>
                <a:outerShdw blurRad="38100" dist="38100" dir="2700000" algn="tl">
                  <a:srgbClr val="000000">
                    <a:alpha val="43137"/>
                  </a:srgbClr>
                </a:outerShdw>
              </a:effectLst>
            </a:endParaRPr>
          </a:p>
        </p:txBody>
      </p:sp>
      <p:sp>
        <p:nvSpPr>
          <p:cNvPr id="7" name="TextBox 6"/>
          <p:cNvSpPr txBox="1"/>
          <p:nvPr/>
        </p:nvSpPr>
        <p:spPr>
          <a:xfrm>
            <a:off x="196948" y="941874"/>
            <a:ext cx="11704319" cy="3499420"/>
          </a:xfrm>
          <a:prstGeom prst="rect">
            <a:avLst/>
          </a:prstGeom>
          <a:solidFill>
            <a:schemeClr val="bg1">
              <a:lumMod val="95000"/>
            </a:schemeClr>
          </a:solidFill>
        </p:spPr>
        <p:txBody>
          <a:bodyPr wrap="square" rtlCol="1">
            <a:spAutoFit/>
          </a:bodyPr>
          <a:lstStyle/>
          <a:p>
            <a:pPr marL="571500" lvl="0" indent="-571500" algn="justLow" rtl="1">
              <a:lnSpc>
                <a:spcPct val="115000"/>
              </a:lnSpc>
              <a:buFont typeface="Wingdings" panose="05000000000000000000" pitchFamily="2" charset="2"/>
              <a:buChar char="ü"/>
            </a:pPr>
            <a:r>
              <a:rPr lang="ar-MA" sz="3600" b="1" dirty="0" smtClean="0">
                <a:solidFill>
                  <a:srgbClr val="00B050"/>
                </a:solidFill>
                <a:latin typeface="Calibri" panose="020F0502020204030204" pitchFamily="34" charset="0"/>
                <a:ea typeface="Times New Roman" panose="02020603050405020304" pitchFamily="18" charset="0"/>
              </a:rPr>
              <a:t>احترام </a:t>
            </a:r>
            <a:r>
              <a:rPr lang="ar-MA" sz="3600" b="1" dirty="0">
                <a:solidFill>
                  <a:srgbClr val="00B050"/>
                </a:solidFill>
                <a:latin typeface="Calibri" panose="020F0502020204030204" pitchFamily="34" charset="0"/>
                <a:ea typeface="Times New Roman" panose="02020603050405020304" pitchFamily="18" charset="0"/>
              </a:rPr>
              <a:t>عناصر المهارة.                                          </a:t>
            </a:r>
            <a:r>
              <a:rPr lang="ar-MA" sz="3600" b="1" dirty="0" smtClean="0">
                <a:solidFill>
                  <a:srgbClr val="00B050"/>
                </a:solidFill>
                <a:latin typeface="Calibri" panose="020F0502020204030204" pitchFamily="34" charset="0"/>
                <a:ea typeface="Times New Roman" panose="02020603050405020304" pitchFamily="18" charset="0"/>
              </a:rPr>
              <a:t>               </a:t>
            </a:r>
            <a:r>
              <a:rPr lang="ar-MA" sz="3600" b="1" dirty="0">
                <a:solidFill>
                  <a:prstClr val="black"/>
                </a:solidFill>
                <a:latin typeface="Calibri" panose="020F0502020204030204" pitchFamily="34" charset="0"/>
                <a:ea typeface="Times New Roman" panose="02020603050405020304" pitchFamily="18" charset="0"/>
              </a:rPr>
              <a:t>(10ن)  </a:t>
            </a:r>
            <a:endParaRPr lang="en-US" sz="32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800100" lvl="1" indent="-342900" algn="justLow" rtl="1">
              <a:buFont typeface="Symbol" panose="05050102010706020507" pitchFamily="18" charset="2"/>
              <a:buChar char=""/>
            </a:pPr>
            <a:r>
              <a:rPr lang="ar-MA" sz="3600" b="1" dirty="0">
                <a:latin typeface="Calibri" panose="020F0502020204030204" pitchFamily="34" charset="0"/>
                <a:cs typeface="Arial" panose="020B0604020202020204" pitchFamily="34" charset="0"/>
              </a:rPr>
              <a:t>وضع مقدمة وعرض وخاتمة.          </a:t>
            </a:r>
            <a:r>
              <a:rPr lang="ar-MA" sz="3600" b="1" dirty="0" smtClean="0">
                <a:latin typeface="Calibri" panose="020F0502020204030204" pitchFamily="34" charset="0"/>
                <a:cs typeface="Arial" panose="020B0604020202020204" pitchFamily="34" charset="0"/>
              </a:rPr>
              <a:t>                                  </a:t>
            </a:r>
            <a:r>
              <a:rPr lang="ar-MA" sz="3600" b="1" dirty="0">
                <a:latin typeface="Calibri" panose="020F0502020204030204" pitchFamily="34" charset="0"/>
                <a:cs typeface="Arial" panose="020B0604020202020204" pitchFamily="34" charset="0"/>
              </a:rPr>
              <a:t>(2)</a:t>
            </a:r>
            <a:endParaRPr lang="en-US" sz="3600" dirty="0"/>
          </a:p>
          <a:p>
            <a:pPr marL="800100" lvl="1" indent="-342900" algn="justLow" rtl="1">
              <a:buFont typeface="Symbol" panose="05050102010706020507" pitchFamily="18" charset="2"/>
              <a:buChar char=""/>
            </a:pPr>
            <a:r>
              <a:rPr lang="ar-MA" sz="3600" b="1" dirty="0">
                <a:latin typeface="Calibri" panose="020F0502020204030204" pitchFamily="34" charset="0"/>
                <a:cs typeface="Arial" panose="020B0604020202020204" pitchFamily="34" charset="0"/>
              </a:rPr>
              <a:t>توضيح الفكرة وشرحها .               </a:t>
            </a:r>
            <a:r>
              <a:rPr lang="ar-MA" sz="3600" b="1" dirty="0" smtClean="0">
                <a:latin typeface="Calibri" panose="020F0502020204030204" pitchFamily="34" charset="0"/>
                <a:cs typeface="Arial" panose="020B0604020202020204" pitchFamily="34" charset="0"/>
              </a:rPr>
              <a:t>                                  </a:t>
            </a:r>
            <a:r>
              <a:rPr lang="ar-MA" sz="3600" b="1" dirty="0">
                <a:latin typeface="Calibri" panose="020F0502020204030204" pitchFamily="34" charset="0"/>
                <a:cs typeface="Arial" panose="020B0604020202020204" pitchFamily="34" charset="0"/>
              </a:rPr>
              <a:t>(2)   </a:t>
            </a:r>
            <a:endParaRPr lang="en-US" sz="3600" dirty="0"/>
          </a:p>
          <a:p>
            <a:pPr marL="800100" lvl="1" indent="-342900" algn="justLow" rtl="1">
              <a:buFont typeface="Symbol" panose="05050102010706020507" pitchFamily="18" charset="2"/>
              <a:buChar char=""/>
            </a:pPr>
            <a:r>
              <a:rPr lang="ar-MA" sz="3600" b="1" dirty="0">
                <a:latin typeface="Calibri" panose="020F0502020204030204" pitchFamily="34" charset="0"/>
                <a:cs typeface="Arial" panose="020B0604020202020204" pitchFamily="34" charset="0"/>
              </a:rPr>
              <a:t>استعمال الشواهد والأمثلة.         </a:t>
            </a:r>
            <a:r>
              <a:rPr lang="ar-MA" sz="3600" b="1" dirty="0" smtClean="0">
                <a:latin typeface="Calibri" panose="020F0502020204030204" pitchFamily="34" charset="0"/>
                <a:cs typeface="Arial" panose="020B0604020202020204" pitchFamily="34" charset="0"/>
              </a:rPr>
              <a:t>                                       </a:t>
            </a:r>
            <a:r>
              <a:rPr lang="ar-MA" sz="3600" b="1" dirty="0">
                <a:latin typeface="Calibri" panose="020F0502020204030204" pitchFamily="34" charset="0"/>
                <a:cs typeface="Arial" panose="020B0604020202020204" pitchFamily="34" charset="0"/>
              </a:rPr>
              <a:t>(2)</a:t>
            </a:r>
            <a:endParaRPr lang="en-US" sz="3600" dirty="0"/>
          </a:p>
          <a:p>
            <a:pPr marL="800100" lvl="1" indent="-342900" algn="justLow" rtl="1">
              <a:buFont typeface="Symbol" panose="05050102010706020507" pitchFamily="18" charset="2"/>
              <a:buChar char=""/>
            </a:pPr>
            <a:r>
              <a:rPr lang="ar-MA" sz="3600" b="1" dirty="0">
                <a:latin typeface="Calibri" panose="020F0502020204030204" pitchFamily="34" charset="0"/>
                <a:cs typeface="Arial" panose="020B0604020202020204" pitchFamily="34" charset="0"/>
              </a:rPr>
              <a:t>الرأي الشخصي.                     </a:t>
            </a:r>
            <a:r>
              <a:rPr lang="ar-MA" sz="3600" b="1" dirty="0" smtClean="0">
                <a:latin typeface="Calibri" panose="020F0502020204030204" pitchFamily="34" charset="0"/>
                <a:cs typeface="Arial" panose="020B0604020202020204" pitchFamily="34" charset="0"/>
              </a:rPr>
              <a:t>                                      </a:t>
            </a:r>
            <a:r>
              <a:rPr lang="ar-MA" sz="3600" b="1" dirty="0">
                <a:latin typeface="Calibri" panose="020F0502020204030204" pitchFamily="34" charset="0"/>
                <a:cs typeface="Arial" panose="020B0604020202020204" pitchFamily="34" charset="0"/>
              </a:rPr>
              <a:t>(2)  </a:t>
            </a:r>
            <a:endParaRPr lang="en-US" sz="3600" dirty="0"/>
          </a:p>
          <a:p>
            <a:pPr marL="800100" lvl="1" indent="-342900" algn="justLow" rtl="1">
              <a:buFont typeface="Symbol" panose="05050102010706020507" pitchFamily="18" charset="2"/>
              <a:buChar char=""/>
            </a:pPr>
            <a:r>
              <a:rPr lang="ar-MA" sz="3600" b="1" dirty="0">
                <a:latin typeface="Calibri" panose="020F0502020204030204" pitchFamily="34" charset="0"/>
                <a:cs typeface="Arial" panose="020B0604020202020204" pitchFamily="34" charset="0"/>
              </a:rPr>
              <a:t>تفريع الفكرة.                       </a:t>
            </a:r>
            <a:r>
              <a:rPr lang="ar-MA" sz="3600" b="1" dirty="0" smtClean="0">
                <a:latin typeface="Calibri" panose="020F0502020204030204" pitchFamily="34" charset="0"/>
                <a:cs typeface="Arial" panose="020B0604020202020204" pitchFamily="34" charset="0"/>
              </a:rPr>
              <a:t>                                        (</a:t>
            </a:r>
            <a:r>
              <a:rPr lang="ar-MA" sz="3600" b="1" dirty="0">
                <a:latin typeface="Calibri" panose="020F0502020204030204" pitchFamily="34" charset="0"/>
                <a:cs typeface="Arial" panose="020B0604020202020204" pitchFamily="34" charset="0"/>
              </a:rPr>
              <a:t>2</a:t>
            </a:r>
            <a:r>
              <a:rPr lang="ar-MA" sz="3600" b="1" dirty="0" smtClean="0">
                <a:latin typeface="Calibri" panose="020F0502020204030204" pitchFamily="34" charset="0"/>
                <a:cs typeface="Arial" panose="020B0604020202020204" pitchFamily="34" charset="0"/>
              </a:rPr>
              <a:t>)</a:t>
            </a:r>
            <a:endParaRPr lang="en-US" sz="3600" dirty="0"/>
          </a:p>
        </p:txBody>
      </p:sp>
      <p:sp>
        <p:nvSpPr>
          <p:cNvPr id="8" name="TextBox 7"/>
          <p:cNvSpPr txBox="1"/>
          <p:nvPr/>
        </p:nvSpPr>
        <p:spPr>
          <a:xfrm>
            <a:off x="196948" y="4690857"/>
            <a:ext cx="11704319" cy="1754326"/>
          </a:xfrm>
          <a:prstGeom prst="rect">
            <a:avLst/>
          </a:prstGeom>
          <a:solidFill>
            <a:schemeClr val="bg1">
              <a:lumMod val="95000"/>
            </a:schemeClr>
          </a:solidFill>
        </p:spPr>
        <p:txBody>
          <a:bodyPr wrap="square" rtlCol="1">
            <a:spAutoFit/>
          </a:bodyPr>
          <a:lstStyle/>
          <a:p>
            <a:pPr marL="571500" lvl="0" indent="-571500" algn="justLow" rtl="1">
              <a:buFont typeface="Wingdings" panose="05000000000000000000" pitchFamily="2" charset="2"/>
              <a:buChar char="ü"/>
            </a:pPr>
            <a:r>
              <a:rPr lang="ar-MA" sz="3600" b="1" dirty="0" smtClean="0">
                <a:solidFill>
                  <a:prstClr val="black"/>
                </a:solidFill>
                <a:latin typeface="Calibri" panose="020F0502020204030204" pitchFamily="34" charset="0"/>
                <a:ea typeface="Calibri" panose="020F0502020204030204" pitchFamily="34" charset="0"/>
                <a:cs typeface="Arial" panose="020B0604020202020204" pitchFamily="34" charset="0"/>
              </a:rPr>
              <a:t>احترام </a:t>
            </a:r>
            <a:r>
              <a:rPr lang="ar-MA" sz="3600" b="1" dirty="0">
                <a:solidFill>
                  <a:prstClr val="black"/>
                </a:solidFill>
                <a:latin typeface="Calibri" panose="020F0502020204030204" pitchFamily="34" charset="0"/>
                <a:ea typeface="Calibri" panose="020F0502020204030204" pitchFamily="34" charset="0"/>
                <a:cs typeface="Arial" panose="020B0604020202020204" pitchFamily="34" charset="0"/>
              </a:rPr>
              <a:t>قواعد اللغة العربية؛ النحو، الصرف، الإملاء.      </a:t>
            </a:r>
            <a:r>
              <a:rPr lang="ar-MA" sz="3600" b="1" dirty="0" smtClean="0">
                <a:solidFill>
                  <a:prstClr val="black"/>
                </a:solidFill>
                <a:latin typeface="Calibri" panose="020F0502020204030204" pitchFamily="34" charset="0"/>
                <a:ea typeface="Calibri" panose="020F0502020204030204" pitchFamily="34" charset="0"/>
                <a:cs typeface="Arial" panose="020B0604020202020204" pitchFamily="34" charset="0"/>
              </a:rPr>
              <a:t>              </a:t>
            </a:r>
            <a:r>
              <a:rPr lang="ar-MA" sz="3600" b="1" dirty="0">
                <a:solidFill>
                  <a:prstClr val="black"/>
                </a:solidFill>
                <a:latin typeface="Calibri" panose="020F0502020204030204" pitchFamily="34" charset="0"/>
                <a:ea typeface="Calibri" panose="020F0502020204030204" pitchFamily="34" charset="0"/>
                <a:cs typeface="Arial" panose="020B0604020202020204" pitchFamily="34" charset="0"/>
              </a:rPr>
              <a:t>(</a:t>
            </a:r>
            <a:r>
              <a:rPr lang="ar-MA" sz="3600" b="1" dirty="0" smtClean="0">
                <a:solidFill>
                  <a:prstClr val="black"/>
                </a:solidFill>
                <a:latin typeface="Calibri" panose="020F0502020204030204" pitchFamily="34" charset="0"/>
                <a:ea typeface="Calibri" panose="020F0502020204030204" pitchFamily="34" charset="0"/>
                <a:cs typeface="Arial" panose="020B0604020202020204" pitchFamily="34" charset="0"/>
              </a:rPr>
              <a:t>5)  </a:t>
            </a:r>
            <a:endParaRPr lang="en-US" sz="3600" dirty="0">
              <a:solidFill>
                <a:prstClr val="black"/>
              </a:solidFill>
              <a:ea typeface="Calibri" panose="020F0502020204030204" pitchFamily="34" charset="0"/>
            </a:endParaRPr>
          </a:p>
          <a:p>
            <a:pPr marL="571500" lvl="0" indent="-571500" algn="justLow" rtl="1">
              <a:buFont typeface="Wingdings" panose="05000000000000000000" pitchFamily="2" charset="2"/>
              <a:buChar char="ü"/>
            </a:pPr>
            <a:r>
              <a:rPr lang="ar-MA" sz="3600" b="1" dirty="0">
                <a:solidFill>
                  <a:prstClr val="black"/>
                </a:solidFill>
                <a:latin typeface="Calibri" panose="020F0502020204030204" pitchFamily="34" charset="0"/>
                <a:ea typeface="Calibri" panose="020F0502020204030204" pitchFamily="34" charset="0"/>
                <a:cs typeface="Arial" panose="020B0604020202020204" pitchFamily="34" charset="0"/>
              </a:rPr>
              <a:t>احترام علامات الترقيم.                                       </a:t>
            </a:r>
            <a:r>
              <a:rPr lang="ar-MA" sz="3600" b="1" dirty="0" smtClean="0">
                <a:solidFill>
                  <a:prstClr val="black"/>
                </a:solidFill>
                <a:latin typeface="Calibri" panose="020F0502020204030204" pitchFamily="34" charset="0"/>
                <a:ea typeface="Calibri" panose="020F0502020204030204" pitchFamily="34" charset="0"/>
                <a:cs typeface="Arial" panose="020B0604020202020204" pitchFamily="34" charset="0"/>
              </a:rPr>
              <a:t>               </a:t>
            </a:r>
            <a:r>
              <a:rPr lang="ar-MA" sz="3600" b="1" dirty="0">
                <a:solidFill>
                  <a:prstClr val="black"/>
                </a:solidFill>
                <a:latin typeface="Calibri" panose="020F0502020204030204" pitchFamily="34" charset="0"/>
                <a:ea typeface="Calibri" panose="020F0502020204030204" pitchFamily="34" charset="0"/>
                <a:cs typeface="Arial" panose="020B0604020202020204" pitchFamily="34" charset="0"/>
              </a:rPr>
              <a:t>(</a:t>
            </a:r>
            <a:r>
              <a:rPr lang="ar-MA" sz="3600" b="1" dirty="0" smtClean="0">
                <a:solidFill>
                  <a:prstClr val="black"/>
                </a:solidFill>
                <a:latin typeface="Calibri" panose="020F0502020204030204" pitchFamily="34" charset="0"/>
                <a:ea typeface="Calibri" panose="020F0502020204030204" pitchFamily="34" charset="0"/>
                <a:cs typeface="Arial" panose="020B0604020202020204" pitchFamily="34" charset="0"/>
              </a:rPr>
              <a:t>3)  </a:t>
            </a:r>
            <a:endParaRPr lang="en-US" sz="3600" dirty="0">
              <a:solidFill>
                <a:prstClr val="black"/>
              </a:solidFill>
              <a:ea typeface="Calibri" panose="020F0502020204030204" pitchFamily="34" charset="0"/>
            </a:endParaRPr>
          </a:p>
          <a:p>
            <a:pPr marL="571500" lvl="0" indent="-571500" algn="r" rtl="1">
              <a:buFont typeface="Wingdings" panose="05000000000000000000" pitchFamily="2" charset="2"/>
              <a:buChar char="ü"/>
            </a:pPr>
            <a:r>
              <a:rPr lang="ar-MA" sz="3600" b="1" dirty="0" smtClean="0">
                <a:solidFill>
                  <a:prstClr val="black"/>
                </a:solidFill>
                <a:ea typeface="Times New Roman" panose="02020603050405020304" pitchFamily="18" charset="0"/>
              </a:rPr>
              <a:t>الخط </a:t>
            </a:r>
            <a:r>
              <a:rPr lang="ar-MA" sz="3600" b="1" dirty="0">
                <a:solidFill>
                  <a:prstClr val="black"/>
                </a:solidFill>
                <a:ea typeface="Times New Roman" panose="02020603050405020304" pitchFamily="18" charset="0"/>
              </a:rPr>
              <a:t>الجيد ونظافة الورقة.</a:t>
            </a:r>
            <a:r>
              <a:rPr lang="ar-MA" sz="3200" b="1" dirty="0">
                <a:solidFill>
                  <a:prstClr val="black"/>
                </a:solidFill>
                <a:ea typeface="Times New Roman" panose="02020603050405020304" pitchFamily="18" charset="0"/>
              </a:rPr>
              <a:t>                                    </a:t>
            </a:r>
            <a:r>
              <a:rPr lang="ar-MA" sz="3200" b="1" dirty="0" smtClean="0">
                <a:solidFill>
                  <a:prstClr val="black"/>
                </a:solidFill>
                <a:ea typeface="Times New Roman" panose="02020603050405020304" pitchFamily="18" charset="0"/>
              </a:rPr>
              <a:t>                           </a:t>
            </a:r>
            <a:r>
              <a:rPr lang="ar-MA" sz="3600" b="1" dirty="0" smtClean="0">
                <a:solidFill>
                  <a:prstClr val="black"/>
                </a:solidFill>
                <a:ea typeface="Times New Roman" panose="02020603050405020304" pitchFamily="18" charset="0"/>
              </a:rPr>
              <a:t>(2)</a:t>
            </a:r>
            <a:endParaRPr lang="ar-MA" sz="3600" b="1" dirty="0">
              <a:solidFill>
                <a:prstClr val="black"/>
              </a:solidFill>
            </a:endParaRPr>
          </a:p>
        </p:txBody>
      </p:sp>
    </p:spTree>
    <p:extLst>
      <p:ext uri="{BB962C8B-B14F-4D97-AF65-F5344CB8AC3E}">
        <p14:creationId xmlns:p14="http://schemas.microsoft.com/office/powerpoint/2010/main" val="12376014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48669867"/>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سوف تنهظ حرب</a:t>
                      </a:r>
                      <a:endParaRPr lang="ar-MA" sz="3600" b="1" dirty="0"/>
                    </a:p>
                  </a:txBody>
                  <a:tcPr>
                    <a:solidFill>
                      <a:srgbClr val="FFFF99"/>
                    </a:solidFill>
                  </a:tcPr>
                </a:tc>
                <a:tc>
                  <a:txBody>
                    <a:bodyPr/>
                    <a:lstStyle/>
                    <a:p>
                      <a:pPr rtl="1"/>
                      <a:r>
                        <a:rPr lang="ar-MA" sz="3600" b="1" dirty="0" smtClean="0"/>
                        <a:t>سوف </a:t>
                      </a:r>
                      <a:r>
                        <a:rPr lang="ar-MA" sz="3600" b="1" dirty="0" smtClean="0">
                          <a:solidFill>
                            <a:srgbClr val="00B050"/>
                          </a:solidFill>
                        </a:rPr>
                        <a:t>تقوم/تشتعل</a:t>
                      </a:r>
                      <a:r>
                        <a:rPr lang="ar-MA" sz="3600" b="1" dirty="0" smtClean="0"/>
                        <a:t>  حرب</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أتمنا</a:t>
                      </a:r>
                      <a:r>
                        <a:rPr lang="ar-MA" sz="3600" b="1" baseline="0" dirty="0" smtClean="0"/>
                        <a:t> أن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أدعو لجميع أخواني...</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التعاون عن البر والتقوى</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يحث على مجتمعا</a:t>
                      </a:r>
                      <a:r>
                        <a:rPr lang="ar-MA" sz="3600" b="1" baseline="0" dirty="0" smtClean="0"/>
                        <a:t> متراحما</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أن نكون دائما فعل الخير</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فتعاون</a:t>
                      </a:r>
                      <a:r>
                        <a:rPr lang="ar-MA" sz="3600" b="1" baseline="0" dirty="0" smtClean="0"/>
                        <a:t> يخلق الانسجام</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إن تعاون...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8952345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39643086"/>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سوف تنهظ حرب</a:t>
                      </a:r>
                      <a:endParaRPr lang="ar-MA" sz="3600" b="1" dirty="0"/>
                    </a:p>
                  </a:txBody>
                  <a:tcPr>
                    <a:solidFill>
                      <a:srgbClr val="FFFF99"/>
                    </a:solidFill>
                  </a:tcPr>
                </a:tc>
                <a:tc>
                  <a:txBody>
                    <a:bodyPr/>
                    <a:lstStyle/>
                    <a:p>
                      <a:pPr rtl="1"/>
                      <a:r>
                        <a:rPr lang="ar-MA" sz="3600" b="1" dirty="0" smtClean="0"/>
                        <a:t>سوف </a:t>
                      </a:r>
                      <a:r>
                        <a:rPr lang="ar-MA" sz="3600" b="1" dirty="0" smtClean="0">
                          <a:solidFill>
                            <a:srgbClr val="00B050"/>
                          </a:solidFill>
                        </a:rPr>
                        <a:t>تقوم/تشتعل</a:t>
                      </a:r>
                      <a:r>
                        <a:rPr lang="ar-MA" sz="3600" b="1" dirty="0" smtClean="0"/>
                        <a:t>  حرب</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أتمنا</a:t>
                      </a:r>
                      <a:r>
                        <a:rPr lang="ar-MA" sz="3600" b="1" baseline="0" dirty="0" smtClean="0"/>
                        <a:t> أن</a:t>
                      </a:r>
                      <a:endParaRPr lang="ar-MA" sz="3600" b="1" dirty="0"/>
                    </a:p>
                  </a:txBody>
                  <a:tcPr>
                    <a:solidFill>
                      <a:srgbClr val="FFFF99"/>
                    </a:solidFill>
                  </a:tcPr>
                </a:tc>
                <a:tc>
                  <a:txBody>
                    <a:bodyPr/>
                    <a:lstStyle/>
                    <a:p>
                      <a:pPr rtl="1"/>
                      <a:r>
                        <a:rPr lang="ar-MA" sz="3600" b="1" dirty="0" smtClean="0">
                          <a:solidFill>
                            <a:srgbClr val="00B050"/>
                          </a:solidFill>
                        </a:rPr>
                        <a:t>أتمنى</a:t>
                      </a:r>
                      <a:r>
                        <a:rPr lang="ar-MA" sz="3600" b="1" baseline="0" dirty="0" smtClean="0"/>
                        <a:t> أن</a:t>
                      </a:r>
                      <a:endParaRPr lang="ar-MA" sz="3600" b="1" dirty="0"/>
                    </a:p>
                  </a:txBody>
                  <a:tcPr>
                    <a:solidFill>
                      <a:srgbClr val="FFFF99"/>
                    </a:solidFill>
                  </a:tcPr>
                </a:tc>
                <a:tc>
                  <a:txBody>
                    <a:bodyPr/>
                    <a:lstStyle/>
                    <a:p>
                      <a:pPr rtl="1"/>
                      <a:r>
                        <a:rPr lang="ar-MA" sz="3200" b="1" dirty="0" smtClean="0"/>
                        <a:t>من</a:t>
                      </a:r>
                      <a:r>
                        <a:rPr lang="ar-MA" sz="3200" b="1" baseline="0" dirty="0" smtClean="0"/>
                        <a:t> التمني...</a:t>
                      </a:r>
                      <a:endParaRPr lang="ar-MA" sz="32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أدعو لجميع أخواني...</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التعاون عن البر والتقوى</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يحث على مجتمعا</a:t>
                      </a:r>
                      <a:r>
                        <a:rPr lang="ar-MA" sz="3600" b="1" baseline="0" dirty="0" smtClean="0"/>
                        <a:t> متراحما</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أن نكون دائما فعل الخير</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فتعاون</a:t>
                      </a:r>
                      <a:r>
                        <a:rPr lang="ar-MA" sz="3600" b="1" baseline="0" dirty="0" smtClean="0"/>
                        <a:t> يخلق الانسجام</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إن تعاون...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18739838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993248650"/>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سوف تنهظ حرب</a:t>
                      </a:r>
                      <a:endParaRPr lang="ar-MA" sz="3600" b="1" dirty="0"/>
                    </a:p>
                  </a:txBody>
                  <a:tcPr>
                    <a:solidFill>
                      <a:srgbClr val="FFFF99"/>
                    </a:solidFill>
                  </a:tcPr>
                </a:tc>
                <a:tc>
                  <a:txBody>
                    <a:bodyPr/>
                    <a:lstStyle/>
                    <a:p>
                      <a:pPr rtl="1"/>
                      <a:r>
                        <a:rPr lang="ar-MA" sz="3600" b="1" dirty="0" smtClean="0"/>
                        <a:t>سوف </a:t>
                      </a:r>
                      <a:r>
                        <a:rPr lang="ar-MA" sz="3600" b="1" dirty="0" smtClean="0">
                          <a:solidFill>
                            <a:srgbClr val="00B050"/>
                          </a:solidFill>
                        </a:rPr>
                        <a:t>تقوم/تشتعل</a:t>
                      </a:r>
                      <a:r>
                        <a:rPr lang="ar-MA" sz="3600" b="1" dirty="0" smtClean="0"/>
                        <a:t>  حرب</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أتمنا</a:t>
                      </a:r>
                      <a:r>
                        <a:rPr lang="ar-MA" sz="3600" b="1" baseline="0" dirty="0" smtClean="0"/>
                        <a:t> أن</a:t>
                      </a:r>
                      <a:endParaRPr lang="ar-MA" sz="3600" b="1" dirty="0"/>
                    </a:p>
                  </a:txBody>
                  <a:tcPr>
                    <a:solidFill>
                      <a:srgbClr val="FFFF99"/>
                    </a:solidFill>
                  </a:tcPr>
                </a:tc>
                <a:tc>
                  <a:txBody>
                    <a:bodyPr/>
                    <a:lstStyle/>
                    <a:p>
                      <a:pPr rtl="1"/>
                      <a:r>
                        <a:rPr lang="ar-MA" sz="3600" b="1" dirty="0" smtClean="0">
                          <a:solidFill>
                            <a:srgbClr val="00B050"/>
                          </a:solidFill>
                        </a:rPr>
                        <a:t>أتمنى</a:t>
                      </a:r>
                      <a:r>
                        <a:rPr lang="ar-MA" sz="3600" b="1" baseline="0" dirty="0" smtClean="0"/>
                        <a:t> أن</a:t>
                      </a:r>
                      <a:endParaRPr lang="ar-MA" sz="3600" b="1" dirty="0"/>
                    </a:p>
                  </a:txBody>
                  <a:tcPr>
                    <a:solidFill>
                      <a:srgbClr val="FFFF99"/>
                    </a:solidFill>
                  </a:tcPr>
                </a:tc>
                <a:tc>
                  <a:txBody>
                    <a:bodyPr/>
                    <a:lstStyle/>
                    <a:p>
                      <a:pPr rtl="1"/>
                      <a:r>
                        <a:rPr lang="ar-MA" sz="3200" b="1" dirty="0" smtClean="0"/>
                        <a:t>من</a:t>
                      </a:r>
                      <a:r>
                        <a:rPr lang="ar-MA" sz="3200" b="1" baseline="0" dirty="0" smtClean="0"/>
                        <a:t> التمني...</a:t>
                      </a:r>
                      <a:endParaRPr lang="ar-MA" sz="32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أدعو لجميع أخواني...</a:t>
                      </a:r>
                      <a:endParaRPr lang="ar-MA" sz="3600" b="1" dirty="0"/>
                    </a:p>
                  </a:txBody>
                  <a:tcPr>
                    <a:solidFill>
                      <a:srgbClr val="FFFF99"/>
                    </a:solidFill>
                  </a:tcPr>
                </a:tc>
                <a:tc>
                  <a:txBody>
                    <a:bodyPr/>
                    <a:lstStyle/>
                    <a:p>
                      <a:pPr rtl="1"/>
                      <a:r>
                        <a:rPr lang="ar-MA" sz="3600" b="1" dirty="0" smtClean="0"/>
                        <a:t>أدعو </a:t>
                      </a:r>
                      <a:r>
                        <a:rPr lang="ar-MA" sz="3600" b="1" dirty="0" smtClean="0">
                          <a:solidFill>
                            <a:srgbClr val="00B050"/>
                          </a:solidFill>
                        </a:rPr>
                        <a:t>جميع</a:t>
                      </a:r>
                      <a:r>
                        <a:rPr lang="ar-MA" sz="3600" b="1" dirty="0" smtClean="0"/>
                        <a:t> أخواني</a:t>
                      </a:r>
                      <a:endParaRPr lang="ar-MA" sz="3600" b="1" dirty="0"/>
                    </a:p>
                  </a:txBody>
                  <a:tcPr>
                    <a:solidFill>
                      <a:srgbClr val="FFFF99"/>
                    </a:solidFill>
                  </a:tcPr>
                </a:tc>
                <a:tc>
                  <a:txBody>
                    <a:bodyPr/>
                    <a:lstStyle/>
                    <a:p>
                      <a:pPr rtl="1"/>
                      <a:r>
                        <a:rPr lang="ar-MA" sz="3200" b="1" dirty="0" smtClean="0"/>
                        <a:t>الدعوة - الدعاء</a:t>
                      </a:r>
                      <a:endParaRPr lang="ar-MA" sz="32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التعاون عن البر والتقوى</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يحث على مجتمعا</a:t>
                      </a:r>
                      <a:r>
                        <a:rPr lang="ar-MA" sz="3600" b="1" baseline="0" dirty="0" smtClean="0"/>
                        <a:t> متراحما</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أن نكون دائما فعل الخير</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فتعاون</a:t>
                      </a:r>
                      <a:r>
                        <a:rPr lang="ar-MA" sz="3600" b="1" baseline="0" dirty="0" smtClean="0"/>
                        <a:t> يخلق الانسجام</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إن تعاون...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4053018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12746563"/>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سوف تنهظ حرب</a:t>
                      </a:r>
                      <a:endParaRPr lang="ar-MA" sz="3600" b="1" dirty="0"/>
                    </a:p>
                  </a:txBody>
                  <a:tcPr>
                    <a:solidFill>
                      <a:srgbClr val="FFFF99"/>
                    </a:solidFill>
                  </a:tcPr>
                </a:tc>
                <a:tc>
                  <a:txBody>
                    <a:bodyPr/>
                    <a:lstStyle/>
                    <a:p>
                      <a:pPr rtl="1"/>
                      <a:r>
                        <a:rPr lang="ar-MA" sz="3600" b="1" dirty="0" smtClean="0"/>
                        <a:t>سوف </a:t>
                      </a:r>
                      <a:r>
                        <a:rPr lang="ar-MA" sz="3600" b="1" dirty="0" smtClean="0">
                          <a:solidFill>
                            <a:srgbClr val="00B050"/>
                          </a:solidFill>
                        </a:rPr>
                        <a:t>تقوم/تشتعل</a:t>
                      </a:r>
                      <a:r>
                        <a:rPr lang="ar-MA" sz="3600" b="1" dirty="0" smtClean="0"/>
                        <a:t>  حرب</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أتمنا</a:t>
                      </a:r>
                      <a:r>
                        <a:rPr lang="ar-MA" sz="3600" b="1" baseline="0" dirty="0" smtClean="0"/>
                        <a:t> أن</a:t>
                      </a:r>
                      <a:endParaRPr lang="ar-MA" sz="3600" b="1" dirty="0"/>
                    </a:p>
                  </a:txBody>
                  <a:tcPr>
                    <a:solidFill>
                      <a:srgbClr val="FFFF99"/>
                    </a:solidFill>
                  </a:tcPr>
                </a:tc>
                <a:tc>
                  <a:txBody>
                    <a:bodyPr/>
                    <a:lstStyle/>
                    <a:p>
                      <a:pPr rtl="1"/>
                      <a:r>
                        <a:rPr lang="ar-MA" sz="3600" b="1" dirty="0" smtClean="0">
                          <a:solidFill>
                            <a:srgbClr val="00B050"/>
                          </a:solidFill>
                        </a:rPr>
                        <a:t>أتمنى</a:t>
                      </a:r>
                      <a:r>
                        <a:rPr lang="ar-MA" sz="3600" b="1" baseline="0" dirty="0" smtClean="0"/>
                        <a:t> أن</a:t>
                      </a:r>
                      <a:endParaRPr lang="ar-MA" sz="3600" b="1" dirty="0"/>
                    </a:p>
                  </a:txBody>
                  <a:tcPr>
                    <a:solidFill>
                      <a:srgbClr val="FFFF99"/>
                    </a:solidFill>
                  </a:tcPr>
                </a:tc>
                <a:tc>
                  <a:txBody>
                    <a:bodyPr/>
                    <a:lstStyle/>
                    <a:p>
                      <a:pPr rtl="1"/>
                      <a:r>
                        <a:rPr lang="ar-MA" sz="3200" b="1" dirty="0" smtClean="0"/>
                        <a:t>من</a:t>
                      </a:r>
                      <a:r>
                        <a:rPr lang="ar-MA" sz="3200" b="1" baseline="0" dirty="0" smtClean="0"/>
                        <a:t> التمني...</a:t>
                      </a:r>
                      <a:endParaRPr lang="ar-MA" sz="32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أدعو لجميع أخواني...</a:t>
                      </a:r>
                      <a:endParaRPr lang="ar-MA" sz="3600" b="1" dirty="0"/>
                    </a:p>
                  </a:txBody>
                  <a:tcPr>
                    <a:solidFill>
                      <a:srgbClr val="FFFF99"/>
                    </a:solidFill>
                  </a:tcPr>
                </a:tc>
                <a:tc>
                  <a:txBody>
                    <a:bodyPr/>
                    <a:lstStyle/>
                    <a:p>
                      <a:pPr rtl="1"/>
                      <a:r>
                        <a:rPr lang="ar-MA" sz="3600" b="1" dirty="0" smtClean="0"/>
                        <a:t>أدعو </a:t>
                      </a:r>
                      <a:r>
                        <a:rPr lang="ar-MA" sz="3600" b="1" dirty="0" smtClean="0">
                          <a:solidFill>
                            <a:srgbClr val="00B050"/>
                          </a:solidFill>
                        </a:rPr>
                        <a:t>جميع</a:t>
                      </a:r>
                      <a:r>
                        <a:rPr lang="ar-MA" sz="3600" b="1" dirty="0" smtClean="0"/>
                        <a:t> أخواني</a:t>
                      </a:r>
                      <a:endParaRPr lang="ar-MA" sz="3600" b="1" dirty="0"/>
                    </a:p>
                  </a:txBody>
                  <a:tcPr>
                    <a:solidFill>
                      <a:srgbClr val="FFFF99"/>
                    </a:solidFill>
                  </a:tcPr>
                </a:tc>
                <a:tc>
                  <a:txBody>
                    <a:bodyPr/>
                    <a:lstStyle/>
                    <a:p>
                      <a:pPr rtl="1"/>
                      <a:r>
                        <a:rPr lang="ar-MA" sz="3200" b="1" dirty="0" smtClean="0"/>
                        <a:t>الدعوة - الدعاء</a:t>
                      </a:r>
                      <a:endParaRPr lang="ar-MA" sz="32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التعاون عن البر والتقوى</a:t>
                      </a:r>
                      <a:endParaRPr lang="ar-MA" sz="3600" b="1" dirty="0"/>
                    </a:p>
                  </a:txBody>
                  <a:tcPr>
                    <a:solidFill>
                      <a:srgbClr val="FFFF99"/>
                    </a:solidFill>
                  </a:tcPr>
                </a:tc>
                <a:tc>
                  <a:txBody>
                    <a:bodyPr/>
                    <a:lstStyle/>
                    <a:p>
                      <a:pPr rtl="1"/>
                      <a:r>
                        <a:rPr lang="ar-MA" sz="3600" b="1" dirty="0" smtClean="0"/>
                        <a:t>التعاون </a:t>
                      </a:r>
                      <a:r>
                        <a:rPr lang="ar-MA" sz="3600" b="1" dirty="0" smtClean="0">
                          <a:solidFill>
                            <a:srgbClr val="00B050"/>
                          </a:solidFill>
                        </a:rPr>
                        <a:t>على</a:t>
                      </a:r>
                      <a:r>
                        <a:rPr lang="ar-MA" sz="3600" b="1" dirty="0" smtClean="0"/>
                        <a:t> البر والتقوى</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يحث على مجتمعا</a:t>
                      </a:r>
                      <a:r>
                        <a:rPr lang="ar-MA" sz="3600" b="1" baseline="0" dirty="0" smtClean="0"/>
                        <a:t> متراحما</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أن نكون دائما فعل الخير</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فتعاون</a:t>
                      </a:r>
                      <a:r>
                        <a:rPr lang="ar-MA" sz="3600" b="1" baseline="0" dirty="0" smtClean="0"/>
                        <a:t> يخلق الانسجام</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إن تعاون...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17141008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52198272"/>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سوف تنهظ حرب</a:t>
                      </a:r>
                      <a:endParaRPr lang="ar-MA" sz="3600" b="1" dirty="0"/>
                    </a:p>
                  </a:txBody>
                  <a:tcPr>
                    <a:solidFill>
                      <a:srgbClr val="FFFF99"/>
                    </a:solidFill>
                  </a:tcPr>
                </a:tc>
                <a:tc>
                  <a:txBody>
                    <a:bodyPr/>
                    <a:lstStyle/>
                    <a:p>
                      <a:pPr rtl="1"/>
                      <a:r>
                        <a:rPr lang="ar-MA" sz="3600" b="1" dirty="0" smtClean="0"/>
                        <a:t>سوف </a:t>
                      </a:r>
                      <a:r>
                        <a:rPr lang="ar-MA" sz="3600" b="1" dirty="0" smtClean="0">
                          <a:solidFill>
                            <a:srgbClr val="00B050"/>
                          </a:solidFill>
                        </a:rPr>
                        <a:t>تقوم/تشتعل</a:t>
                      </a:r>
                      <a:r>
                        <a:rPr lang="ar-MA" sz="3600" b="1" dirty="0" smtClean="0"/>
                        <a:t>  حرب</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أتمنا</a:t>
                      </a:r>
                      <a:r>
                        <a:rPr lang="ar-MA" sz="3600" b="1" baseline="0" dirty="0" smtClean="0"/>
                        <a:t> أن</a:t>
                      </a:r>
                      <a:endParaRPr lang="ar-MA" sz="3600" b="1" dirty="0"/>
                    </a:p>
                  </a:txBody>
                  <a:tcPr>
                    <a:solidFill>
                      <a:srgbClr val="FFFF99"/>
                    </a:solidFill>
                  </a:tcPr>
                </a:tc>
                <a:tc>
                  <a:txBody>
                    <a:bodyPr/>
                    <a:lstStyle/>
                    <a:p>
                      <a:pPr rtl="1"/>
                      <a:r>
                        <a:rPr lang="ar-MA" sz="3600" b="1" dirty="0" smtClean="0">
                          <a:solidFill>
                            <a:srgbClr val="00B050"/>
                          </a:solidFill>
                        </a:rPr>
                        <a:t>أتمنى</a:t>
                      </a:r>
                      <a:r>
                        <a:rPr lang="ar-MA" sz="3600" b="1" baseline="0" dirty="0" smtClean="0"/>
                        <a:t> أن</a:t>
                      </a:r>
                      <a:endParaRPr lang="ar-MA" sz="3600" b="1" dirty="0"/>
                    </a:p>
                  </a:txBody>
                  <a:tcPr>
                    <a:solidFill>
                      <a:srgbClr val="FFFF99"/>
                    </a:solidFill>
                  </a:tcPr>
                </a:tc>
                <a:tc>
                  <a:txBody>
                    <a:bodyPr/>
                    <a:lstStyle/>
                    <a:p>
                      <a:pPr rtl="1"/>
                      <a:r>
                        <a:rPr lang="ar-MA" sz="3200" b="1" dirty="0" smtClean="0"/>
                        <a:t>من</a:t>
                      </a:r>
                      <a:r>
                        <a:rPr lang="ar-MA" sz="3200" b="1" baseline="0" dirty="0" smtClean="0"/>
                        <a:t> التمني...</a:t>
                      </a:r>
                      <a:endParaRPr lang="ar-MA" sz="32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أدعو لجميع أخواني...</a:t>
                      </a:r>
                      <a:endParaRPr lang="ar-MA" sz="3600" b="1" dirty="0"/>
                    </a:p>
                  </a:txBody>
                  <a:tcPr>
                    <a:solidFill>
                      <a:srgbClr val="FFFF99"/>
                    </a:solidFill>
                  </a:tcPr>
                </a:tc>
                <a:tc>
                  <a:txBody>
                    <a:bodyPr/>
                    <a:lstStyle/>
                    <a:p>
                      <a:pPr rtl="1"/>
                      <a:r>
                        <a:rPr lang="ar-MA" sz="3600" b="1" dirty="0" smtClean="0"/>
                        <a:t>أدعو </a:t>
                      </a:r>
                      <a:r>
                        <a:rPr lang="ar-MA" sz="3600" b="1" dirty="0" smtClean="0">
                          <a:solidFill>
                            <a:srgbClr val="00B050"/>
                          </a:solidFill>
                        </a:rPr>
                        <a:t>جميع</a:t>
                      </a:r>
                      <a:r>
                        <a:rPr lang="ar-MA" sz="3600" b="1" dirty="0" smtClean="0"/>
                        <a:t> أخواني</a:t>
                      </a:r>
                      <a:endParaRPr lang="ar-MA" sz="3600" b="1" dirty="0"/>
                    </a:p>
                  </a:txBody>
                  <a:tcPr>
                    <a:solidFill>
                      <a:srgbClr val="FFFF99"/>
                    </a:solidFill>
                  </a:tcPr>
                </a:tc>
                <a:tc>
                  <a:txBody>
                    <a:bodyPr/>
                    <a:lstStyle/>
                    <a:p>
                      <a:pPr rtl="1"/>
                      <a:r>
                        <a:rPr lang="ar-MA" sz="3200" b="1" dirty="0" smtClean="0"/>
                        <a:t>الدعوة - الدعاء</a:t>
                      </a:r>
                      <a:endParaRPr lang="ar-MA" sz="32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التعاون عن البر والتقوى</a:t>
                      </a:r>
                      <a:endParaRPr lang="ar-MA" sz="3600" b="1" dirty="0"/>
                    </a:p>
                  </a:txBody>
                  <a:tcPr>
                    <a:solidFill>
                      <a:srgbClr val="FFFF99"/>
                    </a:solidFill>
                  </a:tcPr>
                </a:tc>
                <a:tc>
                  <a:txBody>
                    <a:bodyPr/>
                    <a:lstStyle/>
                    <a:p>
                      <a:pPr rtl="1"/>
                      <a:r>
                        <a:rPr lang="ar-MA" sz="3600" b="1" dirty="0" smtClean="0"/>
                        <a:t>التعاون </a:t>
                      </a:r>
                      <a:r>
                        <a:rPr lang="ar-MA" sz="3600" b="1" dirty="0" smtClean="0">
                          <a:solidFill>
                            <a:srgbClr val="00B050"/>
                          </a:solidFill>
                        </a:rPr>
                        <a:t>على</a:t>
                      </a:r>
                      <a:r>
                        <a:rPr lang="ar-MA" sz="3600" b="1" dirty="0" smtClean="0"/>
                        <a:t> البر والتقوى</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يحث على مجتمعا</a:t>
                      </a:r>
                      <a:r>
                        <a:rPr lang="ar-MA" sz="3600" b="1" baseline="0" dirty="0" smtClean="0"/>
                        <a:t> متراحما</a:t>
                      </a:r>
                      <a:endParaRPr lang="ar-MA" sz="3600" b="1" dirty="0"/>
                    </a:p>
                  </a:txBody>
                  <a:tcPr>
                    <a:solidFill>
                      <a:srgbClr val="FFFF99"/>
                    </a:solidFill>
                  </a:tcPr>
                </a:tc>
                <a:tc>
                  <a:txBody>
                    <a:bodyPr/>
                    <a:lstStyle/>
                    <a:p>
                      <a:pPr rtl="1"/>
                      <a:r>
                        <a:rPr lang="ar-MA" sz="3600" b="1" dirty="0" smtClean="0"/>
                        <a:t>يحث على </a:t>
                      </a:r>
                      <a:r>
                        <a:rPr lang="ar-MA" sz="3600" b="1" dirty="0" smtClean="0">
                          <a:solidFill>
                            <a:srgbClr val="00B050"/>
                          </a:solidFill>
                        </a:rPr>
                        <a:t>مجتمع</a:t>
                      </a:r>
                      <a:r>
                        <a:rPr lang="ar-MA" sz="3600" b="1" baseline="0" dirty="0" smtClean="0">
                          <a:solidFill>
                            <a:srgbClr val="00B050"/>
                          </a:solidFill>
                        </a:rPr>
                        <a:t> متراحم</a:t>
                      </a:r>
                      <a:endParaRPr lang="ar-MA" sz="3600" b="1" dirty="0">
                        <a:solidFill>
                          <a:srgbClr val="00B050"/>
                        </a:solidFill>
                      </a:endParaRPr>
                    </a:p>
                  </a:txBody>
                  <a:tcPr>
                    <a:solidFill>
                      <a:srgbClr val="FFFF99"/>
                    </a:solidFill>
                  </a:tcPr>
                </a:tc>
                <a:tc>
                  <a:txBody>
                    <a:bodyPr/>
                    <a:lstStyle/>
                    <a:p>
                      <a:pPr rtl="1"/>
                      <a:r>
                        <a:rPr lang="ar-MA" sz="3200" b="1" dirty="0" smtClean="0"/>
                        <a:t>اسم مجرور</a:t>
                      </a:r>
                      <a:endParaRPr lang="ar-MA" sz="32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أن نكون دائما فعل الخير</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فتعاون</a:t>
                      </a:r>
                      <a:r>
                        <a:rPr lang="ar-MA" sz="3600" b="1" baseline="0" dirty="0" smtClean="0"/>
                        <a:t> يخلق الانسجام</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إن تعاون...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39633946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349074701"/>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سوف تنهظ حرب</a:t>
                      </a:r>
                      <a:endParaRPr lang="ar-MA" sz="3600" b="1" dirty="0"/>
                    </a:p>
                  </a:txBody>
                  <a:tcPr>
                    <a:solidFill>
                      <a:srgbClr val="FFFF99"/>
                    </a:solidFill>
                  </a:tcPr>
                </a:tc>
                <a:tc>
                  <a:txBody>
                    <a:bodyPr/>
                    <a:lstStyle/>
                    <a:p>
                      <a:pPr rtl="1"/>
                      <a:r>
                        <a:rPr lang="ar-MA" sz="3600" b="1" dirty="0" smtClean="0"/>
                        <a:t>سوف </a:t>
                      </a:r>
                      <a:r>
                        <a:rPr lang="ar-MA" sz="3600" b="1" dirty="0" smtClean="0">
                          <a:solidFill>
                            <a:srgbClr val="00B050"/>
                          </a:solidFill>
                        </a:rPr>
                        <a:t>تقوم/تشتعل</a:t>
                      </a:r>
                      <a:r>
                        <a:rPr lang="ar-MA" sz="3600" b="1" dirty="0" smtClean="0"/>
                        <a:t>  حرب</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أتمنا</a:t>
                      </a:r>
                      <a:r>
                        <a:rPr lang="ar-MA" sz="3600" b="1" baseline="0" dirty="0" smtClean="0"/>
                        <a:t> أن</a:t>
                      </a:r>
                      <a:endParaRPr lang="ar-MA" sz="3600" b="1" dirty="0"/>
                    </a:p>
                  </a:txBody>
                  <a:tcPr>
                    <a:solidFill>
                      <a:srgbClr val="FFFF99"/>
                    </a:solidFill>
                  </a:tcPr>
                </a:tc>
                <a:tc>
                  <a:txBody>
                    <a:bodyPr/>
                    <a:lstStyle/>
                    <a:p>
                      <a:pPr rtl="1"/>
                      <a:r>
                        <a:rPr lang="ar-MA" sz="3600" b="1" dirty="0" smtClean="0">
                          <a:solidFill>
                            <a:srgbClr val="00B050"/>
                          </a:solidFill>
                        </a:rPr>
                        <a:t>أتمنى</a:t>
                      </a:r>
                      <a:r>
                        <a:rPr lang="ar-MA" sz="3600" b="1" baseline="0" dirty="0" smtClean="0"/>
                        <a:t> أن</a:t>
                      </a:r>
                      <a:endParaRPr lang="ar-MA" sz="3600" b="1" dirty="0"/>
                    </a:p>
                  </a:txBody>
                  <a:tcPr>
                    <a:solidFill>
                      <a:srgbClr val="FFFF99"/>
                    </a:solidFill>
                  </a:tcPr>
                </a:tc>
                <a:tc>
                  <a:txBody>
                    <a:bodyPr/>
                    <a:lstStyle/>
                    <a:p>
                      <a:pPr rtl="1"/>
                      <a:r>
                        <a:rPr lang="ar-MA" sz="3200" b="1" dirty="0" smtClean="0"/>
                        <a:t>من</a:t>
                      </a:r>
                      <a:r>
                        <a:rPr lang="ar-MA" sz="3200" b="1" baseline="0" dirty="0" smtClean="0"/>
                        <a:t> التمني...</a:t>
                      </a:r>
                      <a:endParaRPr lang="ar-MA" sz="32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أدعو لجميع أخواني...</a:t>
                      </a:r>
                      <a:endParaRPr lang="ar-MA" sz="3600" b="1" dirty="0"/>
                    </a:p>
                  </a:txBody>
                  <a:tcPr>
                    <a:solidFill>
                      <a:srgbClr val="FFFF99"/>
                    </a:solidFill>
                  </a:tcPr>
                </a:tc>
                <a:tc>
                  <a:txBody>
                    <a:bodyPr/>
                    <a:lstStyle/>
                    <a:p>
                      <a:pPr rtl="1"/>
                      <a:r>
                        <a:rPr lang="ar-MA" sz="3600" b="1" dirty="0" smtClean="0"/>
                        <a:t>أدعو </a:t>
                      </a:r>
                      <a:r>
                        <a:rPr lang="ar-MA" sz="3600" b="1" dirty="0" smtClean="0">
                          <a:solidFill>
                            <a:srgbClr val="00B050"/>
                          </a:solidFill>
                        </a:rPr>
                        <a:t>جميع</a:t>
                      </a:r>
                      <a:r>
                        <a:rPr lang="ar-MA" sz="3600" b="1" dirty="0" smtClean="0"/>
                        <a:t> أخواني</a:t>
                      </a:r>
                      <a:endParaRPr lang="ar-MA" sz="3600" b="1" dirty="0"/>
                    </a:p>
                  </a:txBody>
                  <a:tcPr>
                    <a:solidFill>
                      <a:srgbClr val="FFFF99"/>
                    </a:solidFill>
                  </a:tcPr>
                </a:tc>
                <a:tc>
                  <a:txBody>
                    <a:bodyPr/>
                    <a:lstStyle/>
                    <a:p>
                      <a:pPr rtl="1"/>
                      <a:r>
                        <a:rPr lang="ar-MA" sz="3200" b="1" dirty="0" smtClean="0"/>
                        <a:t>الدعوة - الدعاء</a:t>
                      </a:r>
                      <a:endParaRPr lang="ar-MA" sz="32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التعاون عن البر والتقوى</a:t>
                      </a:r>
                      <a:endParaRPr lang="ar-MA" sz="3600" b="1" dirty="0"/>
                    </a:p>
                  </a:txBody>
                  <a:tcPr>
                    <a:solidFill>
                      <a:srgbClr val="FFFF99"/>
                    </a:solidFill>
                  </a:tcPr>
                </a:tc>
                <a:tc>
                  <a:txBody>
                    <a:bodyPr/>
                    <a:lstStyle/>
                    <a:p>
                      <a:pPr rtl="1"/>
                      <a:r>
                        <a:rPr lang="ar-MA" sz="3600" b="1" dirty="0" smtClean="0"/>
                        <a:t>التعاون </a:t>
                      </a:r>
                      <a:r>
                        <a:rPr lang="ar-MA" sz="3600" b="1" dirty="0" smtClean="0">
                          <a:solidFill>
                            <a:srgbClr val="00B050"/>
                          </a:solidFill>
                        </a:rPr>
                        <a:t>على</a:t>
                      </a:r>
                      <a:r>
                        <a:rPr lang="ar-MA" sz="3600" b="1" dirty="0" smtClean="0"/>
                        <a:t> البر والتقوى</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يحث على مجتمعا</a:t>
                      </a:r>
                      <a:r>
                        <a:rPr lang="ar-MA" sz="3600" b="1" baseline="0" dirty="0" smtClean="0"/>
                        <a:t> متراحما</a:t>
                      </a:r>
                      <a:endParaRPr lang="ar-MA" sz="3600" b="1" dirty="0"/>
                    </a:p>
                  </a:txBody>
                  <a:tcPr>
                    <a:solidFill>
                      <a:srgbClr val="FFFF99"/>
                    </a:solidFill>
                  </a:tcPr>
                </a:tc>
                <a:tc>
                  <a:txBody>
                    <a:bodyPr/>
                    <a:lstStyle/>
                    <a:p>
                      <a:pPr rtl="1"/>
                      <a:r>
                        <a:rPr lang="ar-MA" sz="3600" b="1" dirty="0" smtClean="0"/>
                        <a:t>يحث على </a:t>
                      </a:r>
                      <a:r>
                        <a:rPr lang="ar-MA" sz="3600" b="1" dirty="0" smtClean="0">
                          <a:solidFill>
                            <a:srgbClr val="00B050"/>
                          </a:solidFill>
                        </a:rPr>
                        <a:t>مجتمع</a:t>
                      </a:r>
                      <a:r>
                        <a:rPr lang="ar-MA" sz="3600" b="1" baseline="0" dirty="0" smtClean="0">
                          <a:solidFill>
                            <a:srgbClr val="00B050"/>
                          </a:solidFill>
                        </a:rPr>
                        <a:t> متراحم</a:t>
                      </a:r>
                      <a:endParaRPr lang="ar-MA" sz="3600" b="1" dirty="0">
                        <a:solidFill>
                          <a:srgbClr val="00B050"/>
                        </a:solidFill>
                      </a:endParaRPr>
                    </a:p>
                  </a:txBody>
                  <a:tcPr>
                    <a:solidFill>
                      <a:srgbClr val="FFFF99"/>
                    </a:solidFill>
                  </a:tcPr>
                </a:tc>
                <a:tc>
                  <a:txBody>
                    <a:bodyPr/>
                    <a:lstStyle/>
                    <a:p>
                      <a:pPr rtl="1"/>
                      <a:r>
                        <a:rPr lang="ar-MA" sz="3200" b="1" dirty="0" smtClean="0"/>
                        <a:t>اسم مجرور</a:t>
                      </a:r>
                      <a:endParaRPr lang="ar-MA" sz="32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أن نكون دائما فعل الخير</a:t>
                      </a:r>
                      <a:endParaRPr lang="ar-MA" sz="3600" b="1" dirty="0"/>
                    </a:p>
                  </a:txBody>
                  <a:tcPr>
                    <a:solidFill>
                      <a:srgbClr val="FFFF99"/>
                    </a:solidFill>
                  </a:tcPr>
                </a:tc>
                <a:tc>
                  <a:txBody>
                    <a:bodyPr/>
                    <a:lstStyle/>
                    <a:p>
                      <a:pPr rtl="1"/>
                      <a:r>
                        <a:rPr lang="ar-MA" sz="3600" b="1" dirty="0" smtClean="0">
                          <a:solidFill>
                            <a:srgbClr val="00B050"/>
                          </a:solidFill>
                        </a:rPr>
                        <a:t>أن نفعل الخير </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دائما</a:t>
                      </a:r>
                      <a:endParaRPr lang="ar-MA" sz="3600" b="1" dirty="0">
                        <a:solidFill>
                          <a:srgbClr val="00B050"/>
                        </a:solidFill>
                      </a:endParaRPr>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فتعاون</a:t>
                      </a:r>
                      <a:r>
                        <a:rPr lang="ar-MA" sz="3600" b="1" baseline="0" dirty="0" smtClean="0"/>
                        <a:t> يخلق الانسجام</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إن تعاون...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28198982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97354655"/>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سوف تنهظ حرب</a:t>
                      </a:r>
                      <a:endParaRPr lang="ar-MA" sz="3600" b="1" dirty="0"/>
                    </a:p>
                  </a:txBody>
                  <a:tcPr>
                    <a:solidFill>
                      <a:srgbClr val="FFFF99"/>
                    </a:solidFill>
                  </a:tcPr>
                </a:tc>
                <a:tc>
                  <a:txBody>
                    <a:bodyPr/>
                    <a:lstStyle/>
                    <a:p>
                      <a:pPr rtl="1"/>
                      <a:r>
                        <a:rPr lang="ar-MA" sz="3600" b="1" dirty="0" smtClean="0"/>
                        <a:t>سوف </a:t>
                      </a:r>
                      <a:r>
                        <a:rPr lang="ar-MA" sz="3600" b="1" dirty="0" smtClean="0">
                          <a:solidFill>
                            <a:srgbClr val="00B050"/>
                          </a:solidFill>
                        </a:rPr>
                        <a:t>تقوم/تشتعل</a:t>
                      </a:r>
                      <a:r>
                        <a:rPr lang="ar-MA" sz="3600" b="1" dirty="0" smtClean="0"/>
                        <a:t>  حرب</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أتمنا</a:t>
                      </a:r>
                      <a:r>
                        <a:rPr lang="ar-MA" sz="3600" b="1" baseline="0" dirty="0" smtClean="0"/>
                        <a:t> أن</a:t>
                      </a:r>
                      <a:endParaRPr lang="ar-MA" sz="3600" b="1" dirty="0"/>
                    </a:p>
                  </a:txBody>
                  <a:tcPr>
                    <a:solidFill>
                      <a:srgbClr val="FFFF99"/>
                    </a:solidFill>
                  </a:tcPr>
                </a:tc>
                <a:tc>
                  <a:txBody>
                    <a:bodyPr/>
                    <a:lstStyle/>
                    <a:p>
                      <a:pPr rtl="1"/>
                      <a:r>
                        <a:rPr lang="ar-MA" sz="3600" b="1" dirty="0" smtClean="0">
                          <a:solidFill>
                            <a:srgbClr val="00B050"/>
                          </a:solidFill>
                        </a:rPr>
                        <a:t>أتمنى</a:t>
                      </a:r>
                      <a:r>
                        <a:rPr lang="ar-MA" sz="3600" b="1" baseline="0" dirty="0" smtClean="0"/>
                        <a:t> أن</a:t>
                      </a:r>
                      <a:endParaRPr lang="ar-MA" sz="3600" b="1" dirty="0"/>
                    </a:p>
                  </a:txBody>
                  <a:tcPr>
                    <a:solidFill>
                      <a:srgbClr val="FFFF99"/>
                    </a:solidFill>
                  </a:tcPr>
                </a:tc>
                <a:tc>
                  <a:txBody>
                    <a:bodyPr/>
                    <a:lstStyle/>
                    <a:p>
                      <a:pPr rtl="1"/>
                      <a:r>
                        <a:rPr lang="ar-MA" sz="3200" b="1" dirty="0" smtClean="0"/>
                        <a:t>من</a:t>
                      </a:r>
                      <a:r>
                        <a:rPr lang="ar-MA" sz="3200" b="1" baseline="0" dirty="0" smtClean="0"/>
                        <a:t> التمني...</a:t>
                      </a:r>
                      <a:endParaRPr lang="ar-MA" sz="32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أدعو لجميع أخواني...</a:t>
                      </a:r>
                      <a:endParaRPr lang="ar-MA" sz="3600" b="1" dirty="0"/>
                    </a:p>
                  </a:txBody>
                  <a:tcPr>
                    <a:solidFill>
                      <a:srgbClr val="FFFF99"/>
                    </a:solidFill>
                  </a:tcPr>
                </a:tc>
                <a:tc>
                  <a:txBody>
                    <a:bodyPr/>
                    <a:lstStyle/>
                    <a:p>
                      <a:pPr rtl="1"/>
                      <a:r>
                        <a:rPr lang="ar-MA" sz="3600" b="1" dirty="0" smtClean="0"/>
                        <a:t>أدعو </a:t>
                      </a:r>
                      <a:r>
                        <a:rPr lang="ar-MA" sz="3600" b="1" dirty="0" smtClean="0">
                          <a:solidFill>
                            <a:srgbClr val="00B050"/>
                          </a:solidFill>
                        </a:rPr>
                        <a:t>جميع</a:t>
                      </a:r>
                      <a:r>
                        <a:rPr lang="ar-MA" sz="3600" b="1" dirty="0" smtClean="0"/>
                        <a:t> أخواني</a:t>
                      </a:r>
                      <a:endParaRPr lang="ar-MA" sz="3600" b="1" dirty="0"/>
                    </a:p>
                  </a:txBody>
                  <a:tcPr>
                    <a:solidFill>
                      <a:srgbClr val="FFFF99"/>
                    </a:solidFill>
                  </a:tcPr>
                </a:tc>
                <a:tc>
                  <a:txBody>
                    <a:bodyPr/>
                    <a:lstStyle/>
                    <a:p>
                      <a:pPr rtl="1"/>
                      <a:r>
                        <a:rPr lang="ar-MA" sz="3200" b="1" dirty="0" smtClean="0"/>
                        <a:t>الدعوة - الدعاء</a:t>
                      </a:r>
                      <a:endParaRPr lang="ar-MA" sz="32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التعاون عن البر والتقوى</a:t>
                      </a:r>
                      <a:endParaRPr lang="ar-MA" sz="3600" b="1" dirty="0"/>
                    </a:p>
                  </a:txBody>
                  <a:tcPr>
                    <a:solidFill>
                      <a:srgbClr val="FFFF99"/>
                    </a:solidFill>
                  </a:tcPr>
                </a:tc>
                <a:tc>
                  <a:txBody>
                    <a:bodyPr/>
                    <a:lstStyle/>
                    <a:p>
                      <a:pPr rtl="1"/>
                      <a:r>
                        <a:rPr lang="ar-MA" sz="3600" b="1" dirty="0" smtClean="0"/>
                        <a:t>التعاون </a:t>
                      </a:r>
                      <a:r>
                        <a:rPr lang="ar-MA" sz="3600" b="1" dirty="0" smtClean="0">
                          <a:solidFill>
                            <a:srgbClr val="00B050"/>
                          </a:solidFill>
                        </a:rPr>
                        <a:t>على</a:t>
                      </a:r>
                      <a:r>
                        <a:rPr lang="ar-MA" sz="3600" b="1" dirty="0" smtClean="0"/>
                        <a:t> البر والتقوى</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يحث على مجتمعا</a:t>
                      </a:r>
                      <a:r>
                        <a:rPr lang="ar-MA" sz="3600" b="1" baseline="0" dirty="0" smtClean="0"/>
                        <a:t> متراحما</a:t>
                      </a:r>
                      <a:endParaRPr lang="ar-MA" sz="3600" b="1" dirty="0"/>
                    </a:p>
                  </a:txBody>
                  <a:tcPr>
                    <a:solidFill>
                      <a:srgbClr val="FFFF99"/>
                    </a:solidFill>
                  </a:tcPr>
                </a:tc>
                <a:tc>
                  <a:txBody>
                    <a:bodyPr/>
                    <a:lstStyle/>
                    <a:p>
                      <a:pPr rtl="1"/>
                      <a:r>
                        <a:rPr lang="ar-MA" sz="3600" b="1" dirty="0" smtClean="0"/>
                        <a:t>يحث على </a:t>
                      </a:r>
                      <a:r>
                        <a:rPr lang="ar-MA" sz="3600" b="1" dirty="0" smtClean="0">
                          <a:solidFill>
                            <a:srgbClr val="00B050"/>
                          </a:solidFill>
                        </a:rPr>
                        <a:t>مجتمع</a:t>
                      </a:r>
                      <a:r>
                        <a:rPr lang="ar-MA" sz="3600" b="1" baseline="0" dirty="0" smtClean="0">
                          <a:solidFill>
                            <a:srgbClr val="00B050"/>
                          </a:solidFill>
                        </a:rPr>
                        <a:t> متراحم</a:t>
                      </a:r>
                      <a:endParaRPr lang="ar-MA" sz="3600" b="1" dirty="0">
                        <a:solidFill>
                          <a:srgbClr val="00B050"/>
                        </a:solidFill>
                      </a:endParaRPr>
                    </a:p>
                  </a:txBody>
                  <a:tcPr>
                    <a:solidFill>
                      <a:srgbClr val="FFFF99"/>
                    </a:solidFill>
                  </a:tcPr>
                </a:tc>
                <a:tc>
                  <a:txBody>
                    <a:bodyPr/>
                    <a:lstStyle/>
                    <a:p>
                      <a:pPr rtl="1"/>
                      <a:r>
                        <a:rPr lang="ar-MA" sz="3200" b="1" dirty="0" smtClean="0"/>
                        <a:t>اسم مجرور</a:t>
                      </a:r>
                      <a:endParaRPr lang="ar-MA" sz="32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أن نكون دائما فعل الخير</a:t>
                      </a:r>
                      <a:endParaRPr lang="ar-MA" sz="3600" b="1" dirty="0"/>
                    </a:p>
                  </a:txBody>
                  <a:tcPr>
                    <a:solidFill>
                      <a:srgbClr val="FFFF99"/>
                    </a:solidFill>
                  </a:tcPr>
                </a:tc>
                <a:tc>
                  <a:txBody>
                    <a:bodyPr/>
                    <a:lstStyle/>
                    <a:p>
                      <a:pPr rtl="1"/>
                      <a:r>
                        <a:rPr lang="ar-MA" sz="3600" b="1" dirty="0" smtClean="0">
                          <a:solidFill>
                            <a:srgbClr val="00B050"/>
                          </a:solidFill>
                        </a:rPr>
                        <a:t>أن نفعل الخير </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دائما</a:t>
                      </a:r>
                      <a:endParaRPr lang="ar-MA" sz="3600" b="1" dirty="0">
                        <a:solidFill>
                          <a:srgbClr val="00B050"/>
                        </a:solidFill>
                      </a:endParaRPr>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فتعاون</a:t>
                      </a:r>
                      <a:r>
                        <a:rPr lang="ar-MA" sz="3600" b="1" baseline="0" dirty="0" smtClean="0"/>
                        <a:t> يخلق الانسجام</a:t>
                      </a:r>
                      <a:endParaRPr lang="ar-MA" sz="3600" b="1" dirty="0"/>
                    </a:p>
                  </a:txBody>
                  <a:tcPr>
                    <a:solidFill>
                      <a:srgbClr val="FFFF99"/>
                    </a:solidFill>
                  </a:tcPr>
                </a:tc>
                <a:tc>
                  <a:txBody>
                    <a:bodyPr/>
                    <a:lstStyle/>
                    <a:p>
                      <a:pPr rtl="1"/>
                      <a:r>
                        <a:rPr lang="ar-MA" sz="3600" b="1" dirty="0" smtClean="0">
                          <a:solidFill>
                            <a:srgbClr val="00B050"/>
                          </a:solidFill>
                        </a:rPr>
                        <a:t>فالتعاون</a:t>
                      </a:r>
                      <a:r>
                        <a:rPr lang="ar-MA" sz="3600" b="1" baseline="0" dirty="0" smtClean="0"/>
                        <a:t> يخلق الانسجام</a:t>
                      </a:r>
                      <a:endParaRPr lang="ar-MA" sz="3600" b="1" dirty="0"/>
                    </a:p>
                  </a:txBody>
                  <a:tcPr>
                    <a:solidFill>
                      <a:srgbClr val="FFFF99"/>
                    </a:solidFill>
                  </a:tcPr>
                </a:tc>
                <a:tc>
                  <a:txBody>
                    <a:bodyPr/>
                    <a:lstStyle/>
                    <a:p>
                      <a:pPr rtl="1"/>
                      <a:r>
                        <a:rPr lang="ar-MA" sz="3200" b="1" dirty="0" smtClean="0"/>
                        <a:t>مبتدأ</a:t>
                      </a:r>
                      <a:endParaRPr lang="ar-MA" sz="3200" b="1" dirty="0"/>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إن تعاون...</a:t>
                      </a:r>
                      <a:endParaRPr lang="ar-MA" sz="3600" b="1" dirty="0"/>
                    </a:p>
                  </a:txBody>
                  <a:tcPr>
                    <a:solidFill>
                      <a:srgbClr val="FFFF99"/>
                    </a:solidFill>
                  </a:tcPr>
                </a:tc>
                <a:tc>
                  <a:txBody>
                    <a:bodyPr/>
                    <a:lstStyle/>
                    <a:p>
                      <a:pPr rtl="1"/>
                      <a:endParaRPr lang="ar-MA" sz="3600" b="1" dirty="0"/>
                    </a:p>
                  </a:txBody>
                  <a:tcPr>
                    <a:solidFill>
                      <a:srgbClr val="FFFF99"/>
                    </a:solidFill>
                  </a:tcPr>
                </a:tc>
                <a:tc>
                  <a:txBody>
                    <a:bodyPr/>
                    <a:lstStyle/>
                    <a:p>
                      <a:pPr rtl="1"/>
                      <a:endParaRPr lang="ar-MA" sz="3200" b="1"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166948958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20037487"/>
              </p:ext>
            </p:extLst>
          </p:nvPr>
        </p:nvGraphicFramePr>
        <p:xfrm>
          <a:off x="63306" y="72553"/>
          <a:ext cx="12065389" cy="67078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35584">
                  <a:extLst>
                    <a:ext uri="{9D8B030D-6E8A-4147-A177-3AD203B41FA5}">
                      <a16:colId xmlns:a16="http://schemas.microsoft.com/office/drawing/2014/main" val="2701034736"/>
                    </a:ext>
                  </a:extLst>
                </a:gridCol>
                <a:gridCol w="4109126">
                  <a:extLst>
                    <a:ext uri="{9D8B030D-6E8A-4147-A177-3AD203B41FA5}">
                      <a16:colId xmlns:a16="http://schemas.microsoft.com/office/drawing/2014/main" val="1292309707"/>
                    </a:ext>
                  </a:extLst>
                </a:gridCol>
                <a:gridCol w="3920679">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سوف تنهظ حرب</a:t>
                      </a:r>
                      <a:endParaRPr lang="ar-MA" sz="3600" b="1" dirty="0"/>
                    </a:p>
                  </a:txBody>
                  <a:tcPr>
                    <a:solidFill>
                      <a:srgbClr val="FFFF99"/>
                    </a:solidFill>
                  </a:tcPr>
                </a:tc>
                <a:tc>
                  <a:txBody>
                    <a:bodyPr/>
                    <a:lstStyle/>
                    <a:p>
                      <a:pPr rtl="1"/>
                      <a:r>
                        <a:rPr lang="ar-MA" sz="3600" b="1" dirty="0" smtClean="0"/>
                        <a:t>سوف </a:t>
                      </a:r>
                      <a:r>
                        <a:rPr lang="ar-MA" sz="3600" b="1" dirty="0" smtClean="0">
                          <a:solidFill>
                            <a:srgbClr val="00B050"/>
                          </a:solidFill>
                        </a:rPr>
                        <a:t>تقوم/تشتعل</a:t>
                      </a:r>
                      <a:r>
                        <a:rPr lang="ar-MA" sz="3600" b="1" dirty="0" smtClean="0"/>
                        <a:t>  حرب</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أتمنا</a:t>
                      </a:r>
                      <a:r>
                        <a:rPr lang="ar-MA" sz="3600" b="1" baseline="0" dirty="0" smtClean="0"/>
                        <a:t> أن</a:t>
                      </a:r>
                      <a:endParaRPr lang="ar-MA" sz="3600" b="1" dirty="0"/>
                    </a:p>
                  </a:txBody>
                  <a:tcPr>
                    <a:solidFill>
                      <a:srgbClr val="FFFF99"/>
                    </a:solidFill>
                  </a:tcPr>
                </a:tc>
                <a:tc>
                  <a:txBody>
                    <a:bodyPr/>
                    <a:lstStyle/>
                    <a:p>
                      <a:pPr rtl="1"/>
                      <a:r>
                        <a:rPr lang="ar-MA" sz="3600" b="1" dirty="0" smtClean="0">
                          <a:solidFill>
                            <a:srgbClr val="00B050"/>
                          </a:solidFill>
                        </a:rPr>
                        <a:t>أتمنى</a:t>
                      </a:r>
                      <a:r>
                        <a:rPr lang="ar-MA" sz="3600" b="1" baseline="0" dirty="0" smtClean="0"/>
                        <a:t> أن</a:t>
                      </a:r>
                      <a:endParaRPr lang="ar-MA" sz="3600" b="1" dirty="0"/>
                    </a:p>
                  </a:txBody>
                  <a:tcPr>
                    <a:solidFill>
                      <a:srgbClr val="FFFF99"/>
                    </a:solidFill>
                  </a:tcPr>
                </a:tc>
                <a:tc>
                  <a:txBody>
                    <a:bodyPr/>
                    <a:lstStyle/>
                    <a:p>
                      <a:pPr rtl="1"/>
                      <a:r>
                        <a:rPr lang="ar-MA" sz="3200" b="1" dirty="0" smtClean="0"/>
                        <a:t>من</a:t>
                      </a:r>
                      <a:r>
                        <a:rPr lang="ar-MA" sz="3200" b="1" baseline="0" dirty="0" smtClean="0"/>
                        <a:t> التمني...</a:t>
                      </a:r>
                      <a:endParaRPr lang="ar-MA" sz="32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أدعو لجميع أخواني...</a:t>
                      </a:r>
                      <a:endParaRPr lang="ar-MA" sz="3600" b="1" dirty="0"/>
                    </a:p>
                  </a:txBody>
                  <a:tcPr>
                    <a:solidFill>
                      <a:srgbClr val="FFFF99"/>
                    </a:solidFill>
                  </a:tcPr>
                </a:tc>
                <a:tc>
                  <a:txBody>
                    <a:bodyPr/>
                    <a:lstStyle/>
                    <a:p>
                      <a:pPr rtl="1"/>
                      <a:r>
                        <a:rPr lang="ar-MA" sz="3600" b="1" dirty="0" smtClean="0"/>
                        <a:t>أدعو </a:t>
                      </a:r>
                      <a:r>
                        <a:rPr lang="ar-MA" sz="3600" b="1" dirty="0" smtClean="0">
                          <a:solidFill>
                            <a:srgbClr val="00B050"/>
                          </a:solidFill>
                        </a:rPr>
                        <a:t>جميع</a:t>
                      </a:r>
                      <a:r>
                        <a:rPr lang="ar-MA" sz="3600" b="1" dirty="0" smtClean="0"/>
                        <a:t> أخواني</a:t>
                      </a:r>
                      <a:endParaRPr lang="ar-MA" sz="3600" b="1" dirty="0"/>
                    </a:p>
                  </a:txBody>
                  <a:tcPr>
                    <a:solidFill>
                      <a:srgbClr val="FFFF99"/>
                    </a:solidFill>
                  </a:tcPr>
                </a:tc>
                <a:tc>
                  <a:txBody>
                    <a:bodyPr/>
                    <a:lstStyle/>
                    <a:p>
                      <a:pPr rtl="1"/>
                      <a:r>
                        <a:rPr lang="ar-MA" sz="3200" b="1" dirty="0" smtClean="0"/>
                        <a:t>الدعوة - الدعاء</a:t>
                      </a:r>
                      <a:endParaRPr lang="ar-MA" sz="32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التعاون عن البر والتقوى</a:t>
                      </a:r>
                      <a:endParaRPr lang="ar-MA" sz="3600" b="1" dirty="0"/>
                    </a:p>
                  </a:txBody>
                  <a:tcPr>
                    <a:solidFill>
                      <a:srgbClr val="FFFF99"/>
                    </a:solidFill>
                  </a:tcPr>
                </a:tc>
                <a:tc>
                  <a:txBody>
                    <a:bodyPr/>
                    <a:lstStyle/>
                    <a:p>
                      <a:pPr rtl="1"/>
                      <a:r>
                        <a:rPr lang="ar-MA" sz="3600" b="1" dirty="0" smtClean="0"/>
                        <a:t>التعاون </a:t>
                      </a:r>
                      <a:r>
                        <a:rPr lang="ar-MA" sz="3600" b="1" dirty="0" smtClean="0">
                          <a:solidFill>
                            <a:srgbClr val="00B050"/>
                          </a:solidFill>
                        </a:rPr>
                        <a:t>على</a:t>
                      </a:r>
                      <a:r>
                        <a:rPr lang="ar-MA" sz="3600" b="1" dirty="0" smtClean="0"/>
                        <a:t> البر والتقوى</a:t>
                      </a:r>
                      <a:endParaRPr lang="ar-MA" sz="3600" b="1" dirty="0"/>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يحث على مجتمعا</a:t>
                      </a:r>
                      <a:r>
                        <a:rPr lang="ar-MA" sz="3600" b="1" baseline="0" dirty="0" smtClean="0"/>
                        <a:t> متراحما</a:t>
                      </a:r>
                      <a:endParaRPr lang="ar-MA" sz="3600" b="1" dirty="0"/>
                    </a:p>
                  </a:txBody>
                  <a:tcPr>
                    <a:solidFill>
                      <a:srgbClr val="FFFF99"/>
                    </a:solidFill>
                  </a:tcPr>
                </a:tc>
                <a:tc>
                  <a:txBody>
                    <a:bodyPr/>
                    <a:lstStyle/>
                    <a:p>
                      <a:pPr rtl="1"/>
                      <a:r>
                        <a:rPr lang="ar-MA" sz="3600" b="1" dirty="0" smtClean="0"/>
                        <a:t>يحث على </a:t>
                      </a:r>
                      <a:r>
                        <a:rPr lang="ar-MA" sz="3600" b="1" dirty="0" smtClean="0">
                          <a:solidFill>
                            <a:srgbClr val="00B050"/>
                          </a:solidFill>
                        </a:rPr>
                        <a:t>مجتمع</a:t>
                      </a:r>
                      <a:r>
                        <a:rPr lang="ar-MA" sz="3600" b="1" baseline="0" dirty="0" smtClean="0">
                          <a:solidFill>
                            <a:srgbClr val="00B050"/>
                          </a:solidFill>
                        </a:rPr>
                        <a:t> متراحم</a:t>
                      </a:r>
                      <a:endParaRPr lang="ar-MA" sz="3600" b="1" dirty="0">
                        <a:solidFill>
                          <a:srgbClr val="00B050"/>
                        </a:solidFill>
                      </a:endParaRPr>
                    </a:p>
                  </a:txBody>
                  <a:tcPr>
                    <a:solidFill>
                      <a:srgbClr val="FFFF99"/>
                    </a:solidFill>
                  </a:tcPr>
                </a:tc>
                <a:tc>
                  <a:txBody>
                    <a:bodyPr/>
                    <a:lstStyle/>
                    <a:p>
                      <a:pPr rtl="1"/>
                      <a:r>
                        <a:rPr lang="ar-MA" sz="3200" b="1" dirty="0" smtClean="0"/>
                        <a:t>اسم مجرور</a:t>
                      </a:r>
                      <a:endParaRPr lang="ar-MA" sz="32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أن نكون دائما فعل الخير</a:t>
                      </a:r>
                      <a:endParaRPr lang="ar-MA" sz="3600" b="1" dirty="0"/>
                    </a:p>
                  </a:txBody>
                  <a:tcPr>
                    <a:solidFill>
                      <a:srgbClr val="FFFF99"/>
                    </a:solidFill>
                  </a:tcPr>
                </a:tc>
                <a:tc>
                  <a:txBody>
                    <a:bodyPr/>
                    <a:lstStyle/>
                    <a:p>
                      <a:pPr rtl="1"/>
                      <a:r>
                        <a:rPr lang="ar-MA" sz="3600" b="1" dirty="0" smtClean="0">
                          <a:solidFill>
                            <a:srgbClr val="00B050"/>
                          </a:solidFill>
                        </a:rPr>
                        <a:t>أن نفعل الخير </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دائما</a:t>
                      </a:r>
                      <a:endParaRPr lang="ar-MA" sz="3600" b="1" dirty="0">
                        <a:solidFill>
                          <a:srgbClr val="00B050"/>
                        </a:solidFill>
                      </a:endParaRPr>
                    </a:p>
                  </a:txBody>
                  <a:tcPr>
                    <a:solidFill>
                      <a:srgbClr val="FFFF99"/>
                    </a:solidFill>
                  </a:tcPr>
                </a:tc>
                <a:tc>
                  <a:txBody>
                    <a:bodyPr/>
                    <a:lstStyle/>
                    <a:p>
                      <a:pPr rtl="1"/>
                      <a:r>
                        <a:rPr lang="ar-MA" sz="3200" b="1" dirty="0" smtClean="0"/>
                        <a:t>...</a:t>
                      </a:r>
                      <a:endParaRPr lang="ar-MA" sz="3200" b="1"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فتعاون</a:t>
                      </a:r>
                      <a:r>
                        <a:rPr lang="ar-MA" sz="3600" b="1" baseline="0" dirty="0" smtClean="0"/>
                        <a:t> يخلق الانسجام</a:t>
                      </a:r>
                      <a:endParaRPr lang="ar-MA" sz="3600" b="1" dirty="0"/>
                    </a:p>
                  </a:txBody>
                  <a:tcPr>
                    <a:solidFill>
                      <a:srgbClr val="FFFF99"/>
                    </a:solidFill>
                  </a:tcPr>
                </a:tc>
                <a:tc>
                  <a:txBody>
                    <a:bodyPr/>
                    <a:lstStyle/>
                    <a:p>
                      <a:pPr rtl="1"/>
                      <a:r>
                        <a:rPr lang="ar-MA" sz="3600" b="1" dirty="0" smtClean="0">
                          <a:solidFill>
                            <a:srgbClr val="00B050"/>
                          </a:solidFill>
                        </a:rPr>
                        <a:t>فالتعاون</a:t>
                      </a:r>
                      <a:r>
                        <a:rPr lang="ar-MA" sz="3600" b="1" baseline="0" dirty="0" smtClean="0"/>
                        <a:t> يخلق الانسجام</a:t>
                      </a:r>
                      <a:endParaRPr lang="ar-MA" sz="3600" b="1" dirty="0"/>
                    </a:p>
                  </a:txBody>
                  <a:tcPr>
                    <a:solidFill>
                      <a:srgbClr val="FFFF99"/>
                    </a:solidFill>
                  </a:tcPr>
                </a:tc>
                <a:tc>
                  <a:txBody>
                    <a:bodyPr/>
                    <a:lstStyle/>
                    <a:p>
                      <a:pPr rtl="1"/>
                      <a:r>
                        <a:rPr lang="ar-MA" sz="3200" b="1" dirty="0" smtClean="0"/>
                        <a:t>مبتدأ</a:t>
                      </a:r>
                      <a:endParaRPr lang="ar-MA" sz="3200" b="1" dirty="0"/>
                    </a:p>
                  </a:txBody>
                  <a:tcPr>
                    <a:solidFill>
                      <a:srgbClr val="FFFF99"/>
                    </a:solidFill>
                  </a:tcPr>
                </a:tc>
                <a:extLst>
                  <a:ext uri="{0D108BD9-81ED-4DB2-BD59-A6C34878D82A}">
                    <a16:rowId xmlns:a16="http://schemas.microsoft.com/office/drawing/2014/main" val="218325877"/>
                  </a:ext>
                </a:extLst>
              </a:tr>
              <a:tr h="745312">
                <a:tc>
                  <a:txBody>
                    <a:bodyPr/>
                    <a:lstStyle/>
                    <a:p>
                      <a:pPr rtl="1"/>
                      <a:r>
                        <a:rPr lang="ar-MA" sz="3600" b="1" dirty="0" smtClean="0"/>
                        <a:t>إن تعاون...</a:t>
                      </a:r>
                      <a:endParaRPr lang="ar-MA" sz="3600" b="1" dirty="0"/>
                    </a:p>
                  </a:txBody>
                  <a:tcPr>
                    <a:solidFill>
                      <a:srgbClr val="FFFF99"/>
                    </a:solidFill>
                  </a:tcPr>
                </a:tc>
                <a:tc>
                  <a:txBody>
                    <a:bodyPr/>
                    <a:lstStyle/>
                    <a:p>
                      <a:pPr rtl="1"/>
                      <a:r>
                        <a:rPr lang="ar-MA" sz="3600" b="1" dirty="0" smtClean="0"/>
                        <a:t>إن </a:t>
                      </a:r>
                      <a:r>
                        <a:rPr lang="ar-MA" sz="3600" b="1" dirty="0" smtClean="0">
                          <a:solidFill>
                            <a:srgbClr val="00B050"/>
                          </a:solidFill>
                        </a:rPr>
                        <a:t>التعاون</a:t>
                      </a:r>
                      <a:r>
                        <a:rPr lang="ar-MA" sz="3600" b="1" dirty="0" smtClean="0"/>
                        <a:t>...</a:t>
                      </a:r>
                      <a:endParaRPr lang="ar-MA" sz="3600" b="1" dirty="0"/>
                    </a:p>
                  </a:txBody>
                  <a:tcPr>
                    <a:solidFill>
                      <a:srgbClr val="FFFF99"/>
                    </a:solidFill>
                  </a:tcPr>
                </a:tc>
                <a:tc>
                  <a:txBody>
                    <a:bodyPr/>
                    <a:lstStyle/>
                    <a:p>
                      <a:pPr rtl="1"/>
                      <a:r>
                        <a:rPr lang="ar-MA" sz="3200" b="1" dirty="0" smtClean="0"/>
                        <a:t>اسم إن</a:t>
                      </a:r>
                      <a:endParaRPr lang="ar-MA" sz="3200" b="1" dirty="0"/>
                    </a:p>
                  </a:txBody>
                  <a:tcPr>
                    <a:solidFill>
                      <a:srgbClr val="FFFF99"/>
                    </a:solidFill>
                  </a:tcPr>
                </a:tc>
                <a:extLst>
                  <a:ext uri="{0D108BD9-81ED-4DB2-BD59-A6C34878D82A}">
                    <a16:rowId xmlns:a16="http://schemas.microsoft.com/office/drawing/2014/main" val="2680839621"/>
                  </a:ext>
                </a:extLst>
              </a:tr>
            </a:tbl>
          </a:graphicData>
        </a:graphic>
      </p:graphicFrame>
    </p:spTree>
    <p:extLst>
      <p:ext uri="{BB962C8B-B14F-4D97-AF65-F5344CB8AC3E}">
        <p14:creationId xmlns:p14="http://schemas.microsoft.com/office/powerpoint/2010/main" val="27520995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41892104"/>
              </p:ext>
            </p:extLst>
          </p:nvPr>
        </p:nvGraphicFramePr>
        <p:xfrm>
          <a:off x="0" y="100691"/>
          <a:ext cx="1219199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2">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1">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حديثنا على التعاون</a:t>
                      </a:r>
                      <a:r>
                        <a:rPr lang="ar-MA" sz="3600" b="1" baseline="0" dirty="0" smtClean="0"/>
                        <a:t> المسلم مع أخيه</a:t>
                      </a:r>
                      <a:endParaRPr lang="ar-MA" sz="3600" b="1" dirty="0"/>
                    </a:p>
                  </a:txBody>
                  <a:tcPr>
                    <a:solidFill>
                      <a:srgbClr val="FFFF99"/>
                    </a:solidFill>
                  </a:tcPr>
                </a:tc>
                <a:tc>
                  <a:txBody>
                    <a:bodyPr/>
                    <a:lstStyle/>
                    <a:p>
                      <a:pPr rtl="1"/>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الاسلامية</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ينقصم التعاون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التوصي بحق</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بنسبة</a:t>
                      </a:r>
                      <a:r>
                        <a:rPr lang="ar-MA" sz="3600" b="1" baseline="0" dirty="0" smtClean="0"/>
                        <a:t> للفرد</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زيادة الروح التضامن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تقوية</a:t>
                      </a:r>
                      <a:r>
                        <a:rPr lang="ar-MA" sz="3600" b="1" baseline="0" dirty="0" smtClean="0"/>
                        <a:t> الصلاة</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218325877"/>
                  </a:ext>
                </a:extLst>
              </a:tr>
            </a:tbl>
          </a:graphicData>
        </a:graphic>
      </p:graphicFrame>
    </p:spTree>
    <p:extLst>
      <p:ext uri="{BB962C8B-B14F-4D97-AF65-F5344CB8AC3E}">
        <p14:creationId xmlns:p14="http://schemas.microsoft.com/office/powerpoint/2010/main" val="5356060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99726453"/>
              </p:ext>
            </p:extLst>
          </p:nvPr>
        </p:nvGraphicFramePr>
        <p:xfrm>
          <a:off x="0" y="100691"/>
          <a:ext cx="1219199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2">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1">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حديثنا على التعاون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حديثنا </a:t>
                      </a:r>
                      <a:r>
                        <a:rPr lang="ar-MA" sz="3600" b="1" dirty="0" smtClean="0">
                          <a:solidFill>
                            <a:srgbClr val="00B050"/>
                          </a:solidFill>
                        </a:rPr>
                        <a:t>عن</a:t>
                      </a:r>
                      <a:r>
                        <a:rPr lang="ar-MA" sz="3600" b="1" dirty="0" smtClean="0"/>
                        <a:t> </a:t>
                      </a:r>
                      <a:r>
                        <a:rPr lang="ar-MA" sz="3600" b="1" dirty="0" smtClean="0">
                          <a:solidFill>
                            <a:srgbClr val="00B050"/>
                          </a:solidFill>
                        </a:rPr>
                        <a:t>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الاسلامية</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ينقصم التعاون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التوصي بحق</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بنسبة</a:t>
                      </a:r>
                      <a:r>
                        <a:rPr lang="ar-MA" sz="3600" b="1" baseline="0" dirty="0" smtClean="0"/>
                        <a:t> للفرد</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زيادة الروح التضامن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تقوية</a:t>
                      </a:r>
                      <a:r>
                        <a:rPr lang="ar-MA" sz="3600" b="1" baseline="0" dirty="0" smtClean="0"/>
                        <a:t> الصلاة</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18325877"/>
                  </a:ext>
                </a:extLst>
              </a:tr>
            </a:tbl>
          </a:graphicData>
        </a:graphic>
      </p:graphicFrame>
    </p:spTree>
    <p:extLst>
      <p:ext uri="{BB962C8B-B14F-4D97-AF65-F5344CB8AC3E}">
        <p14:creationId xmlns:p14="http://schemas.microsoft.com/office/powerpoint/2010/main" val="22070271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marR="0" lvl="0" indent="-571500" algn="r" defTabSz="457200" rtl="1"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ar-MA" sz="3200" b="1" i="0" u="none" strike="noStrike" kern="1200" cap="none" spc="0" normalizeH="0" baseline="0" noProof="0" dirty="0">
                <a:ln>
                  <a:noFill/>
                </a:ln>
                <a:solidFill>
                  <a:srgbClr val="FF0000"/>
                </a:solidFill>
                <a:effectLst/>
                <a:uLnTx/>
                <a:uFillTx/>
                <a:latin typeface="Calibri Light" panose="020F0302020204030204"/>
                <a:ea typeface="+mn-ea"/>
                <a:cs typeface="Times New Roman" panose="02020603050405020304" pitchFamily="18" charset="0"/>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251943615"/>
              </p:ext>
            </p:extLst>
          </p:nvPr>
        </p:nvGraphicFramePr>
        <p:xfrm>
          <a:off x="49237" y="719661"/>
          <a:ext cx="12093526" cy="6104000"/>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56417">
                  <a:extLst>
                    <a:ext uri="{9D8B030D-6E8A-4147-A177-3AD203B41FA5}">
                      <a16:colId xmlns:a16="http://schemas.microsoft.com/office/drawing/2014/main" val="2701034736"/>
                    </a:ext>
                  </a:extLst>
                </a:gridCol>
                <a:gridCol w="4472949">
                  <a:extLst>
                    <a:ext uri="{9D8B030D-6E8A-4147-A177-3AD203B41FA5}">
                      <a16:colId xmlns:a16="http://schemas.microsoft.com/office/drawing/2014/main" val="1292309707"/>
                    </a:ext>
                  </a:extLst>
                </a:gridCol>
                <a:gridCol w="35641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التعاون</a:t>
                      </a:r>
                      <a:r>
                        <a:rPr lang="ar-MA" sz="3600" b="1" baseline="0" dirty="0" smtClean="0"/>
                        <a:t> اجتماعي...</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وتحصيل حجيته</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يوصنا</a:t>
                      </a:r>
                      <a:r>
                        <a:rPr lang="ar-MA" sz="3600" b="1" baseline="0" dirty="0" smtClean="0"/>
                        <a:t> الرسول الله</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ما هو التعاون على الفرد والمجتمع؟</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التعاون هو التعاون المسلمين...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المجتمع الإسلامية</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17547715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910591671"/>
              </p:ext>
            </p:extLst>
          </p:nvPr>
        </p:nvGraphicFramePr>
        <p:xfrm>
          <a:off x="0" y="100691"/>
          <a:ext cx="1219199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2">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1">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حديثنا على التعاون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حديثنا </a:t>
                      </a:r>
                      <a:r>
                        <a:rPr lang="ar-MA" sz="3600" b="1" dirty="0" smtClean="0">
                          <a:solidFill>
                            <a:srgbClr val="00B050"/>
                          </a:solidFill>
                        </a:rPr>
                        <a:t>عن</a:t>
                      </a:r>
                      <a:r>
                        <a:rPr lang="ar-MA" sz="3600" b="1" dirty="0" smtClean="0"/>
                        <a:t> </a:t>
                      </a:r>
                      <a:r>
                        <a:rPr lang="ar-MA" sz="3600" b="1" dirty="0" smtClean="0">
                          <a:solidFill>
                            <a:srgbClr val="00B050"/>
                          </a:solidFill>
                        </a:rPr>
                        <a:t>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الاسلامية</a:t>
                      </a:r>
                      <a:endParaRPr lang="ar-MA" sz="3600" b="1" dirty="0"/>
                    </a:p>
                  </a:txBody>
                  <a:tcPr>
                    <a:solidFill>
                      <a:srgbClr val="FFFF99"/>
                    </a:solidFill>
                  </a:tcPr>
                </a:tc>
                <a:tc>
                  <a:txBody>
                    <a:bodyPr/>
                    <a:lstStyle/>
                    <a:p>
                      <a:pPr rtl="1"/>
                      <a:r>
                        <a:rPr lang="ar-MA" sz="3600" b="1" dirty="0" smtClean="0"/>
                        <a:t>المجتمع </a:t>
                      </a:r>
                      <a:r>
                        <a:rPr lang="ar-MA" sz="3600" b="1" dirty="0" smtClean="0">
                          <a:solidFill>
                            <a:srgbClr val="00B050"/>
                          </a:solidFill>
                        </a:rPr>
                        <a:t>الاسلامي</a:t>
                      </a:r>
                      <a:endParaRPr lang="ar-MA" sz="3600" b="1" dirty="0">
                        <a:solidFill>
                          <a:srgbClr val="00B050"/>
                        </a:solidFill>
                      </a:endParaRPr>
                    </a:p>
                  </a:txBody>
                  <a:tcPr>
                    <a:solidFill>
                      <a:srgbClr val="FFFF99"/>
                    </a:solidFill>
                  </a:tcPr>
                </a:tc>
                <a:tc>
                  <a:txBody>
                    <a:bodyPr/>
                    <a:lstStyle/>
                    <a:p>
                      <a:pPr rtl="1"/>
                      <a:r>
                        <a:rPr lang="ar-MA" sz="3600" b="1" dirty="0" smtClean="0"/>
                        <a:t>نعت تابع لمنعوته</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ينقصم التعاون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التوصي بحق</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بنسبة</a:t>
                      </a:r>
                      <a:r>
                        <a:rPr lang="ar-MA" sz="3600" b="1" baseline="0" dirty="0" smtClean="0"/>
                        <a:t> للفرد</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زيادة الروح التضامن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تقوية</a:t>
                      </a:r>
                      <a:r>
                        <a:rPr lang="ar-MA" sz="3600" b="1" baseline="0" dirty="0" smtClean="0"/>
                        <a:t> الصلاة</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18325877"/>
                  </a:ext>
                </a:extLst>
              </a:tr>
            </a:tbl>
          </a:graphicData>
        </a:graphic>
      </p:graphicFrame>
    </p:spTree>
    <p:extLst>
      <p:ext uri="{BB962C8B-B14F-4D97-AF65-F5344CB8AC3E}">
        <p14:creationId xmlns:p14="http://schemas.microsoft.com/office/powerpoint/2010/main" val="11310007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45819235"/>
              </p:ext>
            </p:extLst>
          </p:nvPr>
        </p:nvGraphicFramePr>
        <p:xfrm>
          <a:off x="0" y="100691"/>
          <a:ext cx="1219199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2">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1">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حديثنا على التعاون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حديثنا </a:t>
                      </a:r>
                      <a:r>
                        <a:rPr lang="ar-MA" sz="3600" b="1" dirty="0" smtClean="0">
                          <a:solidFill>
                            <a:srgbClr val="00B050"/>
                          </a:solidFill>
                        </a:rPr>
                        <a:t>عن</a:t>
                      </a:r>
                      <a:r>
                        <a:rPr lang="ar-MA" sz="3600" b="1" dirty="0" smtClean="0"/>
                        <a:t> </a:t>
                      </a:r>
                      <a:r>
                        <a:rPr lang="ar-MA" sz="3600" b="1" dirty="0" smtClean="0">
                          <a:solidFill>
                            <a:srgbClr val="00B050"/>
                          </a:solidFill>
                        </a:rPr>
                        <a:t>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الاسلامية</a:t>
                      </a:r>
                      <a:endParaRPr lang="ar-MA" sz="3600" b="1" dirty="0"/>
                    </a:p>
                  </a:txBody>
                  <a:tcPr>
                    <a:solidFill>
                      <a:srgbClr val="FFFF99"/>
                    </a:solidFill>
                  </a:tcPr>
                </a:tc>
                <a:tc>
                  <a:txBody>
                    <a:bodyPr/>
                    <a:lstStyle/>
                    <a:p>
                      <a:pPr rtl="1"/>
                      <a:r>
                        <a:rPr lang="ar-MA" sz="3600" b="1" dirty="0" smtClean="0"/>
                        <a:t>المجتمع </a:t>
                      </a:r>
                      <a:r>
                        <a:rPr lang="ar-MA" sz="3600" b="1" dirty="0" smtClean="0">
                          <a:solidFill>
                            <a:srgbClr val="00B050"/>
                          </a:solidFill>
                        </a:rPr>
                        <a:t>الاسلامي</a:t>
                      </a:r>
                      <a:endParaRPr lang="ar-MA" sz="3600" b="1" dirty="0">
                        <a:solidFill>
                          <a:srgbClr val="00B050"/>
                        </a:solidFill>
                      </a:endParaRPr>
                    </a:p>
                  </a:txBody>
                  <a:tcPr>
                    <a:solidFill>
                      <a:srgbClr val="FFFF99"/>
                    </a:solidFill>
                  </a:tcPr>
                </a:tc>
                <a:tc>
                  <a:txBody>
                    <a:bodyPr/>
                    <a:lstStyle/>
                    <a:p>
                      <a:pPr rtl="1"/>
                      <a:r>
                        <a:rPr lang="ar-MA" sz="3600" b="1" dirty="0" smtClean="0"/>
                        <a:t>نعت تابع لمنعوته</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ينقصم التعاون</a:t>
                      </a:r>
                      <a:endParaRPr lang="ar-MA" sz="3600" b="1" dirty="0"/>
                    </a:p>
                  </a:txBody>
                  <a:tcPr>
                    <a:solidFill>
                      <a:srgbClr val="FFFF99"/>
                    </a:solidFill>
                  </a:tcPr>
                </a:tc>
                <a:tc>
                  <a:txBody>
                    <a:bodyPr/>
                    <a:lstStyle/>
                    <a:p>
                      <a:pPr rtl="1"/>
                      <a:r>
                        <a:rPr lang="ar-MA" sz="3600" b="1" dirty="0" smtClean="0">
                          <a:solidFill>
                            <a:srgbClr val="00B050"/>
                          </a:solidFill>
                        </a:rPr>
                        <a:t>ينقسم</a:t>
                      </a:r>
                      <a:r>
                        <a:rPr lang="ar-MA" sz="3600" b="1" dirty="0" smtClean="0"/>
                        <a:t> التعاون</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التوصي بحق</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بنسبة</a:t>
                      </a:r>
                      <a:r>
                        <a:rPr lang="ar-MA" sz="3600" b="1" baseline="0" dirty="0" smtClean="0"/>
                        <a:t> للفرد</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زيادة الروح التضامن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تقوية</a:t>
                      </a:r>
                      <a:r>
                        <a:rPr lang="ar-MA" sz="3600" b="1" baseline="0" dirty="0" smtClean="0"/>
                        <a:t> الصلاة</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18325877"/>
                  </a:ext>
                </a:extLst>
              </a:tr>
            </a:tbl>
          </a:graphicData>
        </a:graphic>
      </p:graphicFrame>
    </p:spTree>
    <p:extLst>
      <p:ext uri="{BB962C8B-B14F-4D97-AF65-F5344CB8AC3E}">
        <p14:creationId xmlns:p14="http://schemas.microsoft.com/office/powerpoint/2010/main" val="342247123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60428532"/>
              </p:ext>
            </p:extLst>
          </p:nvPr>
        </p:nvGraphicFramePr>
        <p:xfrm>
          <a:off x="0" y="100691"/>
          <a:ext cx="1219199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2">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1">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حديثنا على التعاون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حديثنا </a:t>
                      </a:r>
                      <a:r>
                        <a:rPr lang="ar-MA" sz="3600" b="1" dirty="0" smtClean="0">
                          <a:solidFill>
                            <a:srgbClr val="00B050"/>
                          </a:solidFill>
                        </a:rPr>
                        <a:t>عن</a:t>
                      </a:r>
                      <a:r>
                        <a:rPr lang="ar-MA" sz="3600" b="1" dirty="0" smtClean="0"/>
                        <a:t> </a:t>
                      </a:r>
                      <a:r>
                        <a:rPr lang="ar-MA" sz="3600" b="1" dirty="0" smtClean="0">
                          <a:solidFill>
                            <a:srgbClr val="00B050"/>
                          </a:solidFill>
                        </a:rPr>
                        <a:t>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الاسلامية</a:t>
                      </a:r>
                      <a:endParaRPr lang="ar-MA" sz="3600" b="1" dirty="0"/>
                    </a:p>
                  </a:txBody>
                  <a:tcPr>
                    <a:solidFill>
                      <a:srgbClr val="FFFF99"/>
                    </a:solidFill>
                  </a:tcPr>
                </a:tc>
                <a:tc>
                  <a:txBody>
                    <a:bodyPr/>
                    <a:lstStyle/>
                    <a:p>
                      <a:pPr rtl="1"/>
                      <a:r>
                        <a:rPr lang="ar-MA" sz="3600" b="1" dirty="0" smtClean="0"/>
                        <a:t>المجتمع </a:t>
                      </a:r>
                      <a:r>
                        <a:rPr lang="ar-MA" sz="3600" b="1" dirty="0" smtClean="0">
                          <a:solidFill>
                            <a:srgbClr val="00B050"/>
                          </a:solidFill>
                        </a:rPr>
                        <a:t>الاسلامي</a:t>
                      </a:r>
                      <a:endParaRPr lang="ar-MA" sz="3600" b="1" dirty="0">
                        <a:solidFill>
                          <a:srgbClr val="00B050"/>
                        </a:solidFill>
                      </a:endParaRPr>
                    </a:p>
                  </a:txBody>
                  <a:tcPr>
                    <a:solidFill>
                      <a:srgbClr val="FFFF99"/>
                    </a:solidFill>
                  </a:tcPr>
                </a:tc>
                <a:tc>
                  <a:txBody>
                    <a:bodyPr/>
                    <a:lstStyle/>
                    <a:p>
                      <a:pPr rtl="1"/>
                      <a:r>
                        <a:rPr lang="ar-MA" sz="3600" b="1" dirty="0" smtClean="0"/>
                        <a:t>نعت تابع لمنعوته</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ينقصم التعاون</a:t>
                      </a:r>
                      <a:endParaRPr lang="ar-MA" sz="3600" b="1" dirty="0"/>
                    </a:p>
                  </a:txBody>
                  <a:tcPr>
                    <a:solidFill>
                      <a:srgbClr val="FFFF99"/>
                    </a:solidFill>
                  </a:tcPr>
                </a:tc>
                <a:tc>
                  <a:txBody>
                    <a:bodyPr/>
                    <a:lstStyle/>
                    <a:p>
                      <a:pPr rtl="1"/>
                      <a:r>
                        <a:rPr lang="ar-MA" sz="3600" b="1" dirty="0" smtClean="0">
                          <a:solidFill>
                            <a:srgbClr val="00B050"/>
                          </a:solidFill>
                        </a:rPr>
                        <a:t>ينقسم</a:t>
                      </a:r>
                      <a:r>
                        <a:rPr lang="ar-MA" sz="3600" b="1" dirty="0" smtClean="0"/>
                        <a:t> التعاون</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التوصي بحق</a:t>
                      </a:r>
                      <a:endParaRPr lang="ar-MA" sz="3600" b="1" dirty="0"/>
                    </a:p>
                  </a:txBody>
                  <a:tcPr>
                    <a:solidFill>
                      <a:srgbClr val="FFFF99"/>
                    </a:solidFill>
                  </a:tcPr>
                </a:tc>
                <a:tc>
                  <a:txBody>
                    <a:bodyPr/>
                    <a:lstStyle/>
                    <a:p>
                      <a:pPr rtl="1"/>
                      <a:r>
                        <a:rPr lang="ar-MA" sz="3600" b="1" dirty="0" smtClean="0">
                          <a:solidFill>
                            <a:srgbClr val="00B050"/>
                          </a:solidFill>
                        </a:rPr>
                        <a:t>التواصي بالحق</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بنسبة</a:t>
                      </a:r>
                      <a:r>
                        <a:rPr lang="ar-MA" sz="3600" b="1" baseline="0" dirty="0" smtClean="0"/>
                        <a:t> للفرد</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زيادة الروح التضامن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تقوية</a:t>
                      </a:r>
                      <a:r>
                        <a:rPr lang="ar-MA" sz="3600" b="1" baseline="0" dirty="0" smtClean="0"/>
                        <a:t> الصلاة</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18325877"/>
                  </a:ext>
                </a:extLst>
              </a:tr>
            </a:tbl>
          </a:graphicData>
        </a:graphic>
      </p:graphicFrame>
    </p:spTree>
    <p:extLst>
      <p:ext uri="{BB962C8B-B14F-4D97-AF65-F5344CB8AC3E}">
        <p14:creationId xmlns:p14="http://schemas.microsoft.com/office/powerpoint/2010/main" val="329204525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07279952"/>
              </p:ext>
            </p:extLst>
          </p:nvPr>
        </p:nvGraphicFramePr>
        <p:xfrm>
          <a:off x="0" y="100691"/>
          <a:ext cx="1219199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2">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1">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حديثنا على التعاون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حديثنا </a:t>
                      </a:r>
                      <a:r>
                        <a:rPr lang="ar-MA" sz="3600" b="1" dirty="0" smtClean="0">
                          <a:solidFill>
                            <a:srgbClr val="00B050"/>
                          </a:solidFill>
                        </a:rPr>
                        <a:t>عن</a:t>
                      </a:r>
                      <a:r>
                        <a:rPr lang="ar-MA" sz="3600" b="1" dirty="0" smtClean="0"/>
                        <a:t> </a:t>
                      </a:r>
                      <a:r>
                        <a:rPr lang="ar-MA" sz="3600" b="1" dirty="0" smtClean="0">
                          <a:solidFill>
                            <a:srgbClr val="00B050"/>
                          </a:solidFill>
                        </a:rPr>
                        <a:t>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الاسلامية</a:t>
                      </a:r>
                      <a:endParaRPr lang="ar-MA" sz="3600" b="1" dirty="0"/>
                    </a:p>
                  </a:txBody>
                  <a:tcPr>
                    <a:solidFill>
                      <a:srgbClr val="FFFF99"/>
                    </a:solidFill>
                  </a:tcPr>
                </a:tc>
                <a:tc>
                  <a:txBody>
                    <a:bodyPr/>
                    <a:lstStyle/>
                    <a:p>
                      <a:pPr rtl="1"/>
                      <a:r>
                        <a:rPr lang="ar-MA" sz="3600" b="1" dirty="0" smtClean="0"/>
                        <a:t>المجتمع </a:t>
                      </a:r>
                      <a:r>
                        <a:rPr lang="ar-MA" sz="3600" b="1" dirty="0" smtClean="0">
                          <a:solidFill>
                            <a:srgbClr val="00B050"/>
                          </a:solidFill>
                        </a:rPr>
                        <a:t>الاسلامي</a:t>
                      </a:r>
                      <a:endParaRPr lang="ar-MA" sz="3600" b="1" dirty="0">
                        <a:solidFill>
                          <a:srgbClr val="00B050"/>
                        </a:solidFill>
                      </a:endParaRPr>
                    </a:p>
                  </a:txBody>
                  <a:tcPr>
                    <a:solidFill>
                      <a:srgbClr val="FFFF99"/>
                    </a:solidFill>
                  </a:tcPr>
                </a:tc>
                <a:tc>
                  <a:txBody>
                    <a:bodyPr/>
                    <a:lstStyle/>
                    <a:p>
                      <a:pPr rtl="1"/>
                      <a:r>
                        <a:rPr lang="ar-MA" sz="3600" b="1" dirty="0" smtClean="0"/>
                        <a:t>نعت تابع لمنعوته</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ينقصم التعاون</a:t>
                      </a:r>
                      <a:endParaRPr lang="ar-MA" sz="3600" b="1" dirty="0"/>
                    </a:p>
                  </a:txBody>
                  <a:tcPr>
                    <a:solidFill>
                      <a:srgbClr val="FFFF99"/>
                    </a:solidFill>
                  </a:tcPr>
                </a:tc>
                <a:tc>
                  <a:txBody>
                    <a:bodyPr/>
                    <a:lstStyle/>
                    <a:p>
                      <a:pPr rtl="1"/>
                      <a:r>
                        <a:rPr lang="ar-MA" sz="3600" b="1" dirty="0" smtClean="0">
                          <a:solidFill>
                            <a:srgbClr val="00B050"/>
                          </a:solidFill>
                        </a:rPr>
                        <a:t>ينقسم</a:t>
                      </a:r>
                      <a:r>
                        <a:rPr lang="ar-MA" sz="3600" b="1" dirty="0" smtClean="0"/>
                        <a:t> التعاون</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التوصي بحق</a:t>
                      </a:r>
                      <a:endParaRPr lang="ar-MA" sz="3600" b="1" dirty="0"/>
                    </a:p>
                  </a:txBody>
                  <a:tcPr>
                    <a:solidFill>
                      <a:srgbClr val="FFFF99"/>
                    </a:solidFill>
                  </a:tcPr>
                </a:tc>
                <a:tc>
                  <a:txBody>
                    <a:bodyPr/>
                    <a:lstStyle/>
                    <a:p>
                      <a:pPr rtl="1"/>
                      <a:r>
                        <a:rPr lang="ar-MA" sz="3600" b="1" dirty="0" smtClean="0">
                          <a:solidFill>
                            <a:srgbClr val="00B050"/>
                          </a:solidFill>
                        </a:rPr>
                        <a:t>التواصي بالحق</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بنسبة</a:t>
                      </a:r>
                      <a:r>
                        <a:rPr lang="ar-MA" sz="3600" b="1" baseline="0" dirty="0" smtClean="0"/>
                        <a:t> للفرد</a:t>
                      </a:r>
                      <a:endParaRPr lang="ar-MA" sz="3600" b="1" dirty="0"/>
                    </a:p>
                  </a:txBody>
                  <a:tcPr>
                    <a:solidFill>
                      <a:srgbClr val="FFFF99"/>
                    </a:solidFill>
                  </a:tcPr>
                </a:tc>
                <a:tc>
                  <a:txBody>
                    <a:bodyPr/>
                    <a:lstStyle/>
                    <a:p>
                      <a:pPr rtl="1"/>
                      <a:r>
                        <a:rPr lang="ar-MA" sz="3600" b="1" dirty="0" smtClean="0">
                          <a:solidFill>
                            <a:srgbClr val="00B050"/>
                          </a:solidFill>
                        </a:rPr>
                        <a:t>بالنسبة</a:t>
                      </a:r>
                      <a:r>
                        <a:rPr lang="ar-MA" sz="3600" b="1" baseline="0" dirty="0" smtClean="0"/>
                        <a:t> للفرد</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زيادة الروح التضامن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تقوية</a:t>
                      </a:r>
                      <a:r>
                        <a:rPr lang="ar-MA" sz="3600" b="1" baseline="0" dirty="0" smtClean="0"/>
                        <a:t> الصلاة</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18325877"/>
                  </a:ext>
                </a:extLst>
              </a:tr>
            </a:tbl>
          </a:graphicData>
        </a:graphic>
      </p:graphicFrame>
    </p:spTree>
    <p:extLst>
      <p:ext uri="{BB962C8B-B14F-4D97-AF65-F5344CB8AC3E}">
        <p14:creationId xmlns:p14="http://schemas.microsoft.com/office/powerpoint/2010/main" val="31231588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705128340"/>
              </p:ext>
            </p:extLst>
          </p:nvPr>
        </p:nvGraphicFramePr>
        <p:xfrm>
          <a:off x="0" y="100691"/>
          <a:ext cx="1219199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2">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1">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حديثنا على التعاون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حديثنا </a:t>
                      </a:r>
                      <a:r>
                        <a:rPr lang="ar-MA" sz="3600" b="1" dirty="0" smtClean="0">
                          <a:solidFill>
                            <a:srgbClr val="00B050"/>
                          </a:solidFill>
                        </a:rPr>
                        <a:t>عن</a:t>
                      </a:r>
                      <a:r>
                        <a:rPr lang="ar-MA" sz="3600" b="1" dirty="0" smtClean="0"/>
                        <a:t> </a:t>
                      </a:r>
                      <a:r>
                        <a:rPr lang="ar-MA" sz="3600" b="1" dirty="0" smtClean="0">
                          <a:solidFill>
                            <a:srgbClr val="00B050"/>
                          </a:solidFill>
                        </a:rPr>
                        <a:t>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الاسلامية</a:t>
                      </a:r>
                      <a:endParaRPr lang="ar-MA" sz="3600" b="1" dirty="0"/>
                    </a:p>
                  </a:txBody>
                  <a:tcPr>
                    <a:solidFill>
                      <a:srgbClr val="FFFF99"/>
                    </a:solidFill>
                  </a:tcPr>
                </a:tc>
                <a:tc>
                  <a:txBody>
                    <a:bodyPr/>
                    <a:lstStyle/>
                    <a:p>
                      <a:pPr rtl="1"/>
                      <a:r>
                        <a:rPr lang="ar-MA" sz="3600" b="1" dirty="0" smtClean="0"/>
                        <a:t>المجتمع </a:t>
                      </a:r>
                      <a:r>
                        <a:rPr lang="ar-MA" sz="3600" b="1" dirty="0" smtClean="0">
                          <a:solidFill>
                            <a:srgbClr val="00B050"/>
                          </a:solidFill>
                        </a:rPr>
                        <a:t>الاسلامي</a:t>
                      </a:r>
                      <a:endParaRPr lang="ar-MA" sz="3600" b="1" dirty="0">
                        <a:solidFill>
                          <a:srgbClr val="00B050"/>
                        </a:solidFill>
                      </a:endParaRPr>
                    </a:p>
                  </a:txBody>
                  <a:tcPr>
                    <a:solidFill>
                      <a:srgbClr val="FFFF99"/>
                    </a:solidFill>
                  </a:tcPr>
                </a:tc>
                <a:tc>
                  <a:txBody>
                    <a:bodyPr/>
                    <a:lstStyle/>
                    <a:p>
                      <a:pPr rtl="1"/>
                      <a:r>
                        <a:rPr lang="ar-MA" sz="3600" b="1" dirty="0" smtClean="0"/>
                        <a:t>نعت تابع لمنعوته</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ينقصم التعاون</a:t>
                      </a:r>
                      <a:endParaRPr lang="ar-MA" sz="3600" b="1" dirty="0"/>
                    </a:p>
                  </a:txBody>
                  <a:tcPr>
                    <a:solidFill>
                      <a:srgbClr val="FFFF99"/>
                    </a:solidFill>
                  </a:tcPr>
                </a:tc>
                <a:tc>
                  <a:txBody>
                    <a:bodyPr/>
                    <a:lstStyle/>
                    <a:p>
                      <a:pPr rtl="1"/>
                      <a:r>
                        <a:rPr lang="ar-MA" sz="3600" b="1" dirty="0" smtClean="0">
                          <a:solidFill>
                            <a:srgbClr val="00B050"/>
                          </a:solidFill>
                        </a:rPr>
                        <a:t>ينقسم</a:t>
                      </a:r>
                      <a:r>
                        <a:rPr lang="ar-MA" sz="3600" b="1" dirty="0" smtClean="0"/>
                        <a:t> التعاون</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التوصي بحق</a:t>
                      </a:r>
                      <a:endParaRPr lang="ar-MA" sz="3600" b="1" dirty="0"/>
                    </a:p>
                  </a:txBody>
                  <a:tcPr>
                    <a:solidFill>
                      <a:srgbClr val="FFFF99"/>
                    </a:solidFill>
                  </a:tcPr>
                </a:tc>
                <a:tc>
                  <a:txBody>
                    <a:bodyPr/>
                    <a:lstStyle/>
                    <a:p>
                      <a:pPr rtl="1"/>
                      <a:r>
                        <a:rPr lang="ar-MA" sz="3600" b="1" dirty="0" smtClean="0">
                          <a:solidFill>
                            <a:srgbClr val="00B050"/>
                          </a:solidFill>
                        </a:rPr>
                        <a:t>التواصي بالحق</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بنسبة</a:t>
                      </a:r>
                      <a:r>
                        <a:rPr lang="ar-MA" sz="3600" b="1" baseline="0" dirty="0" smtClean="0"/>
                        <a:t> للفرد</a:t>
                      </a:r>
                      <a:endParaRPr lang="ar-MA" sz="3600" b="1" dirty="0"/>
                    </a:p>
                  </a:txBody>
                  <a:tcPr>
                    <a:solidFill>
                      <a:srgbClr val="FFFF99"/>
                    </a:solidFill>
                  </a:tcPr>
                </a:tc>
                <a:tc>
                  <a:txBody>
                    <a:bodyPr/>
                    <a:lstStyle/>
                    <a:p>
                      <a:pPr rtl="1"/>
                      <a:r>
                        <a:rPr lang="ar-MA" sz="3600" b="1" dirty="0" smtClean="0">
                          <a:solidFill>
                            <a:srgbClr val="00B050"/>
                          </a:solidFill>
                        </a:rPr>
                        <a:t>بالنسبة</a:t>
                      </a:r>
                      <a:r>
                        <a:rPr lang="ar-MA" sz="3600" b="1" baseline="0" dirty="0" smtClean="0"/>
                        <a:t> للفرد</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زيادة الروح التضامن</a:t>
                      </a:r>
                      <a:endParaRPr lang="ar-MA" sz="3600" b="1" dirty="0"/>
                    </a:p>
                  </a:txBody>
                  <a:tcPr>
                    <a:solidFill>
                      <a:srgbClr val="FFFF99"/>
                    </a:solidFill>
                  </a:tcPr>
                </a:tc>
                <a:tc>
                  <a:txBody>
                    <a:bodyPr/>
                    <a:lstStyle/>
                    <a:p>
                      <a:pPr rtl="1"/>
                      <a:r>
                        <a:rPr lang="ar-MA" sz="3600" b="1" dirty="0" smtClean="0"/>
                        <a:t>زيادة </a:t>
                      </a:r>
                      <a:r>
                        <a:rPr lang="ar-MA" sz="3600" b="1" dirty="0" smtClean="0">
                          <a:solidFill>
                            <a:srgbClr val="00B050"/>
                          </a:solidFill>
                        </a:rPr>
                        <a:t>روح</a:t>
                      </a:r>
                      <a:r>
                        <a:rPr lang="ar-MA" sz="3600" b="1" dirty="0" smtClean="0"/>
                        <a:t> التضامن</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تقوية</a:t>
                      </a:r>
                      <a:r>
                        <a:rPr lang="ar-MA" sz="3600" b="1" baseline="0" dirty="0" smtClean="0"/>
                        <a:t> الصلاة</a:t>
                      </a:r>
                      <a:endParaRPr lang="ar-MA" sz="3600" b="1" dirty="0"/>
                    </a:p>
                  </a:txBody>
                  <a:tcPr>
                    <a:solidFill>
                      <a:srgbClr val="FFFF99"/>
                    </a:solidFill>
                  </a:tcPr>
                </a:tc>
                <a:tc>
                  <a:txBody>
                    <a:bodyPr/>
                    <a:lstStyle/>
                    <a:p>
                      <a:pPr rtl="1"/>
                      <a:endParaRPr lang="ar-MA" sz="3600" b="1" dirty="0">
                        <a:solidFill>
                          <a:srgbClr val="00B050"/>
                        </a:solidFill>
                      </a:endParaRPr>
                    </a:p>
                  </a:txBody>
                  <a:tcPr>
                    <a:solidFill>
                      <a:srgbClr val="FFFF99"/>
                    </a:solidFill>
                  </a:tcPr>
                </a:tc>
                <a:tc>
                  <a:txBody>
                    <a:bodyPr/>
                    <a:lstStyle/>
                    <a:p>
                      <a:pPr rtl="1"/>
                      <a:endParaRPr lang="ar-MA" sz="3600" b="1" dirty="0"/>
                    </a:p>
                  </a:txBody>
                  <a:tcPr>
                    <a:solidFill>
                      <a:srgbClr val="FFFF99"/>
                    </a:solidFill>
                  </a:tcPr>
                </a:tc>
                <a:extLst>
                  <a:ext uri="{0D108BD9-81ED-4DB2-BD59-A6C34878D82A}">
                    <a16:rowId xmlns:a16="http://schemas.microsoft.com/office/drawing/2014/main" val="218325877"/>
                  </a:ext>
                </a:extLst>
              </a:tr>
            </a:tbl>
          </a:graphicData>
        </a:graphic>
      </p:graphicFrame>
    </p:spTree>
    <p:extLst>
      <p:ext uri="{BB962C8B-B14F-4D97-AF65-F5344CB8AC3E}">
        <p14:creationId xmlns:p14="http://schemas.microsoft.com/office/powerpoint/2010/main" val="26776400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77085095"/>
              </p:ext>
            </p:extLst>
          </p:nvPr>
        </p:nvGraphicFramePr>
        <p:xfrm>
          <a:off x="0" y="100691"/>
          <a:ext cx="1219199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2">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1">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حديثنا على التعاون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حديثنا </a:t>
                      </a:r>
                      <a:r>
                        <a:rPr lang="ar-MA" sz="3600" b="1" dirty="0" smtClean="0">
                          <a:solidFill>
                            <a:srgbClr val="00B050"/>
                          </a:solidFill>
                        </a:rPr>
                        <a:t>عن</a:t>
                      </a:r>
                      <a:r>
                        <a:rPr lang="ar-MA" sz="3600" b="1" dirty="0" smtClean="0"/>
                        <a:t> </a:t>
                      </a:r>
                      <a:r>
                        <a:rPr lang="ar-MA" sz="3600" b="1" dirty="0" smtClean="0">
                          <a:solidFill>
                            <a:srgbClr val="00B050"/>
                          </a:solidFill>
                        </a:rPr>
                        <a:t>تعاون</a:t>
                      </a:r>
                      <a:r>
                        <a:rPr lang="ar-MA" sz="3600" b="1" baseline="0" dirty="0" smtClean="0"/>
                        <a:t> المسلم مع أخيه</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الاسلامية</a:t>
                      </a:r>
                      <a:endParaRPr lang="ar-MA" sz="3600" b="1" dirty="0"/>
                    </a:p>
                  </a:txBody>
                  <a:tcPr>
                    <a:solidFill>
                      <a:srgbClr val="FFFF99"/>
                    </a:solidFill>
                  </a:tcPr>
                </a:tc>
                <a:tc>
                  <a:txBody>
                    <a:bodyPr/>
                    <a:lstStyle/>
                    <a:p>
                      <a:pPr rtl="1"/>
                      <a:r>
                        <a:rPr lang="ar-MA" sz="3600" b="1" dirty="0" smtClean="0"/>
                        <a:t>المجتمع </a:t>
                      </a:r>
                      <a:r>
                        <a:rPr lang="ar-MA" sz="3600" b="1" dirty="0" smtClean="0">
                          <a:solidFill>
                            <a:srgbClr val="00B050"/>
                          </a:solidFill>
                        </a:rPr>
                        <a:t>الاسلامي</a:t>
                      </a:r>
                      <a:endParaRPr lang="ar-MA" sz="3600" b="1" dirty="0">
                        <a:solidFill>
                          <a:srgbClr val="00B050"/>
                        </a:solidFill>
                      </a:endParaRPr>
                    </a:p>
                  </a:txBody>
                  <a:tcPr>
                    <a:solidFill>
                      <a:srgbClr val="FFFF99"/>
                    </a:solidFill>
                  </a:tcPr>
                </a:tc>
                <a:tc>
                  <a:txBody>
                    <a:bodyPr/>
                    <a:lstStyle/>
                    <a:p>
                      <a:pPr rtl="1"/>
                      <a:r>
                        <a:rPr lang="ar-MA" sz="3600" b="1" dirty="0" smtClean="0"/>
                        <a:t>نعت تابع لمنعوته</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ينقصم التعاون</a:t>
                      </a:r>
                      <a:endParaRPr lang="ar-MA" sz="3600" b="1" dirty="0"/>
                    </a:p>
                  </a:txBody>
                  <a:tcPr>
                    <a:solidFill>
                      <a:srgbClr val="FFFF99"/>
                    </a:solidFill>
                  </a:tcPr>
                </a:tc>
                <a:tc>
                  <a:txBody>
                    <a:bodyPr/>
                    <a:lstStyle/>
                    <a:p>
                      <a:pPr rtl="1"/>
                      <a:r>
                        <a:rPr lang="ar-MA" sz="3600" b="1" dirty="0" smtClean="0">
                          <a:solidFill>
                            <a:srgbClr val="00B050"/>
                          </a:solidFill>
                        </a:rPr>
                        <a:t>ينقسم</a:t>
                      </a:r>
                      <a:r>
                        <a:rPr lang="ar-MA" sz="3600" b="1" dirty="0" smtClean="0"/>
                        <a:t> التعاون</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التوصي بحق</a:t>
                      </a:r>
                      <a:endParaRPr lang="ar-MA" sz="3600" b="1" dirty="0"/>
                    </a:p>
                  </a:txBody>
                  <a:tcPr>
                    <a:solidFill>
                      <a:srgbClr val="FFFF99"/>
                    </a:solidFill>
                  </a:tcPr>
                </a:tc>
                <a:tc>
                  <a:txBody>
                    <a:bodyPr/>
                    <a:lstStyle/>
                    <a:p>
                      <a:pPr rtl="1"/>
                      <a:r>
                        <a:rPr lang="ar-MA" sz="3600" b="1" dirty="0" smtClean="0">
                          <a:solidFill>
                            <a:srgbClr val="00B050"/>
                          </a:solidFill>
                        </a:rPr>
                        <a:t>التواصي بالحق</a:t>
                      </a:r>
                      <a:endParaRPr lang="ar-MA" sz="3600" b="1" dirty="0">
                        <a:solidFill>
                          <a:srgbClr val="00B050"/>
                        </a:solidFill>
                      </a:endParaRPr>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بنسبة</a:t>
                      </a:r>
                      <a:r>
                        <a:rPr lang="ar-MA" sz="3600" b="1" baseline="0" dirty="0" smtClean="0"/>
                        <a:t> للفرد</a:t>
                      </a:r>
                      <a:endParaRPr lang="ar-MA" sz="3600" b="1" dirty="0"/>
                    </a:p>
                  </a:txBody>
                  <a:tcPr>
                    <a:solidFill>
                      <a:srgbClr val="FFFF99"/>
                    </a:solidFill>
                  </a:tcPr>
                </a:tc>
                <a:tc>
                  <a:txBody>
                    <a:bodyPr/>
                    <a:lstStyle/>
                    <a:p>
                      <a:pPr rtl="1"/>
                      <a:r>
                        <a:rPr lang="ar-MA" sz="3600" b="1" dirty="0" smtClean="0">
                          <a:solidFill>
                            <a:srgbClr val="00B050"/>
                          </a:solidFill>
                        </a:rPr>
                        <a:t>بالنسبة</a:t>
                      </a:r>
                      <a:r>
                        <a:rPr lang="ar-MA" sz="3600" b="1" baseline="0" dirty="0" smtClean="0"/>
                        <a:t> للفرد</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زيادة الروح التضامن</a:t>
                      </a:r>
                      <a:endParaRPr lang="ar-MA" sz="3600" b="1" dirty="0"/>
                    </a:p>
                  </a:txBody>
                  <a:tcPr>
                    <a:solidFill>
                      <a:srgbClr val="FFFF99"/>
                    </a:solidFill>
                  </a:tcPr>
                </a:tc>
                <a:tc>
                  <a:txBody>
                    <a:bodyPr/>
                    <a:lstStyle/>
                    <a:p>
                      <a:pPr rtl="1"/>
                      <a:r>
                        <a:rPr lang="ar-MA" sz="3600" b="1" dirty="0" smtClean="0"/>
                        <a:t>زيادة </a:t>
                      </a:r>
                      <a:r>
                        <a:rPr lang="ar-MA" sz="3600" b="1" dirty="0" smtClean="0">
                          <a:solidFill>
                            <a:srgbClr val="00B050"/>
                          </a:solidFill>
                        </a:rPr>
                        <a:t>روح</a:t>
                      </a:r>
                      <a:r>
                        <a:rPr lang="ar-MA" sz="3600" b="1" dirty="0" smtClean="0"/>
                        <a:t> التضامن</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1046602653"/>
                  </a:ext>
                </a:extLst>
              </a:tr>
              <a:tr h="745312">
                <a:tc>
                  <a:txBody>
                    <a:bodyPr/>
                    <a:lstStyle/>
                    <a:p>
                      <a:pPr rtl="1"/>
                      <a:r>
                        <a:rPr lang="ar-MA" sz="3600" b="1" dirty="0" smtClean="0"/>
                        <a:t>تقوية</a:t>
                      </a:r>
                      <a:r>
                        <a:rPr lang="ar-MA" sz="3600" b="1" baseline="0" dirty="0" smtClean="0"/>
                        <a:t> الصلاة</a:t>
                      </a:r>
                      <a:endParaRPr lang="ar-MA" sz="3600" b="1" dirty="0"/>
                    </a:p>
                  </a:txBody>
                  <a:tcPr>
                    <a:solidFill>
                      <a:srgbClr val="FFFF99"/>
                    </a:solidFill>
                  </a:tcPr>
                </a:tc>
                <a:tc>
                  <a:txBody>
                    <a:bodyPr/>
                    <a:lstStyle/>
                    <a:p>
                      <a:pPr rtl="1"/>
                      <a:r>
                        <a:rPr lang="ar-MA" sz="3600" b="1" dirty="0" smtClean="0"/>
                        <a:t>تقوية</a:t>
                      </a:r>
                      <a:r>
                        <a:rPr lang="ar-MA" sz="3600" b="1" baseline="0" dirty="0" smtClean="0"/>
                        <a:t> </a:t>
                      </a:r>
                      <a:r>
                        <a:rPr lang="ar-MA" sz="3600" b="1" baseline="0" dirty="0" smtClean="0">
                          <a:solidFill>
                            <a:srgbClr val="00B050"/>
                          </a:solidFill>
                        </a:rPr>
                        <a:t>الصلات</a:t>
                      </a:r>
                      <a:endParaRPr lang="ar-MA" sz="3600" b="1" dirty="0">
                        <a:solidFill>
                          <a:srgbClr val="00B050"/>
                        </a:solidFill>
                      </a:endParaRPr>
                    </a:p>
                  </a:txBody>
                  <a:tcPr>
                    <a:solidFill>
                      <a:srgbClr val="FFFF99"/>
                    </a:solidFill>
                  </a:tcPr>
                </a:tc>
                <a:tc>
                  <a:txBody>
                    <a:bodyPr/>
                    <a:lstStyle/>
                    <a:p>
                      <a:pPr rtl="1"/>
                      <a:r>
                        <a:rPr lang="ar-MA" sz="3600" b="1" dirty="0" smtClean="0"/>
                        <a:t>جمع مؤنث سالم</a:t>
                      </a:r>
                      <a:endParaRPr lang="ar-MA" sz="3600" b="1" dirty="0"/>
                    </a:p>
                  </a:txBody>
                  <a:tcPr>
                    <a:solidFill>
                      <a:srgbClr val="FFFF99"/>
                    </a:solidFill>
                  </a:tcPr>
                </a:tc>
                <a:extLst>
                  <a:ext uri="{0D108BD9-81ED-4DB2-BD59-A6C34878D82A}">
                    <a16:rowId xmlns:a16="http://schemas.microsoft.com/office/drawing/2014/main" val="218325877"/>
                  </a:ext>
                </a:extLst>
              </a:tr>
            </a:tbl>
          </a:graphicData>
        </a:graphic>
      </p:graphicFrame>
    </p:spTree>
    <p:extLst>
      <p:ext uri="{BB962C8B-B14F-4D97-AF65-F5344CB8AC3E}">
        <p14:creationId xmlns:p14="http://schemas.microsoft.com/office/powerpoint/2010/main" val="129181805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743779526"/>
              </p:ext>
            </p:extLst>
          </p:nvPr>
        </p:nvGraphicFramePr>
        <p:xfrm>
          <a:off x="0" y="171029"/>
          <a:ext cx="12191999" cy="149062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5059679">
                  <a:extLst>
                    <a:ext uri="{9D8B030D-6E8A-4147-A177-3AD203B41FA5}">
                      <a16:colId xmlns:a16="http://schemas.microsoft.com/office/drawing/2014/main" val="2701034736"/>
                    </a:ext>
                  </a:extLst>
                </a:gridCol>
                <a:gridCol w="4248443">
                  <a:extLst>
                    <a:ext uri="{9D8B030D-6E8A-4147-A177-3AD203B41FA5}">
                      <a16:colId xmlns:a16="http://schemas.microsoft.com/office/drawing/2014/main" val="1292309707"/>
                    </a:ext>
                  </a:extLst>
                </a:gridCol>
                <a:gridCol w="2883877">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نهى قرآن عن مبدأ الاثم والعدوان</a:t>
                      </a:r>
                      <a:endParaRPr lang="ar-MA" sz="3600" b="1" dirty="0"/>
                    </a:p>
                  </a:txBody>
                  <a:tcPr>
                    <a:solidFill>
                      <a:srgbClr val="FFFF99"/>
                    </a:solidFill>
                  </a:tcPr>
                </a:tc>
                <a:tc>
                  <a:txBody>
                    <a:bodyPr/>
                    <a:lstStyle/>
                    <a:p>
                      <a:pPr rtl="1"/>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4031669"/>
                  </a:ext>
                </a:extLst>
              </a:tr>
            </a:tbl>
          </a:graphicData>
        </a:graphic>
      </p:graphicFrame>
    </p:spTree>
    <p:extLst>
      <p:ext uri="{BB962C8B-B14F-4D97-AF65-F5344CB8AC3E}">
        <p14:creationId xmlns:p14="http://schemas.microsoft.com/office/powerpoint/2010/main" val="33652978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09949449"/>
              </p:ext>
            </p:extLst>
          </p:nvPr>
        </p:nvGraphicFramePr>
        <p:xfrm>
          <a:off x="0" y="171029"/>
          <a:ext cx="12191999" cy="149062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5059679">
                  <a:extLst>
                    <a:ext uri="{9D8B030D-6E8A-4147-A177-3AD203B41FA5}">
                      <a16:colId xmlns:a16="http://schemas.microsoft.com/office/drawing/2014/main" val="2701034736"/>
                    </a:ext>
                  </a:extLst>
                </a:gridCol>
                <a:gridCol w="4248443">
                  <a:extLst>
                    <a:ext uri="{9D8B030D-6E8A-4147-A177-3AD203B41FA5}">
                      <a16:colId xmlns:a16="http://schemas.microsoft.com/office/drawing/2014/main" val="1292309707"/>
                    </a:ext>
                  </a:extLst>
                </a:gridCol>
                <a:gridCol w="2883877">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نهى قرآن عن مبدأ الاثم والعدوان</a:t>
                      </a:r>
                      <a:endParaRPr lang="ar-MA" sz="3600" b="1" dirty="0"/>
                    </a:p>
                  </a:txBody>
                  <a:tcPr>
                    <a:solidFill>
                      <a:srgbClr val="FFFF99"/>
                    </a:solidFill>
                  </a:tcPr>
                </a:tc>
                <a:tc>
                  <a:txBody>
                    <a:bodyPr/>
                    <a:lstStyle/>
                    <a:p>
                      <a:pPr rtl="1"/>
                      <a:r>
                        <a:rPr lang="ar-MA" sz="3600" b="1" dirty="0" smtClean="0">
                          <a:solidFill>
                            <a:srgbClr val="00B050"/>
                          </a:solidFill>
                        </a:rPr>
                        <a:t>نهى القرآن عن مبدأ الاثم</a:t>
                      </a:r>
                      <a:r>
                        <a:rPr lang="ar-MA" sz="3600" b="1" dirty="0" smtClean="0"/>
                        <a:t>...</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4134031669"/>
                  </a:ext>
                </a:extLst>
              </a:tr>
            </a:tbl>
          </a:graphicData>
        </a:graphic>
      </p:graphicFrame>
    </p:spTree>
    <p:extLst>
      <p:ext uri="{BB962C8B-B14F-4D97-AF65-F5344CB8AC3E}">
        <p14:creationId xmlns:p14="http://schemas.microsoft.com/office/powerpoint/2010/main" val="409004018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89122" y="28136"/>
            <a:ext cx="2766646" cy="646331"/>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علامات الترقيم: </a:t>
            </a:r>
            <a:endPar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endParaRPr>
          </a:p>
        </p:txBody>
      </p:sp>
      <p:sp>
        <p:nvSpPr>
          <p:cNvPr id="6" name="TextBox 5"/>
          <p:cNvSpPr txBox="1"/>
          <p:nvPr/>
        </p:nvSpPr>
        <p:spPr>
          <a:xfrm>
            <a:off x="98476" y="716669"/>
            <a:ext cx="11999742" cy="341632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الترقيم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في الكتابة العربية هو وضع رموز اصطلاحية معينة بين الكلمات أو الجمل أثناء الكتابة؛ لتعيين مواقع الفصل والوقف والابتداء، وأنواع النبرات الصوتية والأغراض الكلامية، تيسيراً لعملية الإفهام من جانب الكاتب أثناء الكتابة، وعملية الفهم على القارئ أثناء القراءة. وقد بدء العرب باستخدامها قبل حوالي مائة عام بعد أن نقلها عن اللغات الأخرى أحمد زكي باشا بطلب من وزارة التعليم المصرية في حينه، وقد تم إضافة ما استجد من علامات، وإشارات فيما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بعد.</a:t>
            </a:r>
            <a:endPar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endParaRPr>
          </a:p>
        </p:txBody>
      </p:sp>
      <p:sp>
        <p:nvSpPr>
          <p:cNvPr id="7" name="TextBox 6"/>
          <p:cNvSpPr txBox="1"/>
          <p:nvPr/>
        </p:nvSpPr>
        <p:spPr>
          <a:xfrm>
            <a:off x="112542" y="4329939"/>
            <a:ext cx="11887200" cy="2308324"/>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الفاصلة</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ويطلق عليها أيضا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الفارزة</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الفاصلة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المنقوطة ( ؛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 النقطة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 )</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النقطتان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 علامة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الاستفهام ( ؟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 علامة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التأثر، أو التعجب ( !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 علامة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الحذف ( ...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p:txBody>
      </p:sp>
    </p:spTree>
    <p:extLst>
      <p:ext uri="{BB962C8B-B14F-4D97-AF65-F5344CB8AC3E}">
        <p14:creationId xmlns:p14="http://schemas.microsoft.com/office/powerpoint/2010/main" val="175413112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613008" y="28136"/>
            <a:ext cx="1542759" cy="646331"/>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فائدتها: </a:t>
            </a:r>
          </a:p>
        </p:txBody>
      </p:sp>
      <p:sp>
        <p:nvSpPr>
          <p:cNvPr id="6" name="TextBox 5"/>
          <p:cNvSpPr txBox="1"/>
          <p:nvPr/>
        </p:nvSpPr>
        <p:spPr>
          <a:xfrm>
            <a:off x="98476" y="716669"/>
            <a:ext cx="11999742" cy="6001643"/>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200" b="1" i="0" u="none" strike="noStrike" kern="1200" cap="none" spc="0" normalizeH="0" baseline="0" noProof="0" dirty="0" smtClean="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يمكن </a:t>
            </a:r>
            <a:r>
              <a:rPr kumimoji="0" lang="ar-MA" sz="32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إجمال أهمية علامات الترقيم في النقاط التالية:</a:t>
            </a:r>
          </a:p>
          <a:p>
            <a:pPr marL="742950" marR="0" lvl="0" indent="-742950" algn="r" defTabSz="457200" rtl="1" eaLnBrk="1" fontAlgn="auto" latinLnBrk="0" hangingPunct="1">
              <a:lnSpc>
                <a:spcPct val="100000"/>
              </a:lnSpc>
              <a:spcBef>
                <a:spcPts val="0"/>
              </a:spcBef>
              <a:spcAft>
                <a:spcPts val="0"/>
              </a:spcAft>
              <a:buClrTx/>
              <a:buSzTx/>
              <a:buFontTx/>
              <a:buAutoNum type="arabicPeriod"/>
              <a:tabLst/>
              <a:defRPr/>
            </a:pP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أنها </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تسهل الفهم على القارئ، وتجود إدراكه للمعاني، وتفسر المقاصد، وتوضح التراكيب ... أثناء </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القراءة</a:t>
            </a:r>
          </a:p>
          <a:p>
            <a:pPr marL="742950" marR="0" lvl="0" indent="-742950" algn="r" defTabSz="457200" rtl="1" eaLnBrk="1" fontAlgn="auto" latinLnBrk="0" hangingPunct="1">
              <a:lnSpc>
                <a:spcPct val="100000"/>
              </a:lnSpc>
              <a:spcBef>
                <a:spcPts val="0"/>
              </a:spcBef>
              <a:spcAft>
                <a:spcPts val="0"/>
              </a:spcAft>
              <a:buClrTx/>
              <a:buSzTx/>
              <a:buFontTx/>
              <a:buAutoNum type="arabicPeriod"/>
              <a:tabLst/>
              <a:defRPr/>
            </a:pP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أنها </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تعرفنا بمواقع فصل الجمل، وتقسيم العبارات، والوقوف على المواضع التي يجب السكوت عندها ... فتحسن الإلقاء وتجوده</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a:p>
            <a:pPr marL="742950" marR="0" lvl="0" indent="-742950" algn="r" defTabSz="457200" rtl="1" eaLnBrk="1" fontAlgn="auto" latinLnBrk="0" hangingPunct="1">
              <a:lnSpc>
                <a:spcPct val="100000"/>
              </a:lnSpc>
              <a:spcBef>
                <a:spcPts val="0"/>
              </a:spcBef>
              <a:spcAft>
                <a:spcPts val="0"/>
              </a:spcAft>
              <a:buClrTx/>
              <a:buSzTx/>
              <a:buFontTx/>
              <a:buAutoNum type="arabicPeriod"/>
              <a:tabLst/>
              <a:defRPr/>
            </a:pP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أنها تسهل القراءة، فتجنب القارئ هدر الوقت بين تردد النظر، وبين اشتغال الذهن في تفهم عبارات كان من أيسر الأمور إدراك معانيها، لو كانت تقاسيمها وأجزاؤها مفصولة أو موصولة بعلامات تبين </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أغراضها...</a:t>
            </a:r>
          </a:p>
          <a:p>
            <a:pPr marL="742950" marR="0" lvl="0" indent="-742950" algn="r" defTabSz="457200" rtl="1" eaLnBrk="1" fontAlgn="auto" latinLnBrk="0" hangingPunct="1">
              <a:lnSpc>
                <a:spcPct val="100000"/>
              </a:lnSpc>
              <a:spcBef>
                <a:spcPts val="0"/>
              </a:spcBef>
              <a:spcAft>
                <a:spcPts val="0"/>
              </a:spcAft>
              <a:buClrTx/>
              <a:buSzTx/>
              <a:buFontTx/>
              <a:buAutoNum type="arabicPeriod"/>
              <a:tabLst/>
              <a:defRPr/>
            </a:pP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أنها في تصور الكاتب، مثل الحركات اليدوية، والانفعالات النفسية، والنبرات الصوتية التي يستخدمها المتحدث أثناء كلامه؛ ليضيف إليه دقة التعبير وصدق </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الدلالة</a:t>
            </a:r>
          </a:p>
          <a:p>
            <a:pPr marL="742950" marR="0" lvl="0" indent="-742950" algn="r" defTabSz="457200" rtl="1" eaLnBrk="1" fontAlgn="auto" latinLnBrk="0" hangingPunct="1">
              <a:lnSpc>
                <a:spcPct val="100000"/>
              </a:lnSpc>
              <a:spcBef>
                <a:spcPts val="0"/>
              </a:spcBef>
              <a:spcAft>
                <a:spcPts val="0"/>
              </a:spcAft>
              <a:buClrTx/>
              <a:buSzTx/>
              <a:buFontTx/>
              <a:buAutoNum type="arabicPeriod"/>
              <a:tabLst/>
              <a:defRPr/>
            </a:pP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أنها تنظم الموضوع، وتجمل لغته، وتحسن عرضه؛ فيظهر في جمالية خاصة تريح القراء، وتدفعهم إلى القراءة والاستمتاع بها.</a:t>
            </a:r>
          </a:p>
        </p:txBody>
      </p:sp>
    </p:spTree>
    <p:extLst>
      <p:ext uri="{BB962C8B-B14F-4D97-AF65-F5344CB8AC3E}">
        <p14:creationId xmlns:p14="http://schemas.microsoft.com/office/powerpoint/2010/main" val="2312938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marR="0" lvl="0" indent="-571500" algn="r" defTabSz="457200" rtl="1"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ar-MA" sz="3200" b="1" i="0" u="none" strike="noStrike" kern="1200" cap="none" spc="0" normalizeH="0" baseline="0" noProof="0" dirty="0">
                <a:ln>
                  <a:noFill/>
                </a:ln>
                <a:solidFill>
                  <a:srgbClr val="FF0000"/>
                </a:solidFill>
                <a:effectLst/>
                <a:uLnTx/>
                <a:uFillTx/>
                <a:latin typeface="Calibri Light" panose="020F0302020204030204"/>
                <a:ea typeface="+mn-ea"/>
                <a:cs typeface="Times New Roman" panose="02020603050405020304" pitchFamily="18" charset="0"/>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3631821419"/>
              </p:ext>
            </p:extLst>
          </p:nvPr>
        </p:nvGraphicFramePr>
        <p:xfrm>
          <a:off x="49237" y="719661"/>
          <a:ext cx="12093526" cy="6104000"/>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56417">
                  <a:extLst>
                    <a:ext uri="{9D8B030D-6E8A-4147-A177-3AD203B41FA5}">
                      <a16:colId xmlns:a16="http://schemas.microsoft.com/office/drawing/2014/main" val="2701034736"/>
                    </a:ext>
                  </a:extLst>
                </a:gridCol>
                <a:gridCol w="4472949">
                  <a:extLst>
                    <a:ext uri="{9D8B030D-6E8A-4147-A177-3AD203B41FA5}">
                      <a16:colId xmlns:a16="http://schemas.microsoft.com/office/drawing/2014/main" val="1292309707"/>
                    </a:ext>
                  </a:extLst>
                </a:gridCol>
                <a:gridCol w="35641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التعاون</a:t>
                      </a:r>
                      <a:r>
                        <a:rPr lang="ar-MA" sz="3600" b="1" baseline="0" dirty="0" smtClean="0"/>
                        <a:t> اجتماعي...</a:t>
                      </a:r>
                      <a:endParaRPr lang="ar-MA" sz="3600" b="1" dirty="0"/>
                    </a:p>
                  </a:txBody>
                  <a:tcPr>
                    <a:solidFill>
                      <a:srgbClr val="FFFF99"/>
                    </a:solidFill>
                  </a:tcPr>
                </a:tc>
                <a:tc>
                  <a:txBody>
                    <a:bodyPr/>
                    <a:lstStyle/>
                    <a:p>
                      <a:pPr rtl="1"/>
                      <a:r>
                        <a:rPr lang="ar-MA" sz="3600" b="1" dirty="0" smtClean="0"/>
                        <a:t>هو التعاون</a:t>
                      </a:r>
                      <a:r>
                        <a:rPr lang="ar-MA" sz="3600" b="1" baseline="0" dirty="0" smtClean="0"/>
                        <a:t> </a:t>
                      </a:r>
                      <a:r>
                        <a:rPr lang="ar-MA" sz="3600" b="1" baseline="0" dirty="0" smtClean="0">
                          <a:solidFill>
                            <a:srgbClr val="00B050"/>
                          </a:solidFill>
                        </a:rPr>
                        <a:t>الاجتماعي</a:t>
                      </a:r>
                      <a:r>
                        <a:rPr lang="ar-MA" sz="3600" b="1" baseline="0" dirty="0" smtClean="0"/>
                        <a:t>...</a:t>
                      </a:r>
                      <a:endParaRPr lang="ar-MA" sz="3600" b="1" dirty="0"/>
                    </a:p>
                  </a:txBody>
                  <a:tcPr>
                    <a:solidFill>
                      <a:srgbClr val="FFFF99"/>
                    </a:solidFill>
                  </a:tcPr>
                </a:tc>
                <a:tc>
                  <a:txBody>
                    <a:bodyPr/>
                    <a:lstStyle/>
                    <a:p>
                      <a:pPr rtl="1"/>
                      <a:r>
                        <a:rPr lang="ar-MA" sz="3600" b="1" dirty="0" smtClean="0"/>
                        <a:t>النعت تابع...</a:t>
                      </a:r>
                      <a:endParaRPr lang="ar-MA" sz="3600" b="1"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وتحصيل حجيته</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يوصنا</a:t>
                      </a:r>
                      <a:r>
                        <a:rPr lang="ar-MA" sz="3600" b="1" baseline="0" dirty="0" smtClean="0"/>
                        <a:t> الرسول الله</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ما هو التعاون على الفرد والمجتمع؟</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التعاون هو التعاون المسلمين...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المجتمع الإسلامية</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18271403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220308" y="28136"/>
            <a:ext cx="2935460" cy="646331"/>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مواضع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استعمالها:</a:t>
            </a:r>
            <a:endPar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endParaRPr>
          </a:p>
        </p:txBody>
      </p:sp>
      <p:sp>
        <p:nvSpPr>
          <p:cNvPr id="6" name="TextBox 5"/>
          <p:cNvSpPr txBox="1"/>
          <p:nvPr/>
        </p:nvSpPr>
        <p:spPr>
          <a:xfrm>
            <a:off x="196948" y="744805"/>
            <a:ext cx="11830929" cy="550920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2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مواضع استعمال </a:t>
            </a:r>
            <a:r>
              <a:rPr kumimoji="0" lang="ar-MA" sz="32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الفاصلة:</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1. </a:t>
            </a:r>
            <a:r>
              <a:rPr kumimoji="0" lang="ar-MA" sz="3200" b="1" i="0" u="none" strike="noStrike" kern="1200" cap="none" spc="0" normalizeH="0" baseline="0" noProof="0" dirty="0" smtClean="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بين </a:t>
            </a:r>
            <a:r>
              <a:rPr kumimoji="0" lang="ar-MA" sz="32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الجمل التي يتكون من مجموعها كلام تام الفائدة في معنى معين</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مثل:  إن </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محمداً </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طالب </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مهذب، لا يؤذي أحداً، ولا يكذب في كلامه، ولا يقصر في دروسه</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2. </a:t>
            </a:r>
            <a:r>
              <a:rPr kumimoji="0" lang="ar-MA" sz="32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بين الجمل القصيرة المعطوفة المستقلة في معانيها</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مثل:  الصدق </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فضيلة، والكذب رذيلة، والحسد منقصة وعجز</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3. </a:t>
            </a:r>
            <a:r>
              <a:rPr kumimoji="0" lang="ar-MA" sz="3200" b="1" i="0" u="none" strike="noStrike" kern="1200" cap="none" spc="0" normalizeH="0" baseline="0" noProof="0" dirty="0" smtClean="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بين </a:t>
            </a:r>
            <a:r>
              <a:rPr kumimoji="0" lang="ar-MA" sz="32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أنواع الشيء أو أقسامه</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مثل:  المخلوقات </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الأرضية أربعة أنواع رئيسة: الإنسان، والحيوان، والنبات، والجماد</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4. </a:t>
            </a:r>
            <a:r>
              <a:rPr kumimoji="0" lang="ar-MA" sz="32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بعد لفظ المنادى المتصل</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مثل:    يا </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أحمد، اجتهد في دروسك</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5. </a:t>
            </a:r>
            <a:r>
              <a:rPr kumimoji="0" lang="ar-MA" sz="32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بين الشرط </a:t>
            </a:r>
            <a:r>
              <a:rPr kumimoji="0" lang="ar-MA" sz="3200" b="1" i="0" u="none" strike="noStrike" kern="1200" cap="none" spc="0" normalizeH="0" baseline="0" noProof="0" dirty="0" smtClean="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وجوابه</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مثل:   إذا </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كنت في كل الأمور تعاتب أصدقاءك، فلن يبقى لك صديق</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6. </a:t>
            </a:r>
            <a:r>
              <a:rPr kumimoji="0" lang="ar-MA" sz="32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بين القسم وجوابه</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مثل:   والله </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الذي خلق السموات والأرض، لأجتهدن</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7. </a:t>
            </a:r>
            <a:r>
              <a:rPr kumimoji="0" lang="ar-MA" sz="32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بعد كلمات التعجب في بداية </a:t>
            </a:r>
            <a:r>
              <a:rPr kumimoji="0" lang="ar-MA" sz="3200" b="1" i="0" u="none" strike="noStrike" kern="1200" cap="none" spc="0" normalizeH="0" baseline="0" noProof="0" dirty="0" smtClean="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الجملة</a:t>
            </a:r>
            <a:r>
              <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عجباً، كيف تأخرت؟!</a:t>
            </a:r>
            <a:endParaRPr kumimoji="0" lang="ar-MA" sz="32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endParaRPr>
          </a:p>
        </p:txBody>
      </p:sp>
    </p:spTree>
    <p:extLst>
      <p:ext uri="{BB962C8B-B14F-4D97-AF65-F5344CB8AC3E}">
        <p14:creationId xmlns:p14="http://schemas.microsoft.com/office/powerpoint/2010/main" val="30933026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96948" y="744805"/>
            <a:ext cx="11830929" cy="3970318"/>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مواضع استعمال الفاصلة المنقوطة( ؛ ):</a:t>
            </a:r>
            <a:endParaRPr kumimoji="0" lang="ar-MA" sz="36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endParaRP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1.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بين جملتين تكون ثانيتهما مسببة عن الأولى أو نتيجة لها،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مثل</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لقد غامر بماله كله في مشروعات لم يخطط لها؛ فتبدد هذا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المال.</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2.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بين جملتين تكون ثانيتهما سبباً في الأولى، مثل</a:t>
            </a:r>
            <a:r>
              <a:rPr kumimoji="0" lang="ar-MA" sz="3600" b="1" i="0" u="none" strike="noStrike" kern="1200" cap="none" spc="0" normalizeH="0" baseline="0" noProof="0" dirty="0" smtClean="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لا تمازح سفيهاً ولا حليماً؛ لأن السفيه يؤذيك، والحليم يشمئز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منك.</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3.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بين جملتين تامتين إذا جمعت بينهما أداة ربط، </a:t>
            </a:r>
            <a:r>
              <a:rPr kumimoji="0" lang="ar-MA" sz="3600" b="1" i="0" u="none" strike="noStrike" kern="1200" cap="none" spc="0" normalizeH="0" baseline="0" noProof="0" dirty="0" smtClean="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مثل: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حالما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وصل الرجل، بدا السرور على وجهه؛ أما امرأته فكانت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حزينة.</a:t>
            </a:r>
          </a:p>
        </p:txBody>
      </p:sp>
    </p:spTree>
    <p:extLst>
      <p:ext uri="{BB962C8B-B14F-4D97-AF65-F5344CB8AC3E}">
        <p14:creationId xmlns:p14="http://schemas.microsoft.com/office/powerpoint/2010/main" val="9862803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96948" y="744805"/>
            <a:ext cx="11830929" cy="3970318"/>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مواضع استعمال النقطة ( . ):</a:t>
            </a:r>
            <a:endParaRPr kumimoji="0" lang="ar-MA" sz="36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endParaRP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1.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بعد نهاية الجملة التامة المعنى، ولا كلام بعدها، ولا تحمل معنى التعجب أو الاستفهام،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مثل</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خير الكلام ما قل ودل، ولم يطل فيمل</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2.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في نهاية الفقرة، مثل:</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المعلقات</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قصائد مختارة من أجود الشعر الجاهلي، وتسمى المطولات والمذهبات، وقد ذكر ابن عبد ربه أن العرب قد كتبتها بالذهب، وعلقتها على الكعبة.</a:t>
            </a:r>
            <a:endPar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endParaRPr>
          </a:p>
        </p:txBody>
      </p:sp>
    </p:spTree>
    <p:extLst>
      <p:ext uri="{BB962C8B-B14F-4D97-AF65-F5344CB8AC3E}">
        <p14:creationId xmlns:p14="http://schemas.microsoft.com/office/powerpoint/2010/main" val="4000915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96948" y="744805"/>
            <a:ext cx="11830929" cy="5632311"/>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مواضع النقطتان الرأسيتان ( : )</a:t>
            </a:r>
            <a:endParaRPr kumimoji="0" lang="ar-MA" sz="3600" b="1" i="0" u="sng"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endParaRP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1.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بعد القول أو ما هو في معناه (حكى، حدث، أخبر، سأل، أجاب، روى، تكلم...)،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مثل</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قال أحد الحكماء: العلم أكثر من أن يؤتى به؛ فتخبر من كل شي ء أحسنه</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2.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بين الشيء وأنواعه، أو أقسامه،</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مثل:</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أيام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الدهر ثلاثة: يوم مضى لا يعود إليك، ويوم أنت فيه لا يدوم عليك، ويوم مستقبل لا تدري ما حاله</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3.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بين الكلام المجمل، والكلام الذي يتلوه موضحا له</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مثل:</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المرء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بأصغريه: قلبه، ولسانه</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4.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قبل الكلام المقتبس</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مثل</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rPr>
              <a:t>من الأقوال المأثورة: " عند الشدائد يعرف الإخوان ".</a:t>
            </a:r>
            <a:endPar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alibri Light" panose="020F0302020204030204"/>
              <a:ea typeface="+mn-ea"/>
              <a:cs typeface="Times New Roman" panose="02020603050405020304" pitchFamily="18" charset="0"/>
            </a:endParaRPr>
          </a:p>
        </p:txBody>
      </p:sp>
    </p:spTree>
    <p:extLst>
      <p:ext uri="{BB962C8B-B14F-4D97-AF65-F5344CB8AC3E}">
        <p14:creationId xmlns:p14="http://schemas.microsoft.com/office/powerpoint/2010/main" val="26973788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marR="0" lvl="0" indent="-571500" algn="r" defTabSz="457200" rtl="1"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ar-MA" sz="3200" b="1" i="0" u="none" strike="noStrike" kern="1200" cap="none" spc="0" normalizeH="0" baseline="0" noProof="0" dirty="0">
                <a:ln>
                  <a:noFill/>
                </a:ln>
                <a:solidFill>
                  <a:srgbClr val="FF0000"/>
                </a:solidFill>
                <a:effectLst/>
                <a:uLnTx/>
                <a:uFillTx/>
                <a:latin typeface="Calibri Light" panose="020F0302020204030204"/>
                <a:ea typeface="+mn-ea"/>
                <a:cs typeface="Times New Roman" panose="02020603050405020304" pitchFamily="18" charset="0"/>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1512733593"/>
              </p:ext>
            </p:extLst>
          </p:nvPr>
        </p:nvGraphicFramePr>
        <p:xfrm>
          <a:off x="49237" y="719661"/>
          <a:ext cx="12093526" cy="6104000"/>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56417">
                  <a:extLst>
                    <a:ext uri="{9D8B030D-6E8A-4147-A177-3AD203B41FA5}">
                      <a16:colId xmlns:a16="http://schemas.microsoft.com/office/drawing/2014/main" val="2701034736"/>
                    </a:ext>
                  </a:extLst>
                </a:gridCol>
                <a:gridCol w="4472949">
                  <a:extLst>
                    <a:ext uri="{9D8B030D-6E8A-4147-A177-3AD203B41FA5}">
                      <a16:colId xmlns:a16="http://schemas.microsoft.com/office/drawing/2014/main" val="1292309707"/>
                    </a:ext>
                  </a:extLst>
                </a:gridCol>
                <a:gridCol w="35641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التعاون</a:t>
                      </a:r>
                      <a:r>
                        <a:rPr lang="ar-MA" sz="3600" b="1" baseline="0" dirty="0" smtClean="0"/>
                        <a:t> اجتماعي...</a:t>
                      </a:r>
                      <a:endParaRPr lang="ar-MA" sz="3600" b="1" dirty="0"/>
                    </a:p>
                  </a:txBody>
                  <a:tcPr>
                    <a:solidFill>
                      <a:srgbClr val="FFFF99"/>
                    </a:solidFill>
                  </a:tcPr>
                </a:tc>
                <a:tc>
                  <a:txBody>
                    <a:bodyPr/>
                    <a:lstStyle/>
                    <a:p>
                      <a:pPr rtl="1"/>
                      <a:r>
                        <a:rPr lang="ar-MA" sz="3600" b="1" dirty="0" smtClean="0"/>
                        <a:t>هو التعاون</a:t>
                      </a:r>
                      <a:r>
                        <a:rPr lang="ar-MA" sz="3600" b="1" baseline="0" dirty="0" smtClean="0"/>
                        <a:t> </a:t>
                      </a:r>
                      <a:r>
                        <a:rPr lang="ar-MA" sz="3600" b="1" baseline="0" dirty="0" smtClean="0">
                          <a:solidFill>
                            <a:srgbClr val="00B050"/>
                          </a:solidFill>
                        </a:rPr>
                        <a:t>الاجتماعي</a:t>
                      </a:r>
                      <a:r>
                        <a:rPr lang="ar-MA" sz="3600" b="1" baseline="0" dirty="0" smtClean="0"/>
                        <a:t>...</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النعت تابع...</a:t>
                      </a:r>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وتحصيل حجيته</a:t>
                      </a:r>
                      <a:endParaRPr lang="ar-MA" sz="3600" b="1" dirty="0"/>
                    </a:p>
                  </a:txBody>
                  <a:tcPr>
                    <a:solidFill>
                      <a:srgbClr val="FFFF99"/>
                    </a:solidFill>
                  </a:tcPr>
                </a:tc>
                <a:tc>
                  <a:txBody>
                    <a:bodyPr/>
                    <a:lstStyle/>
                    <a:p>
                      <a:pPr rtl="1"/>
                      <a:r>
                        <a:rPr lang="ar-MA" sz="3600" b="1" dirty="0" smtClean="0"/>
                        <a:t>وتحصيل </a:t>
                      </a:r>
                      <a:r>
                        <a:rPr lang="ar-MA" sz="3600" b="1" dirty="0" smtClean="0">
                          <a:solidFill>
                            <a:srgbClr val="00B050"/>
                          </a:solidFill>
                        </a:rPr>
                        <a:t>حاجياته</a:t>
                      </a:r>
                      <a:endParaRPr lang="ar-MA" sz="3600" b="1" dirty="0">
                        <a:solidFill>
                          <a:srgbClr val="00B050"/>
                        </a:solidFill>
                      </a:endParaRPr>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يوصنا</a:t>
                      </a:r>
                      <a:r>
                        <a:rPr lang="ar-MA" sz="3600" b="1" baseline="0" dirty="0" smtClean="0"/>
                        <a:t> الرسول الله</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ما هو التعاون على الفرد والمجتمع؟</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التعاون هو التعاون المسلمين...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المجتمع الإسلامية</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21157718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marR="0" lvl="0" indent="-571500" algn="r" defTabSz="457200" rtl="1"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ar-MA" sz="3200" b="1" i="0" u="none" strike="noStrike" kern="1200" cap="none" spc="0" normalizeH="0" baseline="0" noProof="0" dirty="0">
                <a:ln>
                  <a:noFill/>
                </a:ln>
                <a:solidFill>
                  <a:srgbClr val="FF0000"/>
                </a:solidFill>
                <a:effectLst/>
                <a:uLnTx/>
                <a:uFillTx/>
                <a:latin typeface="Calibri Light" panose="020F0302020204030204"/>
                <a:ea typeface="+mn-ea"/>
                <a:cs typeface="Times New Roman" panose="02020603050405020304" pitchFamily="18" charset="0"/>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3435540413"/>
              </p:ext>
            </p:extLst>
          </p:nvPr>
        </p:nvGraphicFramePr>
        <p:xfrm>
          <a:off x="49237" y="719661"/>
          <a:ext cx="12093526" cy="6104000"/>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56417">
                  <a:extLst>
                    <a:ext uri="{9D8B030D-6E8A-4147-A177-3AD203B41FA5}">
                      <a16:colId xmlns:a16="http://schemas.microsoft.com/office/drawing/2014/main" val="2701034736"/>
                    </a:ext>
                  </a:extLst>
                </a:gridCol>
                <a:gridCol w="4472949">
                  <a:extLst>
                    <a:ext uri="{9D8B030D-6E8A-4147-A177-3AD203B41FA5}">
                      <a16:colId xmlns:a16="http://schemas.microsoft.com/office/drawing/2014/main" val="1292309707"/>
                    </a:ext>
                  </a:extLst>
                </a:gridCol>
                <a:gridCol w="35641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التعاون</a:t>
                      </a:r>
                      <a:r>
                        <a:rPr lang="ar-MA" sz="3600" b="1" baseline="0" dirty="0" smtClean="0"/>
                        <a:t> اجتماعي...</a:t>
                      </a:r>
                      <a:endParaRPr lang="ar-MA" sz="3600" b="1" dirty="0"/>
                    </a:p>
                  </a:txBody>
                  <a:tcPr>
                    <a:solidFill>
                      <a:srgbClr val="FFFF99"/>
                    </a:solidFill>
                  </a:tcPr>
                </a:tc>
                <a:tc>
                  <a:txBody>
                    <a:bodyPr/>
                    <a:lstStyle/>
                    <a:p>
                      <a:pPr rtl="1"/>
                      <a:r>
                        <a:rPr lang="ar-MA" sz="3600" b="1" dirty="0" smtClean="0"/>
                        <a:t>هو التعاون</a:t>
                      </a:r>
                      <a:r>
                        <a:rPr lang="ar-MA" sz="3600" b="1" baseline="0" dirty="0" smtClean="0"/>
                        <a:t> </a:t>
                      </a:r>
                      <a:r>
                        <a:rPr lang="ar-MA" sz="3600" b="1" baseline="0" dirty="0" smtClean="0">
                          <a:solidFill>
                            <a:srgbClr val="00B050"/>
                          </a:solidFill>
                        </a:rPr>
                        <a:t>الاجتماعي</a:t>
                      </a:r>
                      <a:r>
                        <a:rPr lang="ar-MA" sz="3600" b="1" baseline="0" dirty="0" smtClean="0"/>
                        <a:t>...</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النعت تابع...</a:t>
                      </a:r>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وتحصيل حجيته</a:t>
                      </a:r>
                      <a:endParaRPr lang="ar-MA" sz="3600" b="1" dirty="0"/>
                    </a:p>
                  </a:txBody>
                  <a:tcPr>
                    <a:solidFill>
                      <a:srgbClr val="FFFF99"/>
                    </a:solidFill>
                  </a:tcPr>
                </a:tc>
                <a:tc>
                  <a:txBody>
                    <a:bodyPr/>
                    <a:lstStyle/>
                    <a:p>
                      <a:pPr rtl="1"/>
                      <a:r>
                        <a:rPr lang="ar-MA" sz="3600" b="1" dirty="0" smtClean="0"/>
                        <a:t>وتحصيل </a:t>
                      </a:r>
                      <a:r>
                        <a:rPr lang="ar-MA" sz="3600" b="1" dirty="0" smtClean="0">
                          <a:solidFill>
                            <a:srgbClr val="00B050"/>
                          </a:solidFill>
                        </a:rPr>
                        <a:t>حاجياته</a:t>
                      </a:r>
                      <a:endParaRPr lang="ar-MA" sz="3600" b="1" dirty="0">
                        <a:solidFill>
                          <a:srgbClr val="00B050"/>
                        </a:solidFill>
                      </a:endParaRPr>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يوصنا</a:t>
                      </a:r>
                      <a:r>
                        <a:rPr lang="ar-MA" sz="3600" b="1" baseline="0" dirty="0" smtClean="0"/>
                        <a:t> الرسول الله</a:t>
                      </a:r>
                      <a:endParaRPr lang="ar-MA" sz="3600" b="1" dirty="0"/>
                    </a:p>
                  </a:txBody>
                  <a:tcPr>
                    <a:solidFill>
                      <a:srgbClr val="FFFF99"/>
                    </a:solidFill>
                  </a:tcPr>
                </a:tc>
                <a:tc>
                  <a:txBody>
                    <a:bodyPr/>
                    <a:lstStyle/>
                    <a:p>
                      <a:pPr rtl="1"/>
                      <a:r>
                        <a:rPr lang="ar-MA" sz="3600" b="1" dirty="0" smtClean="0">
                          <a:solidFill>
                            <a:srgbClr val="00B050"/>
                          </a:solidFill>
                        </a:rPr>
                        <a:t>يوصينا</a:t>
                      </a:r>
                      <a:r>
                        <a:rPr lang="ar-MA" sz="3600" b="1" baseline="0" dirty="0" smtClean="0"/>
                        <a:t> </a:t>
                      </a:r>
                      <a:r>
                        <a:rPr lang="ar-MA" sz="3600" b="1" baseline="0" dirty="0" smtClean="0">
                          <a:solidFill>
                            <a:srgbClr val="00B050"/>
                          </a:solidFill>
                        </a:rPr>
                        <a:t>رسول</a:t>
                      </a:r>
                      <a:r>
                        <a:rPr lang="ar-MA" sz="3600" b="1" baseline="0" dirty="0" smtClean="0"/>
                        <a:t> الله</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ما هو التعاون على الفرد والمجتمع؟</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التعاون هو التعاون المسلمين...</a:t>
                      </a:r>
                      <a:endParaRPr lang="ar-MA" sz="3600" b="1" dirty="0"/>
                    </a:p>
                  </a:txBody>
                  <a:tcPr>
                    <a:solidFill>
                      <a:srgbClr val="FFFF99"/>
                    </a:solidFill>
                  </a:tcPr>
                </a:tc>
                <a:tc>
                  <a:txBody>
                    <a:bodyPr/>
                    <a:lstStyle/>
                    <a:p>
                      <a:endParaRPr lang="ar-MA"/>
                    </a:p>
                  </a:txBody>
                  <a:tcPr>
                    <a:solidFill>
                      <a:srgbClr val="FFFF99"/>
                    </a:solidFill>
                  </a:tcPr>
                </a:tc>
                <a:tc>
                  <a:txBody>
                    <a:bodyPr/>
                    <a:lstStyle/>
                    <a:p>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المجتمع الإسلامية</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41905079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marR="0" lvl="0" indent="-571500" algn="r" defTabSz="457200" rtl="1"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ar-MA" sz="3200" b="1" i="0" u="none" strike="noStrike" kern="1200" cap="none" spc="0" normalizeH="0" baseline="0" noProof="0" dirty="0">
                <a:ln>
                  <a:noFill/>
                </a:ln>
                <a:solidFill>
                  <a:srgbClr val="FF0000"/>
                </a:solidFill>
                <a:effectLst/>
                <a:uLnTx/>
                <a:uFillTx/>
                <a:latin typeface="Calibri Light" panose="020F0302020204030204"/>
                <a:ea typeface="+mn-ea"/>
                <a:cs typeface="Times New Roman" panose="02020603050405020304" pitchFamily="18" charset="0"/>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3771596490"/>
              </p:ext>
            </p:extLst>
          </p:nvPr>
        </p:nvGraphicFramePr>
        <p:xfrm>
          <a:off x="49237" y="719661"/>
          <a:ext cx="12093526" cy="6104000"/>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56417">
                  <a:extLst>
                    <a:ext uri="{9D8B030D-6E8A-4147-A177-3AD203B41FA5}">
                      <a16:colId xmlns:a16="http://schemas.microsoft.com/office/drawing/2014/main" val="2701034736"/>
                    </a:ext>
                  </a:extLst>
                </a:gridCol>
                <a:gridCol w="4472949">
                  <a:extLst>
                    <a:ext uri="{9D8B030D-6E8A-4147-A177-3AD203B41FA5}">
                      <a16:colId xmlns:a16="http://schemas.microsoft.com/office/drawing/2014/main" val="1292309707"/>
                    </a:ext>
                  </a:extLst>
                </a:gridCol>
                <a:gridCol w="35641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التعاون</a:t>
                      </a:r>
                      <a:r>
                        <a:rPr lang="ar-MA" sz="3600" b="1" baseline="0" dirty="0" smtClean="0"/>
                        <a:t> اجتماعي...</a:t>
                      </a:r>
                      <a:endParaRPr lang="ar-MA" sz="3600" b="1" dirty="0"/>
                    </a:p>
                  </a:txBody>
                  <a:tcPr>
                    <a:solidFill>
                      <a:srgbClr val="FFFF99"/>
                    </a:solidFill>
                  </a:tcPr>
                </a:tc>
                <a:tc>
                  <a:txBody>
                    <a:bodyPr/>
                    <a:lstStyle/>
                    <a:p>
                      <a:pPr rtl="1"/>
                      <a:r>
                        <a:rPr lang="ar-MA" sz="3600" b="1" dirty="0" smtClean="0"/>
                        <a:t>هو التعاون</a:t>
                      </a:r>
                      <a:r>
                        <a:rPr lang="ar-MA" sz="3600" b="1" baseline="0" dirty="0" smtClean="0"/>
                        <a:t> </a:t>
                      </a:r>
                      <a:r>
                        <a:rPr lang="ar-MA" sz="3600" b="1" baseline="0" dirty="0" smtClean="0">
                          <a:solidFill>
                            <a:srgbClr val="00B050"/>
                          </a:solidFill>
                        </a:rPr>
                        <a:t>الاجتماعي</a:t>
                      </a:r>
                      <a:r>
                        <a:rPr lang="ar-MA" sz="3600" b="1" baseline="0" dirty="0" smtClean="0"/>
                        <a:t>...</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النعت تابع...</a:t>
                      </a:r>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وتحصيل حجيته</a:t>
                      </a:r>
                      <a:endParaRPr lang="ar-MA" sz="3600" b="1" dirty="0"/>
                    </a:p>
                  </a:txBody>
                  <a:tcPr>
                    <a:solidFill>
                      <a:srgbClr val="FFFF99"/>
                    </a:solidFill>
                  </a:tcPr>
                </a:tc>
                <a:tc>
                  <a:txBody>
                    <a:bodyPr/>
                    <a:lstStyle/>
                    <a:p>
                      <a:pPr rtl="1"/>
                      <a:r>
                        <a:rPr lang="ar-MA" sz="3600" b="1" dirty="0" smtClean="0"/>
                        <a:t>وتحصيل </a:t>
                      </a:r>
                      <a:r>
                        <a:rPr lang="ar-MA" sz="3600" b="1" dirty="0" smtClean="0">
                          <a:solidFill>
                            <a:srgbClr val="00B050"/>
                          </a:solidFill>
                        </a:rPr>
                        <a:t>حاجياته</a:t>
                      </a:r>
                      <a:endParaRPr lang="ar-MA" sz="3600" b="1" dirty="0">
                        <a:solidFill>
                          <a:srgbClr val="00B050"/>
                        </a:solidFill>
                      </a:endParaRPr>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يوصنا</a:t>
                      </a:r>
                      <a:r>
                        <a:rPr lang="ar-MA" sz="3600" b="1" baseline="0" dirty="0" smtClean="0"/>
                        <a:t> الرسول الله</a:t>
                      </a:r>
                      <a:endParaRPr lang="ar-MA" sz="3600" b="1" dirty="0"/>
                    </a:p>
                  </a:txBody>
                  <a:tcPr>
                    <a:solidFill>
                      <a:srgbClr val="FFFF99"/>
                    </a:solidFill>
                  </a:tcPr>
                </a:tc>
                <a:tc>
                  <a:txBody>
                    <a:bodyPr/>
                    <a:lstStyle/>
                    <a:p>
                      <a:pPr rtl="1"/>
                      <a:r>
                        <a:rPr lang="ar-MA" sz="3600" b="1" dirty="0" smtClean="0">
                          <a:solidFill>
                            <a:srgbClr val="00B050"/>
                          </a:solidFill>
                        </a:rPr>
                        <a:t>يوصينا</a:t>
                      </a:r>
                      <a:r>
                        <a:rPr lang="ar-MA" sz="3600" b="1" baseline="0" dirty="0" smtClean="0"/>
                        <a:t> </a:t>
                      </a:r>
                      <a:r>
                        <a:rPr lang="ar-MA" sz="3600" b="1" baseline="0" dirty="0" smtClean="0">
                          <a:solidFill>
                            <a:srgbClr val="00B050"/>
                          </a:solidFill>
                        </a:rPr>
                        <a:t>رسول</a:t>
                      </a:r>
                      <a:r>
                        <a:rPr lang="ar-MA" sz="3600" b="1" baseline="0" dirty="0" smtClean="0"/>
                        <a:t> الله</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ما هو التعاون على الفرد والمجتمع؟</a:t>
                      </a:r>
                      <a:endParaRPr lang="ar-MA" sz="3600" b="1" dirty="0"/>
                    </a:p>
                  </a:txBody>
                  <a:tcPr>
                    <a:solidFill>
                      <a:srgbClr val="FFFF99"/>
                    </a:solidFill>
                  </a:tcPr>
                </a:tc>
                <a:tc>
                  <a:txBody>
                    <a:bodyPr/>
                    <a:lstStyle/>
                    <a:p>
                      <a:pPr rtl="1"/>
                      <a:r>
                        <a:rPr lang="ar-MA" sz="3600" b="1" dirty="0" smtClean="0"/>
                        <a:t>ما </a:t>
                      </a:r>
                      <a:r>
                        <a:rPr lang="ar-MA" sz="3600" b="1" dirty="0" smtClean="0">
                          <a:solidFill>
                            <a:srgbClr val="00B050"/>
                          </a:solidFill>
                        </a:rPr>
                        <a:t>فائدة</a:t>
                      </a:r>
                      <a:r>
                        <a:rPr lang="ar-MA" sz="3600" b="1" dirty="0" smtClean="0"/>
                        <a:t> التعاون على الفرد والمجتمع؟</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التعاون هو التعاون المسلمين...</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المجتمع الإسلامية</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23543901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marR="0" lvl="0" indent="-571500" algn="r" defTabSz="457200" rtl="1"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ar-MA" sz="3200" b="1" i="0" u="none" strike="noStrike" kern="1200" cap="none" spc="0" normalizeH="0" baseline="0" noProof="0" dirty="0">
                <a:ln>
                  <a:noFill/>
                </a:ln>
                <a:solidFill>
                  <a:srgbClr val="FF0000"/>
                </a:solidFill>
                <a:effectLst/>
                <a:uLnTx/>
                <a:uFillTx/>
                <a:latin typeface="Calibri Light" panose="020F0302020204030204"/>
                <a:ea typeface="+mn-ea"/>
                <a:cs typeface="Times New Roman" panose="02020603050405020304" pitchFamily="18" charset="0"/>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3229664012"/>
              </p:ext>
            </p:extLst>
          </p:nvPr>
        </p:nvGraphicFramePr>
        <p:xfrm>
          <a:off x="49237" y="719661"/>
          <a:ext cx="12093526" cy="6104000"/>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56417">
                  <a:extLst>
                    <a:ext uri="{9D8B030D-6E8A-4147-A177-3AD203B41FA5}">
                      <a16:colId xmlns:a16="http://schemas.microsoft.com/office/drawing/2014/main" val="2701034736"/>
                    </a:ext>
                  </a:extLst>
                </a:gridCol>
                <a:gridCol w="4472949">
                  <a:extLst>
                    <a:ext uri="{9D8B030D-6E8A-4147-A177-3AD203B41FA5}">
                      <a16:colId xmlns:a16="http://schemas.microsoft.com/office/drawing/2014/main" val="1292309707"/>
                    </a:ext>
                  </a:extLst>
                </a:gridCol>
                <a:gridCol w="35641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التعاون</a:t>
                      </a:r>
                      <a:r>
                        <a:rPr lang="ar-MA" sz="3600" b="1" baseline="0" dirty="0" smtClean="0"/>
                        <a:t> اجتماعي...</a:t>
                      </a:r>
                      <a:endParaRPr lang="ar-MA" sz="3600" b="1" dirty="0"/>
                    </a:p>
                  </a:txBody>
                  <a:tcPr>
                    <a:solidFill>
                      <a:srgbClr val="FFFF99"/>
                    </a:solidFill>
                  </a:tcPr>
                </a:tc>
                <a:tc>
                  <a:txBody>
                    <a:bodyPr/>
                    <a:lstStyle/>
                    <a:p>
                      <a:pPr rtl="1"/>
                      <a:r>
                        <a:rPr lang="ar-MA" sz="3600" b="1" dirty="0" smtClean="0"/>
                        <a:t>هو التعاون</a:t>
                      </a:r>
                      <a:r>
                        <a:rPr lang="ar-MA" sz="3600" b="1" baseline="0" dirty="0" smtClean="0"/>
                        <a:t> </a:t>
                      </a:r>
                      <a:r>
                        <a:rPr lang="ar-MA" sz="3600" b="1" baseline="0" dirty="0" smtClean="0">
                          <a:solidFill>
                            <a:srgbClr val="00B050"/>
                          </a:solidFill>
                        </a:rPr>
                        <a:t>الاجتماعي</a:t>
                      </a:r>
                      <a:r>
                        <a:rPr lang="ar-MA" sz="3600" b="1" baseline="0" dirty="0" smtClean="0"/>
                        <a:t>...</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النعت تابع...</a:t>
                      </a:r>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وتحصيل حجيته</a:t>
                      </a:r>
                      <a:endParaRPr lang="ar-MA" sz="3600" b="1" dirty="0"/>
                    </a:p>
                  </a:txBody>
                  <a:tcPr>
                    <a:solidFill>
                      <a:srgbClr val="FFFF99"/>
                    </a:solidFill>
                  </a:tcPr>
                </a:tc>
                <a:tc>
                  <a:txBody>
                    <a:bodyPr/>
                    <a:lstStyle/>
                    <a:p>
                      <a:pPr rtl="1"/>
                      <a:r>
                        <a:rPr lang="ar-MA" sz="3600" b="1" dirty="0" smtClean="0"/>
                        <a:t>وتحصيل </a:t>
                      </a:r>
                      <a:r>
                        <a:rPr lang="ar-MA" sz="3600" b="1" dirty="0" smtClean="0">
                          <a:solidFill>
                            <a:srgbClr val="00B050"/>
                          </a:solidFill>
                        </a:rPr>
                        <a:t>حاجياته</a:t>
                      </a:r>
                      <a:endParaRPr lang="ar-MA" sz="3600" b="1" dirty="0">
                        <a:solidFill>
                          <a:srgbClr val="00B050"/>
                        </a:solidFill>
                      </a:endParaRPr>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يوصنا</a:t>
                      </a:r>
                      <a:r>
                        <a:rPr lang="ar-MA" sz="3600" b="1" baseline="0" dirty="0" smtClean="0"/>
                        <a:t> الرسول الله</a:t>
                      </a:r>
                      <a:endParaRPr lang="ar-MA" sz="3600" b="1" dirty="0"/>
                    </a:p>
                  </a:txBody>
                  <a:tcPr>
                    <a:solidFill>
                      <a:srgbClr val="FFFF99"/>
                    </a:solidFill>
                  </a:tcPr>
                </a:tc>
                <a:tc>
                  <a:txBody>
                    <a:bodyPr/>
                    <a:lstStyle/>
                    <a:p>
                      <a:pPr rtl="1"/>
                      <a:r>
                        <a:rPr lang="ar-MA" sz="3600" b="1" dirty="0" smtClean="0">
                          <a:solidFill>
                            <a:srgbClr val="00B050"/>
                          </a:solidFill>
                        </a:rPr>
                        <a:t>يوصينا</a:t>
                      </a:r>
                      <a:r>
                        <a:rPr lang="ar-MA" sz="3600" b="1" baseline="0" dirty="0" smtClean="0"/>
                        <a:t> </a:t>
                      </a:r>
                      <a:r>
                        <a:rPr lang="ar-MA" sz="3600" b="1" baseline="0" dirty="0" smtClean="0">
                          <a:solidFill>
                            <a:srgbClr val="00B050"/>
                          </a:solidFill>
                        </a:rPr>
                        <a:t>رسول</a:t>
                      </a:r>
                      <a:r>
                        <a:rPr lang="ar-MA" sz="3600" b="1" baseline="0" dirty="0" smtClean="0"/>
                        <a:t> الله</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ما هو التعاون على الفرد والمجتمع؟</a:t>
                      </a:r>
                      <a:endParaRPr lang="ar-MA" sz="3600" b="1" dirty="0"/>
                    </a:p>
                  </a:txBody>
                  <a:tcPr>
                    <a:solidFill>
                      <a:srgbClr val="FFFF99"/>
                    </a:solidFill>
                  </a:tcPr>
                </a:tc>
                <a:tc>
                  <a:txBody>
                    <a:bodyPr/>
                    <a:lstStyle/>
                    <a:p>
                      <a:pPr rtl="1"/>
                      <a:r>
                        <a:rPr lang="ar-MA" sz="3600" b="1" dirty="0" smtClean="0"/>
                        <a:t>ما </a:t>
                      </a:r>
                      <a:r>
                        <a:rPr lang="ar-MA" sz="3600" b="1" dirty="0" smtClean="0">
                          <a:solidFill>
                            <a:srgbClr val="00B050"/>
                          </a:solidFill>
                        </a:rPr>
                        <a:t>فائدة</a:t>
                      </a:r>
                      <a:r>
                        <a:rPr lang="ar-MA" sz="3600" b="1" dirty="0" smtClean="0"/>
                        <a:t> التعاون على الفرد والمجتمع؟</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التعاون هو التعاون المسلمين...</a:t>
                      </a:r>
                      <a:endParaRPr lang="ar-MA" sz="3600" b="1" dirty="0"/>
                    </a:p>
                  </a:txBody>
                  <a:tcPr>
                    <a:solidFill>
                      <a:srgbClr val="FFFF99"/>
                    </a:solidFill>
                  </a:tcPr>
                </a:tc>
                <a:tc>
                  <a:txBody>
                    <a:bodyPr/>
                    <a:lstStyle/>
                    <a:p>
                      <a:pPr rtl="1"/>
                      <a:r>
                        <a:rPr lang="ar-MA" sz="3600" b="1" dirty="0" smtClean="0"/>
                        <a:t>التعاون هو </a:t>
                      </a:r>
                      <a:r>
                        <a:rPr lang="ar-MA" sz="3600" b="1" dirty="0" smtClean="0">
                          <a:solidFill>
                            <a:srgbClr val="00B050"/>
                          </a:solidFill>
                        </a:rPr>
                        <a:t>تعاون</a:t>
                      </a:r>
                      <a:r>
                        <a:rPr lang="ar-MA" sz="3600" b="1" dirty="0" smtClean="0"/>
                        <a:t> المسلمين...</a:t>
                      </a:r>
                      <a:endParaRPr lang="ar-MA" sz="3600" b="1" dirty="0"/>
                    </a:p>
                  </a:txBody>
                  <a:tcPr>
                    <a:solidFill>
                      <a:srgbClr val="FFFF99"/>
                    </a:solidFill>
                  </a:tcPr>
                </a:tc>
                <a:tc>
                  <a:txBody>
                    <a:bodyPr/>
                    <a:lstStyle/>
                    <a:p>
                      <a:pPr rtl="1"/>
                      <a:r>
                        <a:rPr lang="ar-MA" sz="3600" b="1" dirty="0" smtClean="0"/>
                        <a:t>النعت تابع...</a:t>
                      </a:r>
                      <a:endParaRPr lang="ar-MA" sz="36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المجتمع الإسلامية</a:t>
                      </a:r>
                      <a:endParaRPr lang="ar-MA" sz="3600" b="1" dirty="0"/>
                    </a:p>
                  </a:txBody>
                  <a:tcPr>
                    <a:solidFill>
                      <a:srgbClr val="FFFF99"/>
                    </a:solidFill>
                  </a:tcPr>
                </a:tc>
                <a:tc>
                  <a:txBody>
                    <a:bodyPr/>
                    <a:lstStyle/>
                    <a:p>
                      <a:pPr rtl="1"/>
                      <a:endParaRPr lang="ar-MA" sz="3600" b="1" dirty="0">
                        <a:solidFill>
                          <a:srgbClr val="00B050"/>
                        </a:solidFill>
                      </a:endParaRPr>
                    </a:p>
                  </a:txBody>
                  <a:tcPr>
                    <a:solidFill>
                      <a:srgbClr val="FFFF99"/>
                    </a:solidFill>
                  </a:tcPr>
                </a:tc>
                <a:tc>
                  <a:txBody>
                    <a:bodyPr/>
                    <a:lstStyle/>
                    <a:p>
                      <a:pPr rtl="1"/>
                      <a:endParaRPr lang="ar-MA" sz="3600" b="1"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12265057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marR="0" lvl="0" indent="-571500" algn="r" defTabSz="457200" rtl="1"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ar-MA" sz="3200" b="1" i="0" u="none" strike="noStrike" kern="1200" cap="none" spc="0" normalizeH="0" baseline="0" noProof="0" dirty="0">
                <a:ln>
                  <a:noFill/>
                </a:ln>
                <a:solidFill>
                  <a:srgbClr val="FF0000"/>
                </a:solidFill>
                <a:effectLst/>
                <a:uLnTx/>
                <a:uFillTx/>
                <a:latin typeface="Calibri Light" panose="020F0302020204030204"/>
                <a:ea typeface="+mn-ea"/>
                <a:cs typeface="Times New Roman" panose="02020603050405020304" pitchFamily="18" charset="0"/>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1608702926"/>
              </p:ext>
            </p:extLst>
          </p:nvPr>
        </p:nvGraphicFramePr>
        <p:xfrm>
          <a:off x="49237" y="719661"/>
          <a:ext cx="12093526" cy="6104000"/>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56417">
                  <a:extLst>
                    <a:ext uri="{9D8B030D-6E8A-4147-A177-3AD203B41FA5}">
                      <a16:colId xmlns:a16="http://schemas.microsoft.com/office/drawing/2014/main" val="2701034736"/>
                    </a:ext>
                  </a:extLst>
                </a:gridCol>
                <a:gridCol w="4472949">
                  <a:extLst>
                    <a:ext uri="{9D8B030D-6E8A-4147-A177-3AD203B41FA5}">
                      <a16:colId xmlns:a16="http://schemas.microsoft.com/office/drawing/2014/main" val="1292309707"/>
                    </a:ext>
                  </a:extLst>
                </a:gridCol>
                <a:gridCol w="35641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هو التعاون</a:t>
                      </a:r>
                      <a:r>
                        <a:rPr lang="ar-MA" sz="3600" b="1" baseline="0" dirty="0" smtClean="0"/>
                        <a:t> اجتماعي...</a:t>
                      </a:r>
                      <a:endParaRPr lang="ar-MA" sz="3600" b="1" dirty="0"/>
                    </a:p>
                  </a:txBody>
                  <a:tcPr>
                    <a:solidFill>
                      <a:srgbClr val="FFFF99"/>
                    </a:solidFill>
                  </a:tcPr>
                </a:tc>
                <a:tc>
                  <a:txBody>
                    <a:bodyPr/>
                    <a:lstStyle/>
                    <a:p>
                      <a:pPr rtl="1"/>
                      <a:r>
                        <a:rPr lang="ar-MA" sz="3600" b="1" dirty="0" smtClean="0"/>
                        <a:t>هو التعاون</a:t>
                      </a:r>
                      <a:r>
                        <a:rPr lang="ar-MA" sz="3600" b="1" baseline="0" dirty="0" smtClean="0"/>
                        <a:t> </a:t>
                      </a:r>
                      <a:r>
                        <a:rPr lang="ar-MA" sz="3600" b="1" baseline="0" dirty="0" smtClean="0">
                          <a:solidFill>
                            <a:srgbClr val="00B050"/>
                          </a:solidFill>
                        </a:rPr>
                        <a:t>الاجتماعي</a:t>
                      </a:r>
                      <a:r>
                        <a:rPr lang="ar-MA" sz="3600" b="1" baseline="0" dirty="0" smtClean="0"/>
                        <a:t>...</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النعت تابع...</a:t>
                      </a:r>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وتحصيل حجيته</a:t>
                      </a:r>
                      <a:endParaRPr lang="ar-MA" sz="3600" b="1" dirty="0"/>
                    </a:p>
                  </a:txBody>
                  <a:tcPr>
                    <a:solidFill>
                      <a:srgbClr val="FFFF99"/>
                    </a:solidFill>
                  </a:tcPr>
                </a:tc>
                <a:tc>
                  <a:txBody>
                    <a:bodyPr/>
                    <a:lstStyle/>
                    <a:p>
                      <a:pPr rtl="1"/>
                      <a:r>
                        <a:rPr lang="ar-MA" sz="3600" b="1" dirty="0" smtClean="0"/>
                        <a:t>وتحصيل </a:t>
                      </a:r>
                      <a:r>
                        <a:rPr lang="ar-MA" sz="3600" b="1" dirty="0" smtClean="0">
                          <a:solidFill>
                            <a:srgbClr val="00B050"/>
                          </a:solidFill>
                        </a:rPr>
                        <a:t>حاجياته</a:t>
                      </a:r>
                      <a:endParaRPr lang="ar-MA" sz="3600" b="1" dirty="0">
                        <a:solidFill>
                          <a:srgbClr val="00B050"/>
                        </a:solidFill>
                      </a:endParaRPr>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يوصنا</a:t>
                      </a:r>
                      <a:r>
                        <a:rPr lang="ar-MA" sz="3600" b="1" baseline="0" dirty="0" smtClean="0"/>
                        <a:t> الرسول الله</a:t>
                      </a:r>
                      <a:endParaRPr lang="ar-MA" sz="3600" b="1" dirty="0"/>
                    </a:p>
                  </a:txBody>
                  <a:tcPr>
                    <a:solidFill>
                      <a:srgbClr val="FFFF99"/>
                    </a:solidFill>
                  </a:tcPr>
                </a:tc>
                <a:tc>
                  <a:txBody>
                    <a:bodyPr/>
                    <a:lstStyle/>
                    <a:p>
                      <a:pPr rtl="1"/>
                      <a:r>
                        <a:rPr lang="ar-MA" sz="3600" b="1" dirty="0" smtClean="0">
                          <a:solidFill>
                            <a:srgbClr val="00B050"/>
                          </a:solidFill>
                        </a:rPr>
                        <a:t>يوصينا</a:t>
                      </a:r>
                      <a:r>
                        <a:rPr lang="ar-MA" sz="3600" b="1" baseline="0" dirty="0" smtClean="0"/>
                        <a:t> </a:t>
                      </a:r>
                      <a:r>
                        <a:rPr lang="ar-MA" sz="3600" b="1" baseline="0" dirty="0" smtClean="0">
                          <a:solidFill>
                            <a:srgbClr val="00B050"/>
                          </a:solidFill>
                        </a:rPr>
                        <a:t>رسول</a:t>
                      </a:r>
                      <a:r>
                        <a:rPr lang="ar-MA" sz="3600" b="1" baseline="0" dirty="0" smtClean="0"/>
                        <a:t> الله</a:t>
                      </a:r>
                      <a:endParaRPr lang="ar-MA" sz="3600" b="1" dirty="0"/>
                    </a:p>
                  </a:txBody>
                  <a:tcPr>
                    <a:solidFill>
                      <a:srgbClr val="FFFF99"/>
                    </a:solidFill>
                  </a:tcPr>
                </a:tc>
                <a:tc>
                  <a:txBody>
                    <a:bodyPr/>
                    <a:lstStyle/>
                    <a:p>
                      <a:pPr rtl="1"/>
                      <a:r>
                        <a:rPr lang="ar-MA" sz="3600" b="1" dirty="0" smtClean="0"/>
                        <a:t>...</a:t>
                      </a:r>
                      <a:endParaRPr lang="ar-MA" sz="3600" b="1"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ما هو التعاون على الفرد والمجتمع؟</a:t>
                      </a:r>
                      <a:endParaRPr lang="ar-MA" sz="3600" b="1" dirty="0"/>
                    </a:p>
                  </a:txBody>
                  <a:tcPr>
                    <a:solidFill>
                      <a:srgbClr val="FFFF99"/>
                    </a:solidFill>
                  </a:tcPr>
                </a:tc>
                <a:tc>
                  <a:txBody>
                    <a:bodyPr/>
                    <a:lstStyle/>
                    <a:p>
                      <a:pPr rtl="1"/>
                      <a:r>
                        <a:rPr lang="ar-MA" sz="3600" b="1" dirty="0" smtClean="0"/>
                        <a:t>ما </a:t>
                      </a:r>
                      <a:r>
                        <a:rPr lang="ar-MA" sz="3600" b="1" dirty="0" smtClean="0">
                          <a:solidFill>
                            <a:srgbClr val="00B050"/>
                          </a:solidFill>
                        </a:rPr>
                        <a:t>فائدة</a:t>
                      </a:r>
                      <a:r>
                        <a:rPr lang="ar-MA" sz="3600" b="1" dirty="0" smtClean="0"/>
                        <a:t> التعاون على الفرد والمجتمع؟</a:t>
                      </a:r>
                      <a:endParaRPr lang="ar-MA" sz="3600" b="1" dirty="0"/>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التعاون هو التعاون المسلمين...</a:t>
                      </a:r>
                      <a:endParaRPr lang="ar-MA" sz="3600" b="1" dirty="0"/>
                    </a:p>
                  </a:txBody>
                  <a:tcPr>
                    <a:solidFill>
                      <a:srgbClr val="FFFF99"/>
                    </a:solidFill>
                  </a:tcPr>
                </a:tc>
                <a:tc>
                  <a:txBody>
                    <a:bodyPr/>
                    <a:lstStyle/>
                    <a:p>
                      <a:pPr rtl="1"/>
                      <a:r>
                        <a:rPr lang="ar-MA" sz="3600" b="1" dirty="0" smtClean="0"/>
                        <a:t>التعاون هو </a:t>
                      </a:r>
                      <a:r>
                        <a:rPr lang="ar-MA" sz="3600" b="1" dirty="0" smtClean="0">
                          <a:solidFill>
                            <a:srgbClr val="00B050"/>
                          </a:solidFill>
                        </a:rPr>
                        <a:t>تعاون</a:t>
                      </a:r>
                      <a:r>
                        <a:rPr lang="ar-MA" sz="3600" b="1" dirty="0" smtClean="0"/>
                        <a:t> المسلمين...</a:t>
                      </a:r>
                      <a:endParaRPr lang="ar-MA" sz="3600" b="1" dirty="0"/>
                    </a:p>
                  </a:txBody>
                  <a:tcPr>
                    <a:solidFill>
                      <a:srgbClr val="FFFF99"/>
                    </a:solidFill>
                  </a:tcPr>
                </a:tc>
                <a:tc>
                  <a:txBody>
                    <a:bodyPr/>
                    <a:lstStyle/>
                    <a:p>
                      <a:pPr rtl="1"/>
                      <a:r>
                        <a:rPr lang="ar-MA" sz="3600" b="1" dirty="0" smtClean="0"/>
                        <a:t>النعت تابع...</a:t>
                      </a:r>
                      <a:endParaRPr lang="ar-MA" sz="3600" b="1"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المجتمع الإسلامية</a:t>
                      </a:r>
                      <a:endParaRPr lang="ar-MA" sz="3600" b="1" dirty="0"/>
                    </a:p>
                  </a:txBody>
                  <a:tcPr>
                    <a:solidFill>
                      <a:srgbClr val="FFFF99"/>
                    </a:solidFill>
                  </a:tcPr>
                </a:tc>
                <a:tc>
                  <a:txBody>
                    <a:bodyPr/>
                    <a:lstStyle/>
                    <a:p>
                      <a:pPr rtl="1"/>
                      <a:r>
                        <a:rPr lang="ar-MA" sz="3600" b="1" dirty="0" smtClean="0"/>
                        <a:t>المجتمع </a:t>
                      </a:r>
                      <a:r>
                        <a:rPr lang="ar-MA" sz="3600" b="1" dirty="0" smtClean="0">
                          <a:solidFill>
                            <a:srgbClr val="00B050"/>
                          </a:solidFill>
                        </a:rPr>
                        <a:t>الإسلامي</a:t>
                      </a:r>
                      <a:endParaRPr lang="ar-MA" sz="3600" b="1" dirty="0">
                        <a:solidFill>
                          <a:srgbClr val="00B050"/>
                        </a:solidFill>
                      </a:endParaRPr>
                    </a:p>
                  </a:txBody>
                  <a:tcPr>
                    <a:solidFill>
                      <a:srgbClr val="FFFF99"/>
                    </a:solidFill>
                  </a:tcPr>
                </a:tc>
                <a:tc>
                  <a:txBody>
                    <a:bodyPr/>
                    <a:lstStyle/>
                    <a:p>
                      <a:pPr rtl="1"/>
                      <a:r>
                        <a:rPr lang="ar-MA" sz="3600" b="1" dirty="0" smtClean="0"/>
                        <a:t>الإضافة</a:t>
                      </a:r>
                      <a:endParaRPr lang="ar-MA" sz="3600" b="1"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1520006968"/>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199</TotalTime>
  <Words>2331</Words>
  <Application>Microsoft Office PowerPoint</Application>
  <PresentationFormat>Widescreen</PresentationFormat>
  <Paragraphs>648</Paragraphs>
  <Slides>43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Calibri</vt:lpstr>
      <vt:lpstr>Calibri Light</vt:lpstr>
      <vt:lpstr>Symbol</vt:lpstr>
      <vt:lpstr>Times New Roman</vt:lpstr>
      <vt:lpstr>Wingdings</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41</cp:revision>
  <dcterms:created xsi:type="dcterms:W3CDTF">2022-09-27T21:07:30Z</dcterms:created>
  <dcterms:modified xsi:type="dcterms:W3CDTF">2022-10-19T20:08:34Z</dcterms:modified>
</cp:coreProperties>
</file>