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11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40" y="2726787"/>
            <a:ext cx="12084148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تفسير أو توسيع فكرة أو قولة: أنشطة </a:t>
            </a:r>
            <a:r>
              <a:rPr lang="ar-MA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ص 18</a:t>
            </a:r>
            <a:endParaRPr lang="ar-MA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99803" y="14068"/>
            <a:ext cx="4114795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ص 18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60615"/>
            <a:ext cx="12192001" cy="61863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00B050"/>
                </a:solidFill>
              </a:rPr>
              <a:t>قراءة </a:t>
            </a:r>
            <a:r>
              <a:rPr lang="ar-MA" sz="3600" b="1" dirty="0">
                <a:solidFill>
                  <a:srgbClr val="00B050"/>
                </a:solidFill>
              </a:rPr>
              <a:t>نص الموضوع وفهمه</a:t>
            </a:r>
            <a:r>
              <a:rPr lang="ar-MA" sz="3600" b="1" dirty="0" smtClean="0">
                <a:solidFill>
                  <a:srgbClr val="00B050"/>
                </a:solidFill>
              </a:rPr>
              <a:t>.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00B050"/>
                </a:solidFill>
              </a:rPr>
              <a:t>تحديد </a:t>
            </a:r>
            <a:r>
              <a:rPr lang="ar-MA" sz="3600" b="1" dirty="0">
                <a:solidFill>
                  <a:srgbClr val="00B050"/>
                </a:solidFill>
              </a:rPr>
              <a:t>المعطى والمطلوب </a:t>
            </a:r>
            <a:r>
              <a:rPr lang="ar-MA" sz="3600" b="1" dirty="0" smtClean="0">
                <a:solidFill>
                  <a:srgbClr val="00B050"/>
                </a:solidFill>
              </a:rPr>
              <a:t>إنجازه: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المعطى</a:t>
            </a:r>
            <a:r>
              <a:rPr lang="ar-MA" sz="3600" b="1" dirty="0"/>
              <a:t>: التعاون في الإسلام.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/>
              <a:t>المطلوب</a:t>
            </a:r>
            <a:r>
              <a:rPr lang="ar-MA" sz="3600" b="1" dirty="0"/>
              <a:t>: التفسير والتوسيع</a:t>
            </a:r>
            <a:r>
              <a:rPr lang="ar-MA" sz="3600" b="1" dirty="0" smtClean="0"/>
              <a:t>.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MA" sz="3600" b="1" dirty="0">
                <a:solidFill>
                  <a:srgbClr val="00B050"/>
                </a:solidFill>
              </a:rPr>
              <a:t>توسيع وتفسير الآية الكريمة، وذلك من خلال تحديد ما يلي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/>
            <a:r>
              <a:rPr lang="ar-MA" sz="3600" b="1" dirty="0"/>
              <a:t>•	وضع مقدمة مناسبة للموضوع، تعرف </a:t>
            </a:r>
            <a:r>
              <a:rPr lang="ar-MA" sz="3600" b="1" dirty="0" smtClean="0"/>
              <a:t>التعاون.</a:t>
            </a:r>
            <a:endParaRPr lang="ar-MA" sz="3600" b="1" dirty="0"/>
          </a:p>
          <a:p>
            <a:pPr algn="r" rtl="1"/>
            <a:r>
              <a:rPr lang="ar-MA" sz="3600" b="1" dirty="0"/>
              <a:t>•	تحديد التعاون الذي يحث عليه والإسلام، والتعاون الذي ينبذه.</a:t>
            </a:r>
          </a:p>
          <a:p>
            <a:pPr algn="r" rtl="1"/>
            <a:r>
              <a:rPr lang="ar-MA" sz="3600" b="1" dirty="0"/>
              <a:t>•	ذكر بعض أشكال التعاون المرغوب فيه.</a:t>
            </a:r>
          </a:p>
          <a:p>
            <a:pPr algn="r" rtl="1"/>
            <a:r>
              <a:rPr lang="ar-MA" sz="3600" b="1" dirty="0"/>
              <a:t>•	تحديد فائدة التعاون بالنسبة للفرد والمجتمع</a:t>
            </a:r>
          </a:p>
          <a:p>
            <a:pPr algn="r" rtl="1"/>
            <a:r>
              <a:rPr lang="ar-MA" sz="3600" b="1" dirty="0"/>
              <a:t>•	تدعيم الموضوع ببعض الأحاديث النبوية والآيات القرآنية، أو أمثلة حية.</a:t>
            </a:r>
          </a:p>
          <a:p>
            <a:pPr algn="r" rtl="1"/>
            <a:r>
              <a:rPr lang="ar-MA" sz="3600" b="1" dirty="0"/>
              <a:t>•	وضع خاتمة للموضوع</a:t>
            </a:r>
            <a:r>
              <a:rPr lang="ar-MA" sz="3600" b="1" dirty="0" smtClean="0"/>
              <a:t>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3412" y="14068"/>
            <a:ext cx="6611440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التـــــــــــــعاون = العطاء في كافة الجوانب.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80421" y="660615"/>
            <a:ext cx="441158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/>
              <a:t>التعاون الذي يحث عليه الإسلام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2739" y="660615"/>
            <a:ext cx="2983832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/>
              <a:t>التعاون الذي ينبذه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14021" y="1240382"/>
            <a:ext cx="227798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/>
              <a:t>التعاون الاجتماعي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80421" y="1240382"/>
            <a:ext cx="2064025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/>
              <a:t>التعاون الروحي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79243" y="1789059"/>
            <a:ext cx="1776834" cy="138499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/>
              <a:t>- التعاطف</a:t>
            </a:r>
            <a:endParaRPr lang="ar-MA" sz="2800" b="1" dirty="0"/>
          </a:p>
          <a:p>
            <a:pPr algn="r" rtl="1"/>
            <a:r>
              <a:rPr lang="ar-MA" sz="2800" b="1" dirty="0" smtClean="0"/>
              <a:t>- تعليم </a:t>
            </a:r>
            <a:r>
              <a:rPr lang="ar-MA" sz="2800" b="1" dirty="0"/>
              <a:t>الجاهل           </a:t>
            </a:r>
          </a:p>
          <a:p>
            <a:pPr algn="r" rtl="1"/>
            <a:r>
              <a:rPr lang="ar-MA" sz="2800" b="1" dirty="0" smtClean="0"/>
              <a:t>- التكافل</a:t>
            </a:r>
            <a:r>
              <a:rPr lang="ar-MA" sz="2800" b="1" dirty="0"/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71477" y="1240382"/>
            <a:ext cx="2149643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/>
              <a:t>فائدة التعاون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80421" y="1804107"/>
            <a:ext cx="2271528" cy="138499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/>
              <a:t>- التواصي بالحق</a:t>
            </a:r>
            <a:endParaRPr lang="ar-MA" sz="2800" b="1" dirty="0"/>
          </a:p>
          <a:p>
            <a:pPr algn="r" rtl="1"/>
            <a:r>
              <a:rPr lang="ar-MA" sz="2800" b="1" dirty="0" smtClean="0"/>
              <a:t>- الأمر </a:t>
            </a:r>
            <a:r>
              <a:rPr lang="ar-MA" sz="2800" b="1" dirty="0"/>
              <a:t>بالمعروف</a:t>
            </a:r>
          </a:p>
          <a:p>
            <a:pPr algn="r" rtl="1"/>
            <a:r>
              <a:rPr lang="ar-MA" sz="2800" b="1" dirty="0" smtClean="0"/>
              <a:t>- النهي </a:t>
            </a:r>
            <a:r>
              <a:rPr lang="ar-MA" sz="2800" b="1" dirty="0"/>
              <a:t>عن المنكر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7136" y="1784018"/>
            <a:ext cx="2134646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/>
              <a:t>بالنسبة للفرد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52799" y="1799460"/>
            <a:ext cx="213569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/>
              <a:t>بالنسبة للمجتمع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67136" y="2347743"/>
            <a:ext cx="2128542" cy="35394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/>
              <a:t>- ازدياد الروابط</a:t>
            </a:r>
            <a:endParaRPr lang="ar-MA" sz="2800" b="1" dirty="0"/>
          </a:p>
          <a:p>
            <a:pPr algn="r" rtl="1"/>
            <a:r>
              <a:rPr lang="ar-MA" sz="2800" b="1" dirty="0"/>
              <a:t>بين الأصدقاء.      </a:t>
            </a:r>
          </a:p>
          <a:p>
            <a:pPr algn="r" rtl="1"/>
            <a:r>
              <a:rPr lang="ar-MA" sz="2800" b="1" dirty="0" smtClean="0"/>
              <a:t>- إنجاز </a:t>
            </a:r>
            <a:r>
              <a:rPr lang="ar-MA" sz="2800" b="1" dirty="0"/>
              <a:t>الأعمال         </a:t>
            </a:r>
          </a:p>
          <a:p>
            <a:pPr algn="r" rtl="1"/>
            <a:r>
              <a:rPr lang="ar-MA" sz="2800" b="1" dirty="0"/>
              <a:t>في أسرع وقت.         </a:t>
            </a:r>
          </a:p>
          <a:p>
            <a:pPr algn="r" rtl="1"/>
            <a:r>
              <a:rPr lang="ar-MA" sz="2800" b="1" dirty="0" smtClean="0"/>
              <a:t>- توفير </a:t>
            </a:r>
            <a:r>
              <a:rPr lang="ar-MA" sz="2800" b="1" dirty="0"/>
              <a:t>الوقت         </a:t>
            </a:r>
          </a:p>
          <a:p>
            <a:pPr algn="r" rtl="1"/>
            <a:r>
              <a:rPr lang="ar-MA" sz="2800" b="1" dirty="0" smtClean="0"/>
              <a:t>- نيل </a:t>
            </a:r>
            <a:r>
              <a:rPr lang="ar-MA" sz="2800" b="1" dirty="0"/>
              <a:t>رضا الله.       </a:t>
            </a:r>
          </a:p>
          <a:p>
            <a:pPr algn="r" rtl="1"/>
            <a:r>
              <a:rPr lang="ar-MA" sz="2800" b="1" dirty="0" smtClean="0"/>
              <a:t>- إظهار </a:t>
            </a:r>
            <a:r>
              <a:rPr lang="ar-MA" sz="2800" b="1" dirty="0"/>
              <a:t>القوة      </a:t>
            </a:r>
          </a:p>
          <a:p>
            <a:pPr algn="r" rtl="1"/>
            <a:r>
              <a:rPr lang="ar-MA" sz="2800" b="1" dirty="0"/>
              <a:t>والتماسك</a:t>
            </a:r>
            <a:r>
              <a:rPr lang="ar-MA" sz="2800" b="1" dirty="0" smtClean="0"/>
              <a:t>.</a:t>
            </a:r>
            <a:endParaRPr lang="ar-MA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352799" y="2360188"/>
            <a:ext cx="2129594" cy="397031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/>
              <a:t>- بناء </a:t>
            </a:r>
            <a:r>
              <a:rPr lang="ar-MA" sz="2800" b="1" dirty="0"/>
              <a:t>مجتمع         </a:t>
            </a:r>
          </a:p>
          <a:p>
            <a:pPr algn="r" rtl="1"/>
            <a:r>
              <a:rPr lang="ar-MA" sz="2800" b="1" dirty="0"/>
              <a:t>متماسك وقوي.       </a:t>
            </a:r>
          </a:p>
          <a:p>
            <a:pPr algn="r" rtl="1"/>
            <a:r>
              <a:rPr lang="ar-MA" sz="2800" b="1" dirty="0" smtClean="0"/>
              <a:t>- سيادة </a:t>
            </a:r>
            <a:r>
              <a:rPr lang="ar-MA" sz="2800" b="1" dirty="0"/>
              <a:t>روح                </a:t>
            </a:r>
          </a:p>
          <a:p>
            <a:pPr algn="r" rtl="1"/>
            <a:r>
              <a:rPr lang="ar-MA" sz="2800" b="1" dirty="0"/>
              <a:t>التضامن.               </a:t>
            </a:r>
          </a:p>
          <a:p>
            <a:pPr algn="r" rtl="1"/>
            <a:r>
              <a:rPr lang="ar-MA" sz="2800" b="1" dirty="0" smtClean="0"/>
              <a:t>- ربط </a:t>
            </a:r>
            <a:r>
              <a:rPr lang="ar-MA" sz="2800" b="1" dirty="0"/>
              <a:t>الصلات             </a:t>
            </a:r>
          </a:p>
          <a:p>
            <a:pPr algn="r" rtl="1"/>
            <a:r>
              <a:rPr lang="ar-MA" sz="2800" b="1" dirty="0"/>
              <a:t>بين أفرد المجتمع.       </a:t>
            </a:r>
          </a:p>
          <a:p>
            <a:pPr algn="r" rtl="1"/>
            <a:r>
              <a:rPr lang="ar-MA" sz="2800" b="1" dirty="0" smtClean="0"/>
              <a:t>- إرساء </a:t>
            </a:r>
            <a:r>
              <a:rPr lang="ar-MA" sz="2800" b="1" dirty="0"/>
              <a:t>دعائم             </a:t>
            </a:r>
          </a:p>
          <a:p>
            <a:pPr algn="r" rtl="1"/>
            <a:r>
              <a:rPr lang="ar-MA" sz="2800" b="1" dirty="0"/>
              <a:t>الأخوة والمحبة.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296" y="2413703"/>
            <a:ext cx="3161863" cy="397031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/>
              <a:t>"مثل المومنين </a:t>
            </a:r>
            <a:r>
              <a:rPr lang="ar-MA" sz="2800" b="1" dirty="0" smtClean="0"/>
              <a:t>في توادهم..."</a:t>
            </a:r>
            <a:endParaRPr lang="ar-MA" sz="2800" b="1" dirty="0"/>
          </a:p>
          <a:p>
            <a:pPr algn="r" rtl="1"/>
            <a:r>
              <a:rPr lang="ar-MA" sz="2800" b="1" dirty="0" smtClean="0"/>
              <a:t>"المومن </a:t>
            </a:r>
            <a:r>
              <a:rPr lang="ar-MA" sz="2800" b="1" dirty="0"/>
              <a:t>للمؤمن كالبنيان </a:t>
            </a:r>
          </a:p>
          <a:p>
            <a:pPr algn="r" rtl="1"/>
            <a:r>
              <a:rPr lang="ar-MA" sz="2800" b="1" dirty="0"/>
              <a:t>يشــــــد بعضه </a:t>
            </a:r>
            <a:r>
              <a:rPr lang="ar-MA" sz="2800" b="1" dirty="0" smtClean="0"/>
              <a:t>بعضا".</a:t>
            </a:r>
            <a:endParaRPr lang="ar-MA" sz="2800" b="1" dirty="0"/>
          </a:p>
          <a:p>
            <a:pPr algn="r" rtl="1"/>
            <a:r>
              <a:rPr lang="ar-MA" sz="2800" b="1" dirty="0"/>
              <a:t>"وخلق الإنسان ضعيفا "</a:t>
            </a:r>
          </a:p>
          <a:p>
            <a:pPr algn="r" rtl="1"/>
            <a:r>
              <a:rPr lang="ar-MA" sz="2800" b="1" dirty="0"/>
              <a:t>"من كان في حاجة أخيه </a:t>
            </a:r>
            <a:r>
              <a:rPr lang="ar-MA" sz="2800" b="1" dirty="0" smtClean="0"/>
              <a:t>كان الله </a:t>
            </a:r>
            <a:r>
              <a:rPr lang="ar-MA" sz="2800" b="1" dirty="0"/>
              <a:t>في </a:t>
            </a:r>
            <a:r>
              <a:rPr lang="ar-MA" sz="2800" b="1" dirty="0" smtClean="0"/>
              <a:t>حاجته.ّ</a:t>
            </a:r>
          </a:p>
          <a:p>
            <a:pPr algn="r" rtl="1"/>
            <a:r>
              <a:rPr lang="ar-MA" sz="2800" b="1" dirty="0" smtClean="0"/>
              <a:t>"الله </a:t>
            </a:r>
            <a:r>
              <a:rPr lang="ar-MA" sz="2800" b="1" dirty="0"/>
              <a:t>في عون العبد ما دام </a:t>
            </a:r>
            <a:r>
              <a:rPr lang="ar-MA" sz="2800" b="1" dirty="0" smtClean="0"/>
              <a:t>العبد في </a:t>
            </a:r>
            <a:r>
              <a:rPr lang="ar-MA" sz="2800" b="1" dirty="0"/>
              <a:t>عون أخيه."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2716" y="1849978"/>
            <a:ext cx="257075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2800" b="1" dirty="0"/>
              <a:t>الأمثلة والشواهد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92143" y="6122411"/>
            <a:ext cx="4504606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2800" b="1" dirty="0" smtClean="0">
                <a:solidFill>
                  <a:srgbClr val="FF0000"/>
                </a:solidFill>
              </a:rPr>
              <a:t>ملاحظة:</a:t>
            </a:r>
            <a:r>
              <a:rPr lang="ar-MA" sz="2800" b="1" dirty="0" smtClean="0"/>
              <a:t>تحويل </a:t>
            </a:r>
            <a:r>
              <a:rPr lang="ar-MA" sz="2800" b="1" dirty="0"/>
              <a:t>الخطاطة إلى موضوع </a:t>
            </a:r>
          </a:p>
        </p:txBody>
      </p:sp>
    </p:spTree>
    <p:extLst>
      <p:ext uri="{BB962C8B-B14F-4D97-AF65-F5344CB8AC3E}">
        <p14:creationId xmlns:p14="http://schemas.microsoft.com/office/powerpoint/2010/main" val="45106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203</TotalTime>
  <Words>254</Words>
  <Application>Microsoft Office PowerPoint</Application>
  <PresentationFormat>Widescreen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2022-10-03T21:03:59Z</dcterms:modified>
</cp:coreProperties>
</file>