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4" r:id="rId2"/>
    <p:sldId id="275" r:id="rId3"/>
    <p:sldId id="257" r:id="rId4"/>
    <p:sldId id="296" r:id="rId5"/>
    <p:sldId id="259" r:id="rId6"/>
    <p:sldId id="306" r:id="rId7"/>
    <p:sldId id="304" r:id="rId8"/>
    <p:sldId id="307" r:id="rId9"/>
    <p:sldId id="302" r:id="rId10"/>
    <p:sldId id="305" r:id="rId11"/>
    <p:sldId id="269" r:id="rId12"/>
    <p:sldId id="308" r:id="rId13"/>
    <p:sldId id="28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64"/>
            <p14:sldId id="275"/>
            <p14:sldId id="257"/>
            <p14:sldId id="296"/>
            <p14:sldId id="259"/>
            <p14:sldId id="306"/>
          </p14:sldIdLst>
        </p14:section>
        <p14:section name="الحصة الثانية" id="{2A91C92C-40D6-4917-917C-47E3B2CEE21D}">
          <p14:sldIdLst>
            <p14:sldId id="304"/>
            <p14:sldId id="307"/>
            <p14:sldId id="302"/>
            <p14:sldId id="305"/>
            <p14:sldId id="269"/>
            <p14:sldId id="308"/>
            <p14:sldId id="287"/>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04-07-1445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04-07-1445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04-07-1445</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04-07-1445</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04-07-1445</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04-07-1445</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6098" y="1681086"/>
            <a:ext cx="11605845" cy="3831818"/>
          </a:xfrm>
          <a:prstGeom prst="rect">
            <a:avLst/>
          </a:prstGeom>
          <a:solidFill>
            <a:schemeClr val="accent2">
              <a:lumMod val="40000"/>
              <a:lumOff val="60000"/>
            </a:schemeClr>
          </a:solidFill>
        </p:spPr>
        <p:txBody>
          <a:bodyPr wrap="square" rtlCol="1">
            <a:spAutoFit/>
          </a:bodyPr>
          <a:lstStyle/>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مــــــــــــــــجال: </a:t>
            </a:r>
            <a:r>
              <a:rPr lang="ar-MA" sz="5400" b="1" dirty="0" smtClean="0">
                <a:solidFill>
                  <a:schemeClr val="bg1"/>
                </a:solidFill>
                <a:effectLst>
                  <a:outerShdw blurRad="38100" dist="38100" dir="2700000" algn="tl">
                    <a:srgbClr val="000000">
                      <a:alpha val="43137"/>
                    </a:srgbClr>
                  </a:outerShdw>
                </a:effectLst>
              </a:rPr>
              <a:t>الحضاري</a:t>
            </a:r>
            <a:endParaRPr lang="ar-MA" sz="54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مـــــــــــــــكـون</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القـــــــــــــراءة</a:t>
            </a:r>
          </a:p>
          <a:p>
            <a:pPr algn="r" rtl="1">
              <a:lnSpc>
                <a:spcPct val="150000"/>
              </a:lnSpc>
            </a:pPr>
            <a:r>
              <a:rPr lang="ar-MA" sz="5400" b="1" dirty="0" smtClean="0">
                <a:solidFill>
                  <a:srgbClr val="FF0000"/>
                </a:solidFill>
                <a:effectLst>
                  <a:outerShdw blurRad="38100" dist="38100" dir="2700000" algn="tl">
                    <a:srgbClr val="000000">
                      <a:alpha val="43137"/>
                    </a:srgbClr>
                  </a:outerShdw>
                </a:effectLst>
              </a:rPr>
              <a:t>المــــــوضــــوع</a:t>
            </a:r>
            <a:r>
              <a:rPr lang="ar-MA" sz="5400" b="1" dirty="0" smtClean="0">
                <a:solidFill>
                  <a:schemeClr val="bg1"/>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تقنيات المعلومات ص</a:t>
            </a:r>
            <a:r>
              <a:rPr lang="ar-MA" sz="5400" b="1" dirty="0">
                <a:solidFill>
                  <a:schemeClr val="bg1"/>
                </a:solidFill>
                <a:effectLst>
                  <a:outerShdw blurRad="38100" dist="38100" dir="2700000" algn="tl">
                    <a:srgbClr val="000000">
                      <a:alpha val="43137"/>
                    </a:srgbClr>
                  </a:outerShdw>
                </a:effectLst>
              </a:rPr>
              <a:t>: </a:t>
            </a:r>
            <a:r>
              <a:rPr lang="ar-MA" sz="5400" b="1" dirty="0" smtClean="0">
                <a:solidFill>
                  <a:srgbClr val="FF0000"/>
                </a:solidFill>
                <a:effectLst>
                  <a:outerShdw blurRad="38100" dist="38100" dir="2700000" algn="tl">
                    <a:srgbClr val="000000">
                      <a:alpha val="43137"/>
                    </a:srgbClr>
                  </a:outerShdw>
                </a:effectLst>
              </a:rPr>
              <a:t>86</a:t>
            </a:r>
            <a:endParaRPr lang="ar-MA" sz="5400" b="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65923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703376"/>
            <a:ext cx="11854375" cy="3477875"/>
          </a:xfrm>
          <a:prstGeom prst="rect">
            <a:avLst/>
          </a:prstGeom>
          <a:solidFill>
            <a:schemeClr val="accent2">
              <a:lumMod val="40000"/>
              <a:lumOff val="60000"/>
            </a:schemeClr>
          </a:solidFill>
        </p:spPr>
        <p:txBody>
          <a:bodyPr wrap="square" rtlCol="1">
            <a:spAutoFit/>
          </a:bodyPr>
          <a:lstStyle/>
          <a:p>
            <a:pPr algn="r" rtl="1"/>
            <a:r>
              <a:rPr lang="ar-MA" sz="4000" b="1" dirty="0">
                <a:solidFill>
                  <a:srgbClr val="FF0000"/>
                </a:solidFill>
                <a:effectLst>
                  <a:outerShdw blurRad="38100" dist="38100" dir="2700000" algn="tl">
                    <a:srgbClr val="000000">
                      <a:alpha val="43137"/>
                    </a:srgbClr>
                  </a:outerShdw>
                </a:effectLst>
              </a:rPr>
              <a:t>2. الأفكار الأساسية </a:t>
            </a:r>
            <a:r>
              <a:rPr lang="ar-MA" sz="4000" b="1" dirty="0" smtClean="0">
                <a:solidFill>
                  <a:srgbClr val="FF0000"/>
                </a:solidFill>
                <a:effectLst>
                  <a:outerShdw blurRad="38100" dist="38100" dir="2700000" algn="tl">
                    <a:srgbClr val="000000">
                      <a:alpha val="43137"/>
                    </a:srgbClr>
                  </a:outerShdw>
                </a:effectLst>
              </a:rPr>
              <a:t>للنص:</a:t>
            </a:r>
          </a:p>
          <a:p>
            <a:pPr algn="r" rtl="1"/>
            <a:r>
              <a:rPr lang="ar-MA" sz="3600" b="1" dirty="0" smtClean="0">
                <a:solidFill>
                  <a:srgbClr val="FF0000"/>
                </a:solidFill>
                <a:effectLst>
                  <a:outerShdw blurRad="38100" dist="38100" dir="2700000" algn="tl">
                    <a:srgbClr val="000000">
                      <a:alpha val="43137"/>
                    </a:srgbClr>
                  </a:outerShdw>
                </a:effectLst>
              </a:rPr>
              <a:t>أ- </a:t>
            </a:r>
            <a:r>
              <a:rPr lang="ar-MA" sz="3600" b="1" dirty="0">
                <a:solidFill>
                  <a:schemeClr val="bg1"/>
                </a:solidFill>
                <a:effectLst>
                  <a:outerShdw blurRad="38100" dist="38100" dir="2700000" algn="tl">
                    <a:srgbClr val="000000">
                      <a:alpha val="43137"/>
                    </a:srgbClr>
                  </a:outerShdw>
                </a:effectLst>
              </a:rPr>
              <a:t>دور تقنيات المعلومات والإعلام والاتصال في جعل العالم خلية صغيرة تتجاوز حدود الزمان والمكان.</a:t>
            </a:r>
          </a:p>
          <a:p>
            <a:pPr algn="r" rtl="1"/>
            <a:r>
              <a:rPr lang="ar-MA" sz="3600" b="1" dirty="0">
                <a:solidFill>
                  <a:srgbClr val="FF0000"/>
                </a:solidFill>
                <a:effectLst>
                  <a:outerShdw blurRad="38100" dist="38100" dir="2700000" algn="tl">
                    <a:srgbClr val="000000">
                      <a:alpha val="43137"/>
                    </a:srgbClr>
                  </a:outerShdw>
                </a:effectLst>
              </a:rPr>
              <a:t>ب- </a:t>
            </a:r>
            <a:r>
              <a:rPr lang="ar-MA" sz="3600" b="1" dirty="0">
                <a:solidFill>
                  <a:schemeClr val="bg1"/>
                </a:solidFill>
                <a:effectLst>
                  <a:outerShdw blurRad="38100" dist="38100" dir="2700000" algn="tl">
                    <a:srgbClr val="000000">
                      <a:alpha val="43137"/>
                    </a:srgbClr>
                  </a:outerShdw>
                </a:effectLst>
              </a:rPr>
              <a:t>التغيُّرات التي أحدثتها تقنيات المعلومات والإعلام والاتصال.</a:t>
            </a:r>
          </a:p>
          <a:p>
            <a:pPr algn="r" rtl="1"/>
            <a:r>
              <a:rPr lang="ar-MA" sz="3600" b="1" dirty="0">
                <a:solidFill>
                  <a:srgbClr val="FF0000"/>
                </a:solidFill>
                <a:effectLst>
                  <a:outerShdw blurRad="38100" dist="38100" dir="2700000" algn="tl">
                    <a:srgbClr val="000000">
                      <a:alpha val="43137"/>
                    </a:srgbClr>
                  </a:outerShdw>
                </a:effectLst>
              </a:rPr>
              <a:t>ج- </a:t>
            </a:r>
            <a:r>
              <a:rPr lang="ar-MA" sz="3600" b="1" dirty="0">
                <a:solidFill>
                  <a:schemeClr val="bg1"/>
                </a:solidFill>
                <a:effectLst>
                  <a:outerShdw blurRad="38100" dist="38100" dir="2700000" algn="tl">
                    <a:srgbClr val="000000">
                      <a:alpha val="43137"/>
                    </a:srgbClr>
                  </a:outerShdw>
                </a:effectLst>
              </a:rPr>
              <a:t>وصف الانتشار السريع للإنترنت عبر العالم، والتساؤل حول آفاق هذا التطور التقني.</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964990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81348"/>
            <a:ext cx="11811597" cy="5324535"/>
          </a:xfrm>
          <a:prstGeom prst="rect">
            <a:avLst/>
          </a:prstGeom>
          <a:solidFill>
            <a:schemeClr val="accent2">
              <a:lumMod val="40000"/>
              <a:lumOff val="60000"/>
            </a:schemeClr>
          </a:solidFill>
        </p:spPr>
        <p:txBody>
          <a:bodyPr wrap="square" rtlCol="1">
            <a:spAutoFit/>
          </a:bodyPr>
          <a:lstStyle/>
          <a:p>
            <a:pPr algn="r" rtl="1"/>
            <a:r>
              <a:rPr lang="ar-MA" sz="4000" b="1" dirty="0" smtClean="0">
                <a:solidFill>
                  <a:srgbClr val="FF0000"/>
                </a:solidFill>
                <a:latin typeface="Calibri" panose="020F0502020204030204" pitchFamily="34" charset="0"/>
                <a:ea typeface="Times New Roman" panose="02020603050405020304" pitchFamily="18" charset="0"/>
              </a:rPr>
              <a:t>3. </a:t>
            </a:r>
            <a:r>
              <a:rPr lang="ar-MA" sz="4000" b="1" u="sng" dirty="0">
                <a:solidFill>
                  <a:srgbClr val="FF0000"/>
                </a:solidFill>
                <a:latin typeface="Calibri" panose="020F0502020204030204" pitchFamily="34" charset="0"/>
                <a:ea typeface="Times New Roman" panose="02020603050405020304" pitchFamily="18" charset="0"/>
              </a:rPr>
              <a:t>ملامح الأسلوب العلمي الذي اعتمده </a:t>
            </a:r>
            <a:r>
              <a:rPr lang="ar-MA" sz="4000" b="1" u="sng" dirty="0" smtClean="0">
                <a:solidFill>
                  <a:srgbClr val="FF0000"/>
                </a:solidFill>
                <a:latin typeface="Calibri" panose="020F0502020204030204" pitchFamily="34" charset="0"/>
                <a:ea typeface="Times New Roman" panose="02020603050405020304" pitchFamily="18" charset="0"/>
              </a:rPr>
              <a:t>الكاتب:</a:t>
            </a:r>
          </a:p>
          <a:p>
            <a:pPr algn="r" rtl="1"/>
            <a:endParaRPr lang="ar-MA" sz="4000" b="1" u="sng" dirty="0">
              <a:solidFill>
                <a:srgbClr val="FF0000"/>
              </a:solidFill>
              <a:latin typeface="Calibri" panose="020F0502020204030204" pitchFamily="34" charset="0"/>
              <a:ea typeface="Times New Roman" panose="02020603050405020304" pitchFamily="18" charset="0"/>
            </a:endParaRPr>
          </a:p>
          <a:p>
            <a:pPr algn="r" rtl="1"/>
            <a:endParaRPr lang="ar-MA" sz="4000" b="1" u="sng" dirty="0" smtClean="0">
              <a:solidFill>
                <a:srgbClr val="FF0000"/>
              </a:solidFill>
              <a:latin typeface="Calibri" panose="020F0502020204030204" pitchFamily="34" charset="0"/>
              <a:ea typeface="Times New Roman" panose="02020603050405020304" pitchFamily="18" charset="0"/>
            </a:endParaRPr>
          </a:p>
          <a:p>
            <a:pPr algn="r" rtl="1"/>
            <a:endParaRPr lang="ar-MA" sz="3600" b="1" dirty="0">
              <a:solidFill>
                <a:schemeClr val="bg1"/>
              </a:solidFill>
              <a:latin typeface="Calibri" panose="020F0502020204030204" pitchFamily="34" charset="0"/>
              <a:ea typeface="Times New Roman" panose="02020603050405020304" pitchFamily="18" charset="0"/>
            </a:endParaRPr>
          </a:p>
          <a:p>
            <a:pPr algn="r" rtl="1"/>
            <a:endParaRPr lang="ar-MA" sz="3600" b="1" dirty="0">
              <a:solidFill>
                <a:schemeClr val="bg1"/>
              </a:solidFill>
              <a:latin typeface="Calibri" panose="020F0502020204030204" pitchFamily="34" charset="0"/>
              <a:ea typeface="Times New Roman" panose="02020603050405020304" pitchFamily="18" charset="0"/>
            </a:endParaRPr>
          </a:p>
          <a:p>
            <a:pPr algn="r" rtl="1"/>
            <a:endParaRPr lang="ar-MA" sz="3600" b="1" dirty="0" smtClean="0">
              <a:solidFill>
                <a:schemeClr val="bg1"/>
              </a:solidFill>
              <a:latin typeface="Calibri" panose="020F0502020204030204" pitchFamily="34" charset="0"/>
              <a:ea typeface="Times New Roman" panose="02020603050405020304" pitchFamily="18" charset="0"/>
            </a:endParaRPr>
          </a:p>
          <a:p>
            <a:pPr algn="r" rtl="1"/>
            <a:endParaRPr lang="ar-MA" sz="3600" b="1" dirty="0">
              <a:solidFill>
                <a:schemeClr val="bg1"/>
              </a:solidFill>
              <a:latin typeface="Calibri" panose="020F0502020204030204" pitchFamily="34" charset="0"/>
              <a:ea typeface="Times New Roman" panose="02020603050405020304" pitchFamily="18" charset="0"/>
            </a:endParaRPr>
          </a:p>
          <a:p>
            <a:pPr algn="r" rtl="1"/>
            <a:r>
              <a:rPr lang="ar-MA" sz="4000" b="1" dirty="0">
                <a:solidFill>
                  <a:srgbClr val="FF0000"/>
                </a:solidFill>
                <a:latin typeface="Calibri" panose="020F0502020204030204" pitchFamily="34" charset="0"/>
                <a:ea typeface="Times New Roman" panose="02020603050405020304" pitchFamily="18" charset="0"/>
              </a:rPr>
              <a:t>4 - </a:t>
            </a:r>
            <a:r>
              <a:rPr lang="ar-MA" sz="4000" b="1" u="sng" dirty="0">
                <a:solidFill>
                  <a:srgbClr val="FF0000"/>
                </a:solidFill>
                <a:latin typeface="Calibri" panose="020F0502020204030204" pitchFamily="34" charset="0"/>
                <a:ea typeface="Times New Roman" panose="02020603050405020304" pitchFamily="18" charset="0"/>
              </a:rPr>
              <a:t>القيم المتضَمَّنة في النص</a:t>
            </a:r>
            <a:r>
              <a:rPr lang="ar-MA" sz="4000" b="1" u="sng" dirty="0">
                <a:solidFill>
                  <a:srgbClr val="FF0000"/>
                </a:solidFill>
                <a:latin typeface="Calibri" panose="020F0502020204030204" pitchFamily="34" charset="0"/>
                <a:ea typeface="Times New Roman" panose="02020603050405020304" pitchFamily="18" charset="0"/>
              </a:rPr>
              <a:t>:</a:t>
            </a:r>
          </a:p>
          <a:p>
            <a:pPr algn="r" rtl="1"/>
            <a:r>
              <a:rPr lang="ar-MA" sz="3600" b="1" dirty="0" smtClean="0">
                <a:solidFill>
                  <a:schemeClr val="bg1"/>
                </a:solidFill>
                <a:latin typeface="Calibri" panose="020F0502020204030204" pitchFamily="34" charset="0"/>
                <a:ea typeface="Times New Roman" panose="02020603050405020304" pitchFamily="18" charset="0"/>
              </a:rPr>
              <a:t>...........................................................................................</a:t>
            </a:r>
            <a:endParaRPr lang="ar-MA" sz="3600" b="1" dirty="0" smtClean="0">
              <a:solidFill>
                <a:schemeClr val="bg1"/>
              </a:solidFill>
              <a:latin typeface="Calibri" panose="020F0502020204030204" pitchFamily="34"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4096388565"/>
              </p:ext>
            </p:extLst>
          </p:nvPr>
        </p:nvGraphicFramePr>
        <p:xfrm>
          <a:off x="379829" y="1469726"/>
          <a:ext cx="11302486" cy="2804160"/>
        </p:xfrm>
        <a:graphic>
          <a:graphicData uri="http://schemas.openxmlformats.org/drawingml/2006/table">
            <a:tbl>
              <a:tblPr firstRow="1" firstCol="1" bandRow="1">
                <a:tableStyleId>{5C22544A-7EE6-4342-B048-85BDC9FD1C3A}</a:tableStyleId>
              </a:tblPr>
              <a:tblGrid>
                <a:gridCol w="3960619">
                  <a:extLst>
                    <a:ext uri="{9D8B030D-6E8A-4147-A177-3AD203B41FA5}">
                      <a16:colId xmlns:a16="http://schemas.microsoft.com/office/drawing/2014/main" val="3753221125"/>
                    </a:ext>
                  </a:extLst>
                </a:gridCol>
                <a:gridCol w="2432816">
                  <a:extLst>
                    <a:ext uri="{9D8B030D-6E8A-4147-A177-3AD203B41FA5}">
                      <a16:colId xmlns:a16="http://schemas.microsoft.com/office/drawing/2014/main" val="2051555344"/>
                    </a:ext>
                  </a:extLst>
                </a:gridCol>
                <a:gridCol w="4909051">
                  <a:extLst>
                    <a:ext uri="{9D8B030D-6E8A-4147-A177-3AD203B41FA5}">
                      <a16:colId xmlns:a16="http://schemas.microsoft.com/office/drawing/2014/main" val="3112132777"/>
                    </a:ext>
                  </a:extLst>
                </a:gridCol>
              </a:tblGrid>
              <a:tr h="110490">
                <a:tc>
                  <a:txBody>
                    <a:bodyPr/>
                    <a:lstStyle/>
                    <a:p>
                      <a:pPr algn="ctr">
                        <a:lnSpc>
                          <a:spcPct val="115000"/>
                        </a:lnSpc>
                        <a:spcAft>
                          <a:spcPts val="0"/>
                        </a:spcAft>
                      </a:pPr>
                      <a:r>
                        <a:rPr lang="ar-SA" sz="3200" b="1" dirty="0">
                          <a:solidFill>
                            <a:schemeClr val="bg1"/>
                          </a:solidFill>
                          <a:effectLst/>
                        </a:rPr>
                        <a:t>تفسير شيء معين</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chemeClr val="bg1"/>
                          </a:solidFill>
                          <a:effectLst/>
                        </a:rPr>
                        <a:t>التعريف بمفهوم</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chemeClr val="bg1"/>
                          </a:solidFill>
                          <a:effectLst/>
                        </a:rPr>
                        <a:t>الاستدلال والاستشهاد بأمثلة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475618106"/>
                  </a:ext>
                </a:extLst>
              </a:tr>
              <a:tr h="196850">
                <a:tc>
                  <a:txBody>
                    <a:bodyPr/>
                    <a:lstStyle/>
                    <a:p>
                      <a:pPr algn="r">
                        <a:lnSpc>
                          <a:spcPct val="115000"/>
                        </a:lnSpc>
                        <a:spcAft>
                          <a:spcPts val="0"/>
                        </a:spcAf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a:lnSpc>
                          <a:spcPct val="115000"/>
                        </a:lnSpc>
                        <a:spcAft>
                          <a:spcPts val="0"/>
                        </a:spcAft>
                      </a:pPr>
                      <a:r>
                        <a:rPr lang="ar-MA" sz="3200" b="1" dirty="0" smtClean="0">
                          <a:solidFill>
                            <a:schemeClr val="bg1"/>
                          </a:solidFill>
                          <a:effectLst/>
                        </a:rPr>
                        <a:t> </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MA" sz="3200" b="1" dirty="0" smtClean="0">
                          <a:solidFill>
                            <a:schemeClr val="bg1"/>
                          </a:solidFill>
                          <a:effectLst/>
                        </a:rPr>
                        <a:t> </a:t>
                      </a:r>
                    </a:p>
                    <a:p>
                      <a:pPr algn="r"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ar-MA" sz="32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381508766"/>
                  </a:ext>
                </a:extLst>
              </a:tr>
            </a:tbl>
          </a:graphicData>
        </a:graphic>
      </p:graphicFrame>
    </p:spTree>
    <p:extLst>
      <p:ext uri="{BB962C8B-B14F-4D97-AF65-F5344CB8AC3E}">
        <p14:creationId xmlns:p14="http://schemas.microsoft.com/office/powerpoint/2010/main" val="4163162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79" y="281348"/>
            <a:ext cx="11811597" cy="6370975"/>
          </a:xfrm>
          <a:prstGeom prst="rect">
            <a:avLst/>
          </a:prstGeom>
          <a:solidFill>
            <a:schemeClr val="accent2">
              <a:lumMod val="40000"/>
              <a:lumOff val="60000"/>
            </a:schemeClr>
          </a:solidFill>
        </p:spPr>
        <p:txBody>
          <a:bodyPr wrap="square" rtlCol="1">
            <a:spAutoFit/>
          </a:bodyPr>
          <a:lstStyle/>
          <a:p>
            <a:pPr algn="r" rtl="1"/>
            <a:r>
              <a:rPr lang="ar-MA" sz="4000" b="1" dirty="0" smtClean="0">
                <a:solidFill>
                  <a:srgbClr val="FF0000"/>
                </a:solidFill>
                <a:latin typeface="Calibri" panose="020F0502020204030204" pitchFamily="34" charset="0"/>
                <a:ea typeface="Times New Roman" panose="02020603050405020304" pitchFamily="18" charset="0"/>
              </a:rPr>
              <a:t>3. </a:t>
            </a:r>
            <a:r>
              <a:rPr lang="ar-MA" sz="4000" b="1" u="sng" dirty="0">
                <a:solidFill>
                  <a:srgbClr val="FF0000"/>
                </a:solidFill>
                <a:latin typeface="Calibri" panose="020F0502020204030204" pitchFamily="34" charset="0"/>
                <a:ea typeface="Times New Roman" panose="02020603050405020304" pitchFamily="18" charset="0"/>
              </a:rPr>
              <a:t>ملامح الأسلوب العلمي الذي اعتمده </a:t>
            </a:r>
            <a:r>
              <a:rPr lang="ar-MA" sz="4000" b="1" u="sng" dirty="0" smtClean="0">
                <a:solidFill>
                  <a:srgbClr val="FF0000"/>
                </a:solidFill>
                <a:latin typeface="Calibri" panose="020F0502020204030204" pitchFamily="34" charset="0"/>
                <a:ea typeface="Times New Roman" panose="02020603050405020304" pitchFamily="18" charset="0"/>
              </a:rPr>
              <a:t>الكاتب:</a:t>
            </a:r>
          </a:p>
          <a:p>
            <a:pPr algn="r" rtl="1"/>
            <a:endParaRPr lang="ar-MA" sz="4000" b="1" u="sng" dirty="0">
              <a:solidFill>
                <a:srgbClr val="FF0000"/>
              </a:solidFill>
              <a:latin typeface="Calibri" panose="020F0502020204030204" pitchFamily="34" charset="0"/>
              <a:ea typeface="Times New Roman" panose="02020603050405020304" pitchFamily="18" charset="0"/>
            </a:endParaRPr>
          </a:p>
          <a:p>
            <a:pPr algn="r" rtl="1"/>
            <a:endParaRPr lang="ar-MA" sz="4000" b="1" u="sng" dirty="0" smtClean="0">
              <a:solidFill>
                <a:srgbClr val="FF0000"/>
              </a:solidFill>
              <a:latin typeface="Calibri" panose="020F0502020204030204" pitchFamily="34" charset="0"/>
              <a:ea typeface="Times New Roman" panose="02020603050405020304" pitchFamily="18" charset="0"/>
            </a:endParaRPr>
          </a:p>
          <a:p>
            <a:pPr algn="r" rtl="1"/>
            <a:endParaRPr lang="ar-MA" sz="3600" b="1" dirty="0">
              <a:solidFill>
                <a:schemeClr val="bg1"/>
              </a:solidFill>
              <a:latin typeface="Calibri" panose="020F0502020204030204" pitchFamily="34" charset="0"/>
              <a:ea typeface="Times New Roman" panose="02020603050405020304" pitchFamily="18" charset="0"/>
            </a:endParaRPr>
          </a:p>
          <a:p>
            <a:pPr algn="r" rtl="1"/>
            <a:endParaRPr lang="ar-MA" sz="3600" b="1" dirty="0">
              <a:solidFill>
                <a:schemeClr val="bg1"/>
              </a:solidFill>
              <a:latin typeface="Calibri" panose="020F0502020204030204" pitchFamily="34" charset="0"/>
              <a:ea typeface="Times New Roman" panose="02020603050405020304" pitchFamily="18" charset="0"/>
            </a:endParaRPr>
          </a:p>
          <a:p>
            <a:pPr algn="r" rtl="1"/>
            <a:endParaRPr lang="ar-MA" sz="3600" b="1" dirty="0" smtClean="0">
              <a:solidFill>
                <a:schemeClr val="bg1"/>
              </a:solidFill>
              <a:latin typeface="Calibri" panose="020F0502020204030204" pitchFamily="34" charset="0"/>
              <a:ea typeface="Times New Roman" panose="02020603050405020304" pitchFamily="18" charset="0"/>
            </a:endParaRPr>
          </a:p>
          <a:p>
            <a:pPr algn="r" rtl="1"/>
            <a:endParaRPr lang="ar-MA" sz="3600" b="1" dirty="0">
              <a:solidFill>
                <a:schemeClr val="bg1"/>
              </a:solidFill>
              <a:latin typeface="Calibri" panose="020F0502020204030204" pitchFamily="34" charset="0"/>
              <a:ea typeface="Times New Roman" panose="02020603050405020304" pitchFamily="18" charset="0"/>
            </a:endParaRPr>
          </a:p>
          <a:p>
            <a:pPr algn="r" rtl="1"/>
            <a:r>
              <a:rPr lang="ar-MA" sz="4000" b="1" dirty="0">
                <a:solidFill>
                  <a:srgbClr val="FF0000"/>
                </a:solidFill>
                <a:latin typeface="Calibri" panose="020F0502020204030204" pitchFamily="34" charset="0"/>
                <a:ea typeface="Times New Roman" panose="02020603050405020304" pitchFamily="18" charset="0"/>
              </a:rPr>
              <a:t>4 - </a:t>
            </a:r>
            <a:r>
              <a:rPr lang="ar-MA" sz="4000" b="1" u="sng" dirty="0">
                <a:solidFill>
                  <a:srgbClr val="FF0000"/>
                </a:solidFill>
                <a:latin typeface="Calibri" panose="020F0502020204030204" pitchFamily="34" charset="0"/>
                <a:ea typeface="Times New Roman" panose="02020603050405020304" pitchFamily="18" charset="0"/>
              </a:rPr>
              <a:t>القيم المتضَمَّنة في النص</a:t>
            </a:r>
            <a:r>
              <a:rPr lang="ar-MA" sz="4000" b="1" u="sng" dirty="0">
                <a:solidFill>
                  <a:srgbClr val="FF0000"/>
                </a:solidFill>
                <a:latin typeface="Calibri" panose="020F0502020204030204" pitchFamily="34" charset="0"/>
                <a:ea typeface="Times New Roman" panose="02020603050405020304" pitchFamily="18" charset="0"/>
              </a:rPr>
              <a:t>:</a:t>
            </a:r>
          </a:p>
          <a:p>
            <a:pPr algn="r" rtl="1"/>
            <a:r>
              <a:rPr lang="ar-MA" sz="3600" b="1" dirty="0">
                <a:solidFill>
                  <a:schemeClr val="bg1"/>
                </a:solidFill>
                <a:latin typeface="Calibri" panose="020F0502020204030204" pitchFamily="34" charset="0"/>
                <a:ea typeface="Times New Roman" panose="02020603050405020304" pitchFamily="18" charset="0"/>
              </a:rPr>
              <a:t>يتضمن النص قيمة حضارية تتمثل في التقدم الحضاري الهائل الذي حققه الإنسان المعاصر، والذي جعله يضاهي في درجة تقدمه كل الحضارات الإنسانية السابقة</a:t>
            </a:r>
            <a:r>
              <a:rPr lang="ar-MA" sz="3600" b="1" dirty="0" smtClean="0">
                <a:solidFill>
                  <a:schemeClr val="bg1"/>
                </a:solidFill>
                <a:latin typeface="Calibri" panose="020F0502020204030204" pitchFamily="34" charset="0"/>
                <a:ea typeface="Times New Roman" panose="02020603050405020304" pitchFamily="18" charset="0"/>
              </a:rPr>
              <a:t>.</a:t>
            </a:r>
            <a:endParaRPr lang="ar-MA" sz="3600" b="1" dirty="0" smtClean="0">
              <a:solidFill>
                <a:schemeClr val="bg1"/>
              </a:solidFill>
              <a:latin typeface="Calibri" panose="020F0502020204030204" pitchFamily="34" charset="0"/>
              <a:ea typeface="Times New Roman" panose="02020603050405020304"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567232718"/>
              </p:ext>
            </p:extLst>
          </p:nvPr>
        </p:nvGraphicFramePr>
        <p:xfrm>
          <a:off x="379829" y="1469726"/>
          <a:ext cx="11302486" cy="2804160"/>
        </p:xfrm>
        <a:graphic>
          <a:graphicData uri="http://schemas.openxmlformats.org/drawingml/2006/table">
            <a:tbl>
              <a:tblPr firstRow="1" firstCol="1" bandRow="1">
                <a:tableStyleId>{5C22544A-7EE6-4342-B048-85BDC9FD1C3A}</a:tableStyleId>
              </a:tblPr>
              <a:tblGrid>
                <a:gridCol w="3960619">
                  <a:extLst>
                    <a:ext uri="{9D8B030D-6E8A-4147-A177-3AD203B41FA5}">
                      <a16:colId xmlns:a16="http://schemas.microsoft.com/office/drawing/2014/main" val="3753221125"/>
                    </a:ext>
                  </a:extLst>
                </a:gridCol>
                <a:gridCol w="2432816">
                  <a:extLst>
                    <a:ext uri="{9D8B030D-6E8A-4147-A177-3AD203B41FA5}">
                      <a16:colId xmlns:a16="http://schemas.microsoft.com/office/drawing/2014/main" val="2051555344"/>
                    </a:ext>
                  </a:extLst>
                </a:gridCol>
                <a:gridCol w="4909051">
                  <a:extLst>
                    <a:ext uri="{9D8B030D-6E8A-4147-A177-3AD203B41FA5}">
                      <a16:colId xmlns:a16="http://schemas.microsoft.com/office/drawing/2014/main" val="3112132777"/>
                    </a:ext>
                  </a:extLst>
                </a:gridCol>
              </a:tblGrid>
              <a:tr h="110490">
                <a:tc>
                  <a:txBody>
                    <a:bodyPr/>
                    <a:lstStyle/>
                    <a:p>
                      <a:pPr algn="ctr">
                        <a:lnSpc>
                          <a:spcPct val="115000"/>
                        </a:lnSpc>
                        <a:spcAft>
                          <a:spcPts val="0"/>
                        </a:spcAft>
                      </a:pPr>
                      <a:r>
                        <a:rPr lang="ar-SA" sz="3200" b="1" dirty="0">
                          <a:solidFill>
                            <a:schemeClr val="bg1"/>
                          </a:solidFill>
                          <a:effectLst/>
                        </a:rPr>
                        <a:t>تفسير شيء معين</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chemeClr val="bg1"/>
                          </a:solidFill>
                          <a:effectLst/>
                        </a:rPr>
                        <a:t>التعريف بمفهوم</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a:lnSpc>
                          <a:spcPct val="115000"/>
                        </a:lnSpc>
                        <a:spcAft>
                          <a:spcPts val="0"/>
                        </a:spcAft>
                      </a:pPr>
                      <a:r>
                        <a:rPr lang="ar-SA" sz="3200" b="1" dirty="0">
                          <a:solidFill>
                            <a:schemeClr val="bg1"/>
                          </a:solidFill>
                          <a:effectLst/>
                        </a:rPr>
                        <a:t>الاستدلال والاستشهاد بأمثلة</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475618106"/>
                  </a:ext>
                </a:extLst>
              </a:tr>
              <a:tr h="196850">
                <a:tc>
                  <a:txBody>
                    <a:bodyPr/>
                    <a:lstStyle/>
                    <a:p>
                      <a:pPr algn="r">
                        <a:lnSpc>
                          <a:spcPct val="115000"/>
                        </a:lnSpc>
                        <a:spcAft>
                          <a:spcPts val="0"/>
                        </a:spcAft>
                      </a:pPr>
                      <a:r>
                        <a:rPr lang="ar-SA" sz="3200" b="1">
                          <a:solidFill>
                            <a:schemeClr val="bg1"/>
                          </a:solidFill>
                          <a:effectLst/>
                        </a:rPr>
                        <a:t>فالهاتف يفسح المجال أمام الحاسوب، وبالمقابل فالحاسوب هو الذي سمح بتطوير نظم الاتصالات</a:t>
                      </a:r>
                      <a:r>
                        <a:rPr lang="fr-FR" sz="3200" b="1">
                          <a:solidFill>
                            <a:schemeClr val="bg1"/>
                          </a:solidFill>
                          <a:effectLst/>
                        </a:rPr>
                        <a:t>…</a:t>
                      </a:r>
                      <a:endParaRPr lang="en-US" sz="32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a:lnSpc>
                          <a:spcPct val="115000"/>
                        </a:lnSpc>
                        <a:spcAft>
                          <a:spcPts val="0"/>
                        </a:spcAft>
                      </a:pPr>
                      <a:r>
                        <a:rPr lang="ar-SA" sz="3200" b="1" dirty="0">
                          <a:solidFill>
                            <a:schemeClr val="bg1"/>
                          </a:solidFill>
                          <a:effectLst/>
                        </a:rPr>
                        <a:t>الفضاء السيبرنطيقي،  أي الفضاء الموجه إلكترونيا.</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SA" sz="3200" b="1" dirty="0">
                          <a:solidFill>
                            <a:schemeClr val="bg1"/>
                          </a:solidFill>
                          <a:effectLst/>
                        </a:rPr>
                        <a:t>- ليس أدل على ذلك من انتشار قواعد المعلومات وتوسعها</a:t>
                      </a:r>
                      <a:r>
                        <a:rPr lang="fr-FR" sz="3200" b="1" dirty="0">
                          <a:solidFill>
                            <a:schemeClr val="bg1"/>
                          </a:solidFill>
                          <a:effectLst/>
                        </a:rPr>
                        <a:t>… </a:t>
                      </a:r>
                      <a:r>
                        <a:rPr lang="ar-SA" sz="3200" b="1" dirty="0">
                          <a:solidFill>
                            <a:schemeClr val="bg1"/>
                          </a:solidFill>
                          <a:effectLst/>
                        </a:rPr>
                        <a:t>-  تمثل الأنترنيت نموذجا لهذه الطفرات التقنية</a:t>
                      </a:r>
                      <a:r>
                        <a:rPr lang="fr-FR" sz="3200" b="1" dirty="0">
                          <a:solidFill>
                            <a:schemeClr val="bg1"/>
                          </a:solidFill>
                          <a:effectLst/>
                        </a:rPr>
                        <a:t>…</a:t>
                      </a:r>
                      <a:endParaRPr lang="en-US" sz="32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1381508766"/>
                  </a:ext>
                </a:extLst>
              </a:tr>
            </a:tbl>
          </a:graphicData>
        </a:graphic>
      </p:graphicFrame>
    </p:spTree>
    <p:extLst>
      <p:ext uri="{BB962C8B-B14F-4D97-AF65-F5344CB8AC3E}">
        <p14:creationId xmlns:p14="http://schemas.microsoft.com/office/powerpoint/2010/main" val="17843631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775981" y="309488"/>
            <a:ext cx="2602523"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
        <p:nvSpPr>
          <p:cNvPr id="2" name="Rectangle 1"/>
          <p:cNvSpPr/>
          <p:nvPr/>
        </p:nvSpPr>
        <p:spPr>
          <a:xfrm>
            <a:off x="253218" y="1342015"/>
            <a:ext cx="11605847" cy="3046988"/>
          </a:xfrm>
          <a:prstGeom prst="rect">
            <a:avLst/>
          </a:prstGeom>
          <a:solidFill>
            <a:schemeClr val="bg2">
              <a:lumMod val="20000"/>
              <a:lumOff val="80000"/>
            </a:schemeClr>
          </a:solidFill>
        </p:spPr>
        <p:txBody>
          <a:bodyPr wrap="square">
            <a:spAutoFit/>
          </a:bodyPr>
          <a:lstStyle/>
          <a:p>
            <a:pPr algn="r" rtl="1"/>
            <a:r>
              <a:rPr lang="ar-SA" sz="3200" b="1" dirty="0">
                <a:solidFill>
                  <a:schemeClr val="bg1"/>
                </a:solidFill>
                <a:latin typeface="Calibri" panose="020F0502020204030204" pitchFamily="34" charset="0"/>
                <a:ea typeface="Calibri" panose="020F0502020204030204" pitchFamily="34" charset="0"/>
              </a:rPr>
              <a:t>لم يعد العالم بذلك التباعد الذي كان عليه في الماضي؛ فبفضل التقدم التكنولوجي، ولاسيما في مجال تقنيات المعلومات والاتصال، أصبح العالم خلية صغيرة تلتقي فيها عناصره وأجزاؤه المتباعدة في اللحظة الزمنية نفسها. ولقد أحدث هذا التقدم تغيُّرات جذرية في نظم الحياة الإنسانية، بما وفّره من أجهزة متطورة منها الهاتف والحاسوب والتلفاز وغيرها من وسائل الاتصال التي تتطور بشكل مستمر ولا نهائي، ما يجعلنا نقف مشدوهين أمام ما يخبئه مستقبل التكنولوجيا للبشرية.</a:t>
            </a:r>
            <a:endParaRPr lang="ar-MA" sz="3200" dirty="0">
              <a:solidFill>
                <a:schemeClr val="bg1"/>
              </a:solidFill>
            </a:endParaRPr>
          </a:p>
        </p:txBody>
      </p:sp>
    </p:spTree>
    <p:extLst>
      <p:ext uri="{BB962C8B-B14F-4D97-AF65-F5344CB8AC3E}">
        <p14:creationId xmlns:p14="http://schemas.microsoft.com/office/powerpoint/2010/main" val="391683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86069" y="295422"/>
            <a:ext cx="2743200"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39151" y="1353210"/>
            <a:ext cx="11535507" cy="1323439"/>
          </a:xfrm>
          <a:prstGeom prst="rect">
            <a:avLst/>
          </a:prstGeom>
          <a:solidFill>
            <a:schemeClr val="accent2">
              <a:lumMod val="40000"/>
              <a:lumOff val="60000"/>
            </a:schemeClr>
          </a:solidFill>
        </p:spPr>
        <p:txBody>
          <a:bodyPr wrap="square" rtlCol="1">
            <a:spAutoFit/>
          </a:bodyPr>
          <a:lstStyle/>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 </a:t>
            </a:r>
            <a:r>
              <a:rPr lang="ar-MA" sz="4000" b="1" dirty="0">
                <a:solidFill>
                  <a:schemeClr val="bg1"/>
                </a:solidFill>
                <a:effectLst>
                  <a:outerShdw blurRad="38100" dist="38100" dir="2700000" algn="tl">
                    <a:srgbClr val="000000">
                      <a:alpha val="43137"/>
                    </a:srgbClr>
                  </a:outerShdw>
                </a:effectLst>
              </a:rPr>
              <a:t>خدمات الحاسوب التي تستفيد منها؟</a:t>
            </a:r>
          </a:p>
          <a:p>
            <a:pPr marL="571500" indent="-571500" algn="r" rtl="1">
              <a:buFontTx/>
              <a:buChar char="-"/>
            </a:pPr>
            <a:r>
              <a:rPr lang="ar-MA" sz="4000" b="1" dirty="0" smtClean="0">
                <a:solidFill>
                  <a:schemeClr val="bg1"/>
                </a:solidFill>
                <a:effectLst>
                  <a:outerShdw blurRad="38100" dist="38100" dir="2700000" algn="tl">
                    <a:srgbClr val="000000">
                      <a:alpha val="43137"/>
                    </a:srgbClr>
                  </a:outerShdw>
                </a:effectLst>
              </a:rPr>
              <a:t>ماذا </a:t>
            </a:r>
            <a:r>
              <a:rPr lang="ar-MA" sz="4000" b="1" dirty="0">
                <a:solidFill>
                  <a:schemeClr val="bg1"/>
                </a:solidFill>
                <a:effectLst>
                  <a:outerShdw blurRad="38100" dist="38100" dir="2700000" algn="tl">
                    <a:srgbClr val="000000">
                      <a:alpha val="43137"/>
                    </a:srgbClr>
                  </a:outerShdw>
                </a:effectLst>
              </a:rPr>
              <a:t>قدمت التكنولوجيات الحديثة للإنسان؟ وهل لها جوانب سلبية؟</a:t>
            </a:r>
          </a:p>
        </p:txBody>
      </p:sp>
    </p:spTree>
    <p:extLst>
      <p:ext uri="{BB962C8B-B14F-4D97-AF65-F5344CB8AC3E}">
        <p14:creationId xmlns:p14="http://schemas.microsoft.com/office/powerpoint/2010/main" val="30536785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95421" y="1197552"/>
            <a:ext cx="11633981" cy="5078313"/>
          </a:xfrm>
          <a:prstGeom prst="rect">
            <a:avLst/>
          </a:prstGeom>
          <a:solidFill>
            <a:schemeClr val="accent2">
              <a:lumMod val="40000"/>
              <a:lumOff val="60000"/>
            </a:schemeClr>
          </a:solidFill>
        </p:spPr>
        <p:txBody>
          <a:bodyPr wrap="square" rtlCol="1">
            <a:spAutoFit/>
          </a:bodyPr>
          <a:lstStyle/>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من صاحب النص؟ وما مصدره</a:t>
            </a:r>
            <a:r>
              <a:rPr lang="ar-MA" sz="3600" b="1" dirty="0" smtClean="0">
                <a:solidFill>
                  <a:schemeClr val="bg1"/>
                </a:solidFill>
                <a:effectLst>
                  <a:outerShdw blurRad="38100" dist="38100" dir="2700000" algn="tl">
                    <a:srgbClr val="000000">
                      <a:alpha val="43137"/>
                    </a:srgbClr>
                  </a:outerShdw>
                </a:effectLst>
              </a:rPr>
              <a:t>؟</a:t>
            </a: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ما نوعية النص؟</a:t>
            </a:r>
          </a:p>
          <a:p>
            <a:pPr marL="285750" indent="-28575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مما </a:t>
            </a:r>
            <a:r>
              <a:rPr lang="ar-MA" sz="3600" b="1" dirty="0">
                <a:solidFill>
                  <a:schemeClr val="bg1"/>
                </a:solidFill>
                <a:effectLst>
                  <a:outerShdw blurRad="38100" dist="38100" dir="2700000" algn="tl">
                    <a:srgbClr val="000000">
                      <a:alpha val="43137"/>
                    </a:srgbClr>
                  </a:outerShdw>
                </a:effectLst>
              </a:rPr>
              <a:t>يتركب عنوان النص؟ وما الدلالات التي يتضمنها</a:t>
            </a:r>
            <a:r>
              <a:rPr lang="ar-MA" sz="3600" b="1" dirty="0" smtClean="0">
                <a:solidFill>
                  <a:schemeClr val="bg1"/>
                </a:solidFill>
                <a:effectLst>
                  <a:outerShdw blurRad="38100" dist="38100" dir="2700000" algn="tl">
                    <a:srgbClr val="000000">
                      <a:alpha val="43137"/>
                    </a:srgbClr>
                  </a:outerShdw>
                </a:effectLst>
              </a:rPr>
              <a:t>؟</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اقرأ </a:t>
            </a:r>
            <a:r>
              <a:rPr lang="ar-MA" sz="3600" b="1" dirty="0">
                <a:solidFill>
                  <a:schemeClr val="bg1"/>
                </a:solidFill>
                <a:effectLst>
                  <a:outerShdw blurRad="38100" dist="38100" dir="2700000" algn="tl">
                    <a:srgbClr val="000000">
                      <a:alpha val="43137"/>
                    </a:srgbClr>
                  </a:outerShdw>
                </a:effectLst>
              </a:rPr>
              <a:t>بداية النص ونهايته وسجل </a:t>
            </a:r>
            <a:r>
              <a:rPr lang="ar-MA" sz="3600" b="1" dirty="0" smtClean="0">
                <a:solidFill>
                  <a:schemeClr val="bg1"/>
                </a:solidFill>
                <a:effectLst>
                  <a:outerShdw blurRad="38100" dist="38100" dir="2700000" algn="tl">
                    <a:srgbClr val="000000">
                      <a:alpha val="43137"/>
                    </a:srgbClr>
                  </a:outerShdw>
                </a:effectLst>
              </a:rPr>
              <a:t>استنتاجك</a:t>
            </a:r>
          </a:p>
          <a:p>
            <a:pPr marL="571500" indent="-571500" algn="r" rtl="1">
              <a:lnSpc>
                <a:spcPct val="150000"/>
              </a:lnSpc>
              <a:buFontTx/>
              <a:buChar char="-"/>
            </a:pPr>
            <a:r>
              <a:rPr lang="ar-MA" sz="3600" b="1" dirty="0" smtClean="0">
                <a:solidFill>
                  <a:schemeClr val="bg1"/>
                </a:solidFill>
                <a:effectLst>
                  <a:outerShdw blurRad="38100" dist="38100" dir="2700000" algn="tl">
                    <a:srgbClr val="000000">
                      <a:alpha val="43137"/>
                    </a:srgbClr>
                  </a:outerShdw>
                </a:effectLst>
              </a:rPr>
              <a:t>ماذا تمثل الصورة المرفقة بالنص؟</a:t>
            </a:r>
            <a:endParaRPr lang="ar-MA" sz="3600" b="1" dirty="0">
              <a:solidFill>
                <a:schemeClr val="bg1"/>
              </a:solidFill>
              <a:effectLst>
                <a:outerShdw blurRad="38100" dist="38100" dir="2700000" algn="tl">
                  <a:srgbClr val="000000">
                    <a:alpha val="43137"/>
                  </a:srgbClr>
                </a:outerShdw>
              </a:effectLst>
            </a:endParaRPr>
          </a:p>
          <a:p>
            <a:pPr marL="285750" indent="-285750" algn="r" rtl="1">
              <a:lnSpc>
                <a:spcPct val="150000"/>
              </a:lnSpc>
              <a:buFontTx/>
              <a:buChar char="-"/>
            </a:pPr>
            <a:r>
              <a:rPr lang="ar-MA" sz="3600" b="1" dirty="0">
                <a:solidFill>
                  <a:schemeClr val="bg1"/>
                </a:solidFill>
                <a:effectLst>
                  <a:outerShdw blurRad="38100" dist="38100" dir="2700000" algn="tl">
                    <a:srgbClr val="000000">
                      <a:alpha val="43137"/>
                    </a:srgbClr>
                  </a:outerShdw>
                </a:effectLst>
              </a:rPr>
              <a:t>افترض مما سبق نوع النص، وموضوعه، أو القضية التي يعالجها.</a:t>
            </a:r>
          </a:p>
        </p:txBody>
      </p:sp>
    </p:spTree>
    <p:extLst>
      <p:ext uri="{BB962C8B-B14F-4D97-AF65-F5344CB8AC3E}">
        <p14:creationId xmlns:p14="http://schemas.microsoft.com/office/powerpoint/2010/main" val="34981297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0341" y="759644"/>
            <a:ext cx="12070080" cy="5755422"/>
          </a:xfrm>
          <a:prstGeom prst="rect">
            <a:avLst/>
          </a:prstGeom>
          <a:solidFill>
            <a:schemeClr val="accent2">
              <a:lumMod val="40000"/>
              <a:lumOff val="60000"/>
            </a:schemeClr>
          </a:solidFill>
        </p:spPr>
        <p:txBody>
          <a:bodyPr wrap="square" rtlCol="1">
            <a:spAutoFit/>
          </a:bodyPr>
          <a:lstStyle/>
          <a:p>
            <a:pPr indent="-457200" algn="r" rtl="1">
              <a:lnSpc>
                <a:spcPct val="115000"/>
              </a:lnSpc>
              <a:buFont typeface="+mj-lt"/>
              <a:buAutoNum type="arabicPeriod"/>
            </a:pPr>
            <a:r>
              <a:rPr lang="ar-MA" sz="3200" b="1" u="sng" dirty="0" smtClean="0">
                <a:solidFill>
                  <a:srgbClr val="00B050"/>
                </a:solidFill>
              </a:rPr>
              <a:t>صاحب النص:</a:t>
            </a:r>
            <a:r>
              <a:rPr lang="ar-MA" sz="3200" b="1" dirty="0" smtClean="0">
                <a:solidFill>
                  <a:srgbClr val="00B050"/>
                </a:solidFill>
              </a:rPr>
              <a:t> </a:t>
            </a:r>
            <a:r>
              <a:rPr lang="ar-MA" sz="3200" b="1" dirty="0">
                <a:solidFill>
                  <a:schemeClr val="bg1"/>
                </a:solidFill>
                <a:latin typeface="Calibri" panose="020F0502020204030204" pitchFamily="34" charset="0"/>
                <a:ea typeface="Times New Roman" panose="02020603050405020304" pitchFamily="18" charset="0"/>
              </a:rPr>
              <a:t>الدكتور وأستاذ علم النفس مصطفى حجازي.</a:t>
            </a:r>
            <a:endParaRPr lang="ar-MA" sz="3200" b="1" dirty="0" smtClean="0">
              <a:solidFill>
                <a:schemeClr val="bg1"/>
              </a:solidFill>
              <a:latin typeface="Calibri" panose="020F0502020204030204" pitchFamily="34" charset="0"/>
              <a:ea typeface="Times New Roman" panose="02020603050405020304" pitchFamily="18" charset="0"/>
            </a:endParaRPr>
          </a:p>
          <a:p>
            <a:pPr algn="r" rtl="1">
              <a:lnSpc>
                <a:spcPct val="115000"/>
              </a:lnSpc>
            </a:pPr>
            <a:r>
              <a:rPr lang="ar-MA" sz="3200" b="1" dirty="0" smtClean="0">
                <a:solidFill>
                  <a:srgbClr val="00B050"/>
                </a:solidFill>
              </a:rPr>
              <a:t>2. </a:t>
            </a:r>
            <a:r>
              <a:rPr lang="ar-MA" sz="3200" b="1" u="sng" dirty="0" smtClean="0">
                <a:solidFill>
                  <a:srgbClr val="00B050"/>
                </a:solidFill>
              </a:rPr>
              <a:t>نوعية </a:t>
            </a:r>
            <a:r>
              <a:rPr lang="ar-MA" sz="3200" b="1" u="sng" dirty="0">
                <a:solidFill>
                  <a:srgbClr val="00B050"/>
                </a:solidFill>
              </a:rPr>
              <a:t>النص</a:t>
            </a:r>
            <a:r>
              <a:rPr lang="ar-MA" sz="3200" b="1" dirty="0">
                <a:solidFill>
                  <a:srgbClr val="00B050"/>
                </a:solidFill>
              </a:rPr>
              <a:t>: </a:t>
            </a:r>
            <a:r>
              <a:rPr lang="ar-MA" sz="3200" b="1" dirty="0">
                <a:solidFill>
                  <a:schemeClr val="bg1"/>
                </a:solidFill>
                <a:latin typeface="Calibri" panose="020F0502020204030204" pitchFamily="34" charset="0"/>
                <a:ea typeface="Times New Roman" panose="02020603050405020304" pitchFamily="18" charset="0"/>
              </a:rPr>
              <a:t>مقالة تفسيرية ذات بعد حضاري .</a:t>
            </a:r>
            <a:endParaRPr lang="ar-MA" sz="3200" b="1" dirty="0">
              <a:solidFill>
                <a:schemeClr val="bg1"/>
              </a:solidFill>
              <a:latin typeface="Calibri" panose="020F0502020204030204" pitchFamily="34" charset="0"/>
              <a:ea typeface="Times New Roman" panose="02020603050405020304" pitchFamily="18" charset="0"/>
            </a:endParaRPr>
          </a:p>
          <a:p>
            <a:pPr algn="r" rtl="1">
              <a:lnSpc>
                <a:spcPct val="115000"/>
              </a:lnSpc>
            </a:pPr>
            <a:r>
              <a:rPr lang="ar-MA" sz="3200" b="1" dirty="0" smtClean="0">
                <a:solidFill>
                  <a:srgbClr val="00B050"/>
                </a:solidFill>
              </a:rPr>
              <a:t>3. </a:t>
            </a:r>
            <a:r>
              <a:rPr lang="ar-MA" sz="3200" b="1" u="sng" dirty="0">
                <a:solidFill>
                  <a:srgbClr val="00B050"/>
                </a:solidFill>
              </a:rPr>
              <a:t>دلالة العنوان:</a:t>
            </a:r>
            <a:r>
              <a:rPr lang="ar-MA" sz="3200" b="1" dirty="0">
                <a:solidFill>
                  <a:srgbClr val="00B050"/>
                </a:solidFill>
              </a:rPr>
              <a:t>  </a:t>
            </a:r>
            <a:r>
              <a:rPr lang="ar-MA" sz="3200" b="1" dirty="0">
                <a:solidFill>
                  <a:schemeClr val="bg1"/>
                </a:solidFill>
              </a:rPr>
              <a:t>ألفاظ العنوان تنتمي إلى المجال الحضاري؛ لأن تقنيات المعلومات تجسد درجة التقدم الحضاري الذي بلغته الحضارة الإنسانية في العصر الراهن</a:t>
            </a:r>
            <a:r>
              <a:rPr lang="ar-MA" sz="3200" b="1" dirty="0" smtClean="0">
                <a:solidFill>
                  <a:schemeClr val="bg1"/>
                </a:solidFill>
              </a:rPr>
              <a:t>.</a:t>
            </a:r>
          </a:p>
          <a:p>
            <a:pPr algn="r" rtl="1">
              <a:lnSpc>
                <a:spcPct val="115000"/>
              </a:lnSpc>
            </a:pPr>
            <a:r>
              <a:rPr lang="ar-MA" sz="3200" b="1" dirty="0">
                <a:solidFill>
                  <a:srgbClr val="00B050"/>
                </a:solidFill>
              </a:rPr>
              <a:t>4</a:t>
            </a:r>
            <a:r>
              <a:rPr lang="ar-MA" sz="3200" b="1" dirty="0">
                <a:solidFill>
                  <a:schemeClr val="bg1"/>
                </a:solidFill>
              </a:rPr>
              <a:t> </a:t>
            </a:r>
            <a:r>
              <a:rPr lang="ar-MA" sz="3200" b="1" u="sng" dirty="0" smtClean="0">
                <a:solidFill>
                  <a:srgbClr val="00B050"/>
                </a:solidFill>
              </a:rPr>
              <a:t>نهاية </a:t>
            </a:r>
            <a:r>
              <a:rPr lang="ar-MA" sz="3200" b="1" u="sng" dirty="0">
                <a:solidFill>
                  <a:srgbClr val="00B050"/>
                </a:solidFill>
              </a:rPr>
              <a:t>النص:</a:t>
            </a:r>
            <a:r>
              <a:rPr lang="ar-MA" sz="3200" b="1" dirty="0">
                <a:solidFill>
                  <a:srgbClr val="00B050"/>
                </a:solidFill>
              </a:rPr>
              <a:t> </a:t>
            </a:r>
            <a:r>
              <a:rPr lang="ar-MA" sz="3200" b="1" dirty="0">
                <a:solidFill>
                  <a:schemeClr val="bg1"/>
                </a:solidFill>
              </a:rPr>
              <a:t>ينتهي النص بسؤال مفتوح حول مستقبل الحياة في ظل التطور التقني، ولعل اختيار الكاتب إنهاء نصه بهذا السؤال المفتوح نابع من الغموض الذي يكتنف مستقبل تقنيات المعلومات؛ فلا أحد قادر على التكهن بما سيكون عليه حالنا مستقبلا في ظل هذه التقنيات المتطورة.</a:t>
            </a:r>
            <a:endParaRPr lang="ar-MA" sz="3200" b="1" dirty="0" smtClean="0">
              <a:solidFill>
                <a:schemeClr val="bg1"/>
              </a:solidFill>
            </a:endParaRPr>
          </a:p>
          <a:p>
            <a:pPr algn="r" rtl="1">
              <a:lnSpc>
                <a:spcPct val="115000"/>
              </a:lnSpc>
            </a:pPr>
            <a:r>
              <a:rPr lang="ar-MA" sz="3200" b="1" dirty="0" smtClean="0">
                <a:solidFill>
                  <a:srgbClr val="00B050"/>
                </a:solidFill>
                <a:latin typeface="Calibri" panose="020F0502020204030204" pitchFamily="34" charset="0"/>
                <a:ea typeface="Times New Roman" panose="02020603050405020304" pitchFamily="18" charset="0"/>
              </a:rPr>
              <a:t>5. </a:t>
            </a:r>
            <a:r>
              <a:rPr lang="ar-MA" sz="3200" b="1" u="sng" dirty="0">
                <a:solidFill>
                  <a:srgbClr val="00B050"/>
                </a:solidFill>
              </a:rPr>
              <a:t>الفرضية</a:t>
            </a:r>
            <a:r>
              <a:rPr lang="ar-MA" sz="3200" b="1" dirty="0" smtClean="0">
                <a:solidFill>
                  <a:schemeClr val="bg1"/>
                </a:solidFill>
                <a:latin typeface="Calibri" panose="020F0502020204030204" pitchFamily="34" charset="0"/>
                <a:ea typeface="Times New Roman" panose="02020603050405020304" pitchFamily="18" charset="0"/>
              </a:rPr>
              <a:t>: </a:t>
            </a:r>
            <a:r>
              <a:rPr lang="ar-MA" sz="3200" b="1" dirty="0">
                <a:solidFill>
                  <a:schemeClr val="bg1"/>
                </a:solidFill>
                <a:latin typeface="Calibri" panose="020F0502020204030204" pitchFamily="34" charset="0"/>
                <a:ea typeface="Times New Roman" panose="02020603050405020304" pitchFamily="18" charset="0"/>
              </a:rPr>
              <a:t>من خلال المؤشرات السابقة نفترض أن النص يتحدث عن أهمية تقنيات المعلومات، والتغيرات التي أحدثتها، وآفاقها </a:t>
            </a:r>
            <a:r>
              <a:rPr lang="ar-MA" sz="3200" b="1" dirty="0" smtClean="0">
                <a:solidFill>
                  <a:schemeClr val="bg1"/>
                </a:solidFill>
                <a:latin typeface="Calibri" panose="020F0502020204030204" pitchFamily="34" charset="0"/>
                <a:ea typeface="Times New Roman" panose="02020603050405020304" pitchFamily="18" charset="0"/>
              </a:rPr>
              <a:t>المستقبلية.</a:t>
            </a:r>
            <a:endParaRPr lang="en-US" sz="3200" b="1" dirty="0">
              <a:solidFill>
                <a:schemeClr val="bg1"/>
              </a:solidFill>
              <a:latin typeface="Calibri" panose="020F0502020204030204" pitchFamily="34" charset="0"/>
              <a:ea typeface="Times New Roman" panose="02020603050405020304" pitchFamily="18" charset="0"/>
            </a:endParaRPr>
          </a:p>
        </p:txBody>
      </p:sp>
      <p:sp>
        <p:nvSpPr>
          <p:cNvPr id="4" name="TextBox 3"/>
          <p:cNvSpPr txBox="1"/>
          <p:nvPr/>
        </p:nvSpPr>
        <p:spPr>
          <a:xfrm>
            <a:off x="4775982" y="70336"/>
            <a:ext cx="2518117" cy="584775"/>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أولا: تأطير </a:t>
            </a:r>
            <a:r>
              <a:rPr lang="ar-MA" sz="3200" b="1" dirty="0">
                <a:solidFill>
                  <a:srgbClr val="FF0000"/>
                </a:solidFill>
              </a:rPr>
              <a:t>النص</a:t>
            </a:r>
          </a:p>
        </p:txBody>
      </p:sp>
    </p:spTree>
    <p:extLst>
      <p:ext uri="{BB962C8B-B14F-4D97-AF65-F5344CB8AC3E}">
        <p14:creationId xmlns:p14="http://schemas.microsoft.com/office/powerpoint/2010/main" val="37479210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5056290"/>
            <a:ext cx="11633981" cy="646331"/>
          </a:xfrm>
          <a:prstGeom prst="rect">
            <a:avLst/>
          </a:prstGeom>
          <a:solidFill>
            <a:schemeClr val="accent2">
              <a:lumMod val="40000"/>
              <a:lumOff val="60000"/>
            </a:schemeClr>
          </a:solidFill>
        </p:spPr>
        <p:txBody>
          <a:bodyPr wrap="square">
            <a:spAutoFit/>
          </a:bodyPr>
          <a:lstStyle/>
          <a:p>
            <a:pPr algn="r" rtl="1"/>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a:t>
            </a:r>
            <a:endPar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628131"/>
            <a:ext cx="11781926" cy="1791260"/>
          </a:xfrm>
          <a:prstGeom prst="rect">
            <a:avLst/>
          </a:prstGeom>
          <a:solidFill>
            <a:schemeClr val="accent2">
              <a:lumMod val="40000"/>
              <a:lumOff val="60000"/>
            </a:schemeClr>
          </a:solidFill>
        </p:spPr>
        <p:txBody>
          <a:bodyPr wrap="square">
            <a:spAutoFit/>
          </a:bodyPr>
          <a:lstStyle/>
          <a:p>
            <a:pPr marL="457200" indent="-457200" algn="r" rtl="1">
              <a:lnSpc>
                <a:spcPct val="115000"/>
              </a:lnSpc>
              <a:spcAft>
                <a:spcPts val="0"/>
              </a:spcAft>
              <a:buFontTx/>
              <a:buChar char="-"/>
            </a:pPr>
            <a:r>
              <a:rPr lang="ar-SA" sz="3200" b="1" dirty="0" smtClean="0">
                <a:solidFill>
                  <a:srgbClr val="00B050"/>
                </a:solidFill>
                <a:latin typeface="Calibri" panose="020F0502020204030204" pitchFamily="34" charset="0"/>
                <a:ea typeface="Times New Roman" panose="02020603050405020304" pitchFamily="18" charset="0"/>
              </a:rPr>
              <a:t>كوكبيا</a:t>
            </a:r>
            <a:r>
              <a:rPr lang="fr-FR" sz="3200" b="1"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2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ar-MA" sz="3200" b="1" dirty="0" smtClean="0">
                <a:solidFill>
                  <a:schemeClr val="bg1"/>
                </a:solidFill>
                <a:latin typeface="Calibri" panose="020F0502020204030204" pitchFamily="34" charset="0"/>
                <a:ea typeface="Times New Roman" panose="02020603050405020304" pitchFamily="18" charset="0"/>
              </a:rPr>
              <a:t>............................</a:t>
            </a:r>
            <a:r>
              <a:rPr lang="ar-SA" sz="3200" b="1" dirty="0" smtClean="0">
                <a:solidFill>
                  <a:schemeClr val="bg1"/>
                </a:solidFill>
                <a:latin typeface="Calibri" panose="020F0502020204030204" pitchFamily="34" charset="0"/>
                <a:ea typeface="Times New Roman" panose="02020603050405020304" pitchFamily="18" charset="0"/>
              </a:rPr>
              <a:t>.</a:t>
            </a:r>
            <a:endParaRPr lang="ar-MA" sz="3200" b="1" dirty="0" smtClean="0">
              <a:solidFill>
                <a:schemeClr val="bg1"/>
              </a:solidFill>
              <a:latin typeface="Calibri" panose="020F0502020204030204" pitchFamily="34" charset="0"/>
              <a:ea typeface="Times New Roman" panose="02020603050405020304" pitchFamily="18" charset="0"/>
            </a:endParaRPr>
          </a:p>
          <a:p>
            <a:pPr marL="457200" indent="-457200" algn="r" rtl="1">
              <a:lnSpc>
                <a:spcPct val="115000"/>
              </a:lnSpc>
              <a:spcAft>
                <a:spcPts val="0"/>
              </a:spcAft>
              <a:buFontTx/>
              <a:buChar char="-"/>
            </a:pPr>
            <a:r>
              <a:rPr lang="ar-SA" sz="3200" b="1" dirty="0" smtClean="0">
                <a:solidFill>
                  <a:srgbClr val="00B050"/>
                </a:solidFill>
                <a:latin typeface="Calibri" panose="020F0502020204030204" pitchFamily="34" charset="0"/>
                <a:ea typeface="Times New Roman" panose="02020603050405020304" pitchFamily="18" charset="0"/>
              </a:rPr>
              <a:t>المقايضات</a:t>
            </a:r>
            <a:r>
              <a:rPr lang="fr-FR" sz="3200" b="1"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2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ar-MA" sz="3200" b="1" dirty="0" smtClean="0">
                <a:solidFill>
                  <a:schemeClr val="bg1"/>
                </a:solidFill>
                <a:latin typeface="Calibri" panose="020F0502020204030204" pitchFamily="34" charset="0"/>
                <a:ea typeface="Times New Roman" panose="02020603050405020304" pitchFamily="18" charset="0"/>
              </a:rPr>
              <a:t>............</a:t>
            </a:r>
            <a:r>
              <a:rPr lang="ar-SA" sz="3200" b="1" dirty="0" smtClean="0">
                <a:solidFill>
                  <a:schemeClr val="bg1"/>
                </a:solidFill>
                <a:latin typeface="Calibri" panose="020F0502020204030204" pitchFamily="34" charset="0"/>
                <a:ea typeface="Times New Roman" panose="02020603050405020304" pitchFamily="18" charset="0"/>
              </a:rPr>
              <a:t>.       </a:t>
            </a:r>
            <a:r>
              <a:rPr lang="ar-MA" sz="3200" b="1" dirty="0" smtClean="0">
                <a:solidFill>
                  <a:schemeClr val="bg1"/>
                </a:solidFill>
                <a:latin typeface="Calibri" panose="020F0502020204030204" pitchFamily="34" charset="0"/>
                <a:ea typeface="Times New Roman" panose="02020603050405020304" pitchFamily="18" charset="0"/>
              </a:rPr>
              <a:t> </a:t>
            </a:r>
            <a:r>
              <a:rPr lang="ar-SA" sz="3200" b="1" dirty="0" smtClean="0">
                <a:solidFill>
                  <a:schemeClr val="bg1"/>
                </a:solidFill>
                <a:latin typeface="Calibri" panose="020F0502020204030204" pitchFamily="34" charset="0"/>
                <a:ea typeface="Times New Roman" panose="02020603050405020304" pitchFamily="18" charset="0"/>
              </a:rPr>
              <a:t>   </a:t>
            </a:r>
            <a:r>
              <a:rPr lang="ar-SA" sz="3200" b="1" dirty="0">
                <a:solidFill>
                  <a:srgbClr val="00B050"/>
                </a:solidFill>
                <a:latin typeface="Calibri" panose="020F0502020204030204" pitchFamily="34" charset="0"/>
                <a:ea typeface="Times New Roman" panose="02020603050405020304" pitchFamily="18" charset="0"/>
              </a:rPr>
              <a:t>- </a:t>
            </a:r>
            <a:r>
              <a:rPr lang="ar-SA" sz="3200" b="1" dirty="0" smtClean="0">
                <a:solidFill>
                  <a:srgbClr val="00B050"/>
                </a:solidFill>
                <a:latin typeface="Calibri" panose="020F0502020204030204" pitchFamily="34" charset="0"/>
                <a:ea typeface="Times New Roman" panose="02020603050405020304" pitchFamily="18" charset="0"/>
              </a:rPr>
              <a:t>أحرزته</a:t>
            </a:r>
            <a:r>
              <a:rPr lang="fr-FR" sz="3200" b="1" dirty="0" smtClean="0">
                <a:solidFill>
                  <a:srgbClr val="00B050"/>
                </a:solidFill>
                <a:latin typeface="Calibri" panose="020F0502020204030204" pitchFamily="34" charset="0"/>
                <a:ea typeface="Times New Roman" panose="02020603050405020304" pitchFamily="18" charset="0"/>
              </a:rPr>
              <a:t> </a:t>
            </a:r>
            <a:r>
              <a:rPr lang="fr-FR" sz="3200" b="1"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ar-MA" sz="3200" b="1" dirty="0" smtClean="0">
                <a:solidFill>
                  <a:schemeClr val="bg1"/>
                </a:solidFill>
                <a:latin typeface="Calibri" panose="020F0502020204030204" pitchFamily="34" charset="0"/>
                <a:ea typeface="Times New Roman" panose="02020603050405020304" pitchFamily="18" charset="0"/>
              </a:rPr>
              <a:t>............ </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rgbClr val="0D0D0D"/>
                </a:solidFill>
                <a:latin typeface="Calibri" panose="020F0502020204030204" pitchFamily="34" charset="0"/>
                <a:ea typeface="Times New Roman" panose="02020603050405020304" pitchFamily="18" charset="0"/>
              </a:rPr>
              <a:t>- </a:t>
            </a:r>
            <a:r>
              <a:rPr lang="ar-SA" sz="3200" b="1" dirty="0">
                <a:solidFill>
                  <a:srgbClr val="00B050"/>
                </a:solidFill>
                <a:latin typeface="Calibri" panose="020F0502020204030204" pitchFamily="34" charset="0"/>
                <a:ea typeface="Times New Roman" panose="02020603050405020304" pitchFamily="18" charset="0"/>
              </a:rPr>
              <a:t>المقايضات: </a:t>
            </a:r>
            <a:r>
              <a:rPr lang="ar-MA" sz="3200" b="1" dirty="0" smtClean="0">
                <a:solidFill>
                  <a:srgbClr val="0D0D0D"/>
                </a:solidFill>
                <a:latin typeface="Calibri" panose="020F0502020204030204" pitchFamily="34" charset="0"/>
                <a:ea typeface="Times New Roman" panose="02020603050405020304" pitchFamily="18" charset="0"/>
              </a:rPr>
              <a:t>..............           </a:t>
            </a:r>
            <a:r>
              <a:rPr lang="ar-SA" sz="3200" b="1" dirty="0" smtClean="0">
                <a:solidFill>
                  <a:srgbClr val="00B050"/>
                </a:solidFill>
                <a:latin typeface="Calibri" panose="020F0502020204030204" pitchFamily="34" charset="0"/>
                <a:ea typeface="Times New Roman" panose="02020603050405020304" pitchFamily="18" charset="0"/>
              </a:rPr>
              <a:t>- </a:t>
            </a:r>
            <a:r>
              <a:rPr lang="ar-SA" sz="3200" b="1" dirty="0">
                <a:solidFill>
                  <a:srgbClr val="00B050"/>
                </a:solidFill>
                <a:latin typeface="Calibri" panose="020F0502020204030204" pitchFamily="34" charset="0"/>
                <a:ea typeface="Times New Roman" panose="02020603050405020304" pitchFamily="18" charset="0"/>
              </a:rPr>
              <a:t>جذريا: </a:t>
            </a:r>
            <a:r>
              <a:rPr lang="ar-MA" sz="3200" b="1" dirty="0" smtClean="0">
                <a:solidFill>
                  <a:srgbClr val="0D0D0D"/>
                </a:solidFill>
                <a:latin typeface="Calibri" panose="020F0502020204030204" pitchFamily="34" charset="0"/>
                <a:ea typeface="Times New Roman" panose="02020603050405020304" pitchFamily="18" charset="0"/>
              </a:rPr>
              <a:t>................</a:t>
            </a:r>
            <a:r>
              <a:rPr lang="ar-SA" sz="3200" b="1" dirty="0" smtClean="0">
                <a:solidFill>
                  <a:srgbClr val="0D0D0D"/>
                </a:solidFill>
                <a:latin typeface="Calibri" panose="020F0502020204030204" pitchFamily="34" charset="0"/>
                <a:ea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7751299" y="4332354"/>
            <a:ext cx="3946218" cy="62222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الفكرة العامة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97096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01663" y="168813"/>
            <a:ext cx="3038620"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ثانيا: فهم </a:t>
            </a:r>
            <a:r>
              <a:rPr lang="ar-MA" sz="3600" b="1" dirty="0">
                <a:solidFill>
                  <a:srgbClr val="FF0000"/>
                </a:solidFill>
              </a:rPr>
              <a:t>النص</a:t>
            </a:r>
          </a:p>
        </p:txBody>
      </p:sp>
      <p:sp>
        <p:nvSpPr>
          <p:cNvPr id="2" name="Rectangle 1"/>
          <p:cNvSpPr/>
          <p:nvPr/>
        </p:nvSpPr>
        <p:spPr>
          <a:xfrm>
            <a:off x="316758" y="5056290"/>
            <a:ext cx="11633981" cy="1200329"/>
          </a:xfrm>
          <a:prstGeom prst="rect">
            <a:avLst/>
          </a:prstGeom>
          <a:solidFill>
            <a:schemeClr val="accent2">
              <a:lumMod val="40000"/>
              <a:lumOff val="60000"/>
            </a:schemeClr>
          </a:solidFill>
        </p:spPr>
        <p:txBody>
          <a:bodyPr wrap="square">
            <a:spAutoFit/>
          </a:bodyPr>
          <a:lstStyle/>
          <a:p>
            <a:pPr algn="r" rtl="1"/>
            <a:r>
              <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rPr>
              <a:t>الحديث عن أهمية تقنيات المعلومات، والتغيرات التي أحدثتها، وآفاقها </a:t>
            </a:r>
            <a:r>
              <a:rPr lang="ar-MA" sz="3600" b="1" dirty="0" smtClean="0">
                <a:solidFill>
                  <a:schemeClr val="bg1"/>
                </a:solidFill>
                <a:latin typeface="Calibri" panose="020F0502020204030204" pitchFamily="34" charset="0"/>
                <a:ea typeface="Calibri" panose="020F0502020204030204" pitchFamily="34" charset="0"/>
                <a:cs typeface="Arabic Transparent" panose="020B0604020202020204" pitchFamily="34" charset="0"/>
              </a:rPr>
              <a:t>المستقبلية.</a:t>
            </a:r>
            <a:endParaRPr lang="ar-MA" sz="3600" b="1" dirty="0">
              <a:solidFill>
                <a:schemeClr val="bg1"/>
              </a:solidFill>
              <a:latin typeface="Calibri" panose="020F0502020204030204" pitchFamily="34" charset="0"/>
              <a:ea typeface="Calibri" panose="020F0502020204030204" pitchFamily="34" charset="0"/>
              <a:cs typeface="Arabic Transparent" panose="020B0604020202020204" pitchFamily="34" charset="0"/>
            </a:endParaRPr>
          </a:p>
        </p:txBody>
      </p:sp>
      <p:sp>
        <p:nvSpPr>
          <p:cNvPr id="3" name="Rectangle 2"/>
          <p:cNvSpPr/>
          <p:nvPr/>
        </p:nvSpPr>
        <p:spPr>
          <a:xfrm>
            <a:off x="8902738" y="916457"/>
            <a:ext cx="2714206" cy="622222"/>
          </a:xfrm>
          <a:prstGeom prst="rect">
            <a:avLst/>
          </a:prstGeom>
          <a:solidFill>
            <a:schemeClr val="accent3">
              <a:lumMod val="20000"/>
              <a:lumOff val="80000"/>
            </a:schemeClr>
          </a:solidFill>
        </p:spPr>
        <p:txBody>
          <a:bodyPr wrap="none">
            <a:spAutoFit/>
          </a:bodyPr>
          <a:lstStyle/>
          <a:p>
            <a:pPr marL="342900" lvl="0" indent="-342900" algn="r" rtl="1">
              <a:lnSpc>
                <a:spcPct val="115000"/>
              </a:lnSpc>
              <a:spcAft>
                <a:spcPts val="0"/>
              </a:spcAft>
              <a:buFont typeface="+mj-lt"/>
              <a:buAutoNum type="arabicPeriod"/>
            </a:pP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الإيضاح اللغوي:</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168813" y="1628131"/>
            <a:ext cx="11781926" cy="2357568"/>
          </a:xfrm>
          <a:prstGeom prst="rect">
            <a:avLst/>
          </a:prstGeom>
          <a:solidFill>
            <a:schemeClr val="accent2">
              <a:lumMod val="40000"/>
              <a:lumOff val="60000"/>
            </a:schemeClr>
          </a:solidFill>
        </p:spPr>
        <p:txBody>
          <a:bodyPr wrap="square">
            <a:spAutoFit/>
          </a:bodyPr>
          <a:lstStyle/>
          <a:p>
            <a:pPr marL="457200" indent="-457200" algn="r" rtl="1">
              <a:lnSpc>
                <a:spcPct val="115000"/>
              </a:lnSpc>
              <a:spcAft>
                <a:spcPts val="0"/>
              </a:spcAft>
              <a:buFontTx/>
              <a:buChar char="-"/>
            </a:pPr>
            <a:r>
              <a:rPr lang="ar-SA" sz="3200" b="1" dirty="0" smtClean="0">
                <a:solidFill>
                  <a:srgbClr val="00B050"/>
                </a:solidFill>
                <a:latin typeface="Calibri" panose="020F0502020204030204" pitchFamily="34" charset="0"/>
                <a:ea typeface="Times New Roman" panose="02020603050405020304" pitchFamily="18" charset="0"/>
              </a:rPr>
              <a:t>كوكبيا</a:t>
            </a:r>
            <a:r>
              <a:rPr lang="fr-FR" sz="3200" b="1"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2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ar-MA" sz="3200" b="1" dirty="0">
                <a:solidFill>
                  <a:schemeClr val="bg1"/>
                </a:solidFill>
                <a:latin typeface="Calibri" panose="020F0502020204030204" pitchFamily="34" charset="0"/>
                <a:ea typeface="Times New Roman" panose="02020603050405020304" pitchFamily="18" charset="0"/>
              </a:rPr>
              <a:t>الصفة التي تجعل الكوكب كوكبا أي متجمعا في نقطة واحدة وإن تعددت عناصره، والمقصود هو أن العالم أصبح خلية صغيرة بفضل التقدم </a:t>
            </a:r>
            <a:r>
              <a:rPr lang="ar-MA" sz="3200" b="1" dirty="0" smtClean="0">
                <a:solidFill>
                  <a:schemeClr val="bg1"/>
                </a:solidFill>
                <a:latin typeface="Calibri" panose="020F0502020204030204" pitchFamily="34" charset="0"/>
                <a:ea typeface="Times New Roman" panose="02020603050405020304" pitchFamily="18" charset="0"/>
              </a:rPr>
              <a:t>التكنولوجي</a:t>
            </a:r>
            <a:r>
              <a:rPr lang="ar-SA" sz="3200" b="1" dirty="0" smtClean="0">
                <a:solidFill>
                  <a:schemeClr val="bg1"/>
                </a:solidFill>
                <a:latin typeface="Calibri" panose="020F0502020204030204" pitchFamily="34" charset="0"/>
                <a:ea typeface="Times New Roman" panose="02020603050405020304" pitchFamily="18" charset="0"/>
              </a:rPr>
              <a:t>.</a:t>
            </a:r>
            <a:endParaRPr lang="ar-MA" sz="3200" b="1" dirty="0" smtClean="0">
              <a:solidFill>
                <a:schemeClr val="bg1"/>
              </a:solidFill>
              <a:latin typeface="Calibri" panose="020F0502020204030204" pitchFamily="34" charset="0"/>
              <a:ea typeface="Times New Roman" panose="02020603050405020304" pitchFamily="18" charset="0"/>
            </a:endParaRPr>
          </a:p>
          <a:p>
            <a:pPr marL="457200" indent="-457200" algn="r" rtl="1">
              <a:lnSpc>
                <a:spcPct val="115000"/>
              </a:lnSpc>
              <a:spcAft>
                <a:spcPts val="0"/>
              </a:spcAft>
              <a:buFontTx/>
              <a:buChar char="-"/>
            </a:pPr>
            <a:r>
              <a:rPr lang="ar-SA" sz="3200" b="1" dirty="0" smtClean="0">
                <a:solidFill>
                  <a:srgbClr val="00B050"/>
                </a:solidFill>
                <a:latin typeface="Calibri" panose="020F0502020204030204" pitchFamily="34" charset="0"/>
                <a:ea typeface="Times New Roman" panose="02020603050405020304" pitchFamily="18" charset="0"/>
              </a:rPr>
              <a:t>المقايضات</a:t>
            </a:r>
            <a:r>
              <a:rPr lang="fr-FR" sz="3200" b="1"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fr-FR" sz="3200" b="1" dirty="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ar-MA" sz="3200" b="1" dirty="0">
                <a:solidFill>
                  <a:schemeClr val="bg1"/>
                </a:solidFill>
                <a:latin typeface="Calibri" panose="020F0502020204030204" pitchFamily="34" charset="0"/>
                <a:ea typeface="Times New Roman" panose="02020603050405020304" pitchFamily="18" charset="0"/>
              </a:rPr>
              <a:t>تبادل المنتجات والسلع</a:t>
            </a:r>
            <a:r>
              <a:rPr lang="ar-SA" sz="3200" b="1" dirty="0" smtClean="0">
                <a:solidFill>
                  <a:schemeClr val="bg1"/>
                </a:solidFill>
                <a:latin typeface="Calibri" panose="020F0502020204030204" pitchFamily="34" charset="0"/>
                <a:ea typeface="Times New Roman" panose="02020603050405020304" pitchFamily="18" charset="0"/>
              </a:rPr>
              <a:t>.       </a:t>
            </a:r>
            <a:r>
              <a:rPr lang="ar-MA" sz="3200" b="1" dirty="0" smtClean="0">
                <a:solidFill>
                  <a:schemeClr val="bg1"/>
                </a:solidFill>
                <a:latin typeface="Calibri" panose="020F0502020204030204" pitchFamily="34" charset="0"/>
                <a:ea typeface="Times New Roman" panose="02020603050405020304" pitchFamily="18" charset="0"/>
              </a:rPr>
              <a:t> </a:t>
            </a:r>
            <a:r>
              <a:rPr lang="ar-SA" sz="3200" b="1" dirty="0" smtClean="0">
                <a:solidFill>
                  <a:schemeClr val="bg1"/>
                </a:solidFill>
                <a:latin typeface="Calibri" panose="020F0502020204030204" pitchFamily="34" charset="0"/>
                <a:ea typeface="Times New Roman" panose="02020603050405020304" pitchFamily="18" charset="0"/>
              </a:rPr>
              <a:t>   </a:t>
            </a:r>
            <a:r>
              <a:rPr lang="ar-SA" sz="3200" b="1" dirty="0">
                <a:solidFill>
                  <a:srgbClr val="00B050"/>
                </a:solidFill>
                <a:latin typeface="Calibri" panose="020F0502020204030204" pitchFamily="34" charset="0"/>
                <a:ea typeface="Times New Roman" panose="02020603050405020304" pitchFamily="18" charset="0"/>
              </a:rPr>
              <a:t>- </a:t>
            </a:r>
            <a:r>
              <a:rPr lang="ar-SA" sz="3200" b="1" dirty="0" smtClean="0">
                <a:solidFill>
                  <a:srgbClr val="00B050"/>
                </a:solidFill>
                <a:latin typeface="Calibri" panose="020F0502020204030204" pitchFamily="34" charset="0"/>
                <a:ea typeface="Times New Roman" panose="02020603050405020304" pitchFamily="18" charset="0"/>
              </a:rPr>
              <a:t>أحرزته</a:t>
            </a:r>
            <a:r>
              <a:rPr lang="fr-FR" sz="3200" b="1" dirty="0" smtClean="0">
                <a:solidFill>
                  <a:srgbClr val="00B050"/>
                </a:solidFill>
                <a:latin typeface="Calibri" panose="020F0502020204030204" pitchFamily="34" charset="0"/>
                <a:ea typeface="Times New Roman" panose="02020603050405020304" pitchFamily="18" charset="0"/>
              </a:rPr>
              <a:t> </a:t>
            </a:r>
            <a:r>
              <a:rPr lang="fr-FR" sz="3200" b="1" dirty="0" smtClean="0">
                <a:solidFill>
                  <a:srgbClr val="00B050"/>
                </a:solidFill>
                <a:latin typeface="Calibri" panose="020F0502020204030204" pitchFamily="34" charset="0"/>
                <a:ea typeface="Times New Roman" panose="02020603050405020304" pitchFamily="18" charset="0"/>
                <a:cs typeface="Arial" panose="020B0604020202020204" pitchFamily="34" charset="0"/>
              </a:rPr>
              <a:t>: </a:t>
            </a:r>
            <a:r>
              <a:rPr lang="ar-MA" sz="3200" b="1" dirty="0">
                <a:solidFill>
                  <a:schemeClr val="bg1"/>
                </a:solidFill>
                <a:latin typeface="Calibri" panose="020F0502020204030204" pitchFamily="34" charset="0"/>
                <a:ea typeface="Times New Roman" panose="02020603050405020304" pitchFamily="18" charset="0"/>
              </a:rPr>
              <a:t>توصلت إليه. </a:t>
            </a:r>
            <a:endParaRPr lang="en-US" sz="2800" dirty="0">
              <a:solidFill>
                <a:schemeClr val="bg1"/>
              </a:solidFill>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r>
              <a:rPr lang="ar-SA" sz="3200" b="1" dirty="0">
                <a:solidFill>
                  <a:srgbClr val="0D0D0D"/>
                </a:solidFill>
                <a:latin typeface="Calibri" panose="020F0502020204030204" pitchFamily="34" charset="0"/>
                <a:ea typeface="Times New Roman" panose="02020603050405020304" pitchFamily="18" charset="0"/>
              </a:rPr>
              <a:t>- </a:t>
            </a:r>
            <a:r>
              <a:rPr lang="ar-SA" sz="3200" b="1" dirty="0">
                <a:solidFill>
                  <a:srgbClr val="00B050"/>
                </a:solidFill>
                <a:latin typeface="Calibri" panose="020F0502020204030204" pitchFamily="34" charset="0"/>
                <a:ea typeface="Times New Roman" panose="02020603050405020304" pitchFamily="18" charset="0"/>
              </a:rPr>
              <a:t>المقايضات: </a:t>
            </a:r>
            <a:r>
              <a:rPr lang="ar-MA" sz="3200" b="1" dirty="0">
                <a:solidFill>
                  <a:srgbClr val="0D0D0D"/>
                </a:solidFill>
                <a:latin typeface="Calibri" panose="020F0502020204030204" pitchFamily="34" charset="0"/>
                <a:ea typeface="Times New Roman" panose="02020603050405020304" pitchFamily="18" charset="0"/>
              </a:rPr>
              <a:t>تبادل المنتجات </a:t>
            </a:r>
            <a:r>
              <a:rPr lang="ar-MA" sz="3200" b="1" dirty="0" smtClean="0">
                <a:solidFill>
                  <a:srgbClr val="0D0D0D"/>
                </a:solidFill>
                <a:latin typeface="Calibri" panose="020F0502020204030204" pitchFamily="34" charset="0"/>
                <a:ea typeface="Times New Roman" panose="02020603050405020304" pitchFamily="18" charset="0"/>
              </a:rPr>
              <a:t>والسلع.       </a:t>
            </a:r>
            <a:r>
              <a:rPr lang="ar-SA" sz="3200" b="1" dirty="0" smtClean="0">
                <a:solidFill>
                  <a:srgbClr val="00B050"/>
                </a:solidFill>
                <a:latin typeface="Calibri" panose="020F0502020204030204" pitchFamily="34" charset="0"/>
                <a:ea typeface="Times New Roman" panose="02020603050405020304" pitchFamily="18" charset="0"/>
              </a:rPr>
              <a:t>- </a:t>
            </a:r>
            <a:r>
              <a:rPr lang="ar-SA" sz="3200" b="1" dirty="0">
                <a:solidFill>
                  <a:srgbClr val="00B050"/>
                </a:solidFill>
                <a:latin typeface="Calibri" panose="020F0502020204030204" pitchFamily="34" charset="0"/>
                <a:ea typeface="Times New Roman" panose="02020603050405020304" pitchFamily="18" charset="0"/>
              </a:rPr>
              <a:t>جذريا: </a:t>
            </a:r>
            <a:r>
              <a:rPr lang="ar-MA" sz="3200" b="1" dirty="0">
                <a:solidFill>
                  <a:srgbClr val="0D0D0D"/>
                </a:solidFill>
                <a:latin typeface="Calibri" panose="020F0502020204030204" pitchFamily="34" charset="0"/>
                <a:ea typeface="Times New Roman" panose="02020603050405020304" pitchFamily="18" charset="0"/>
              </a:rPr>
              <a:t>تغيير من الأساس أو </a:t>
            </a:r>
            <a:r>
              <a:rPr lang="ar-MA" sz="3200" b="1" dirty="0" smtClean="0">
                <a:solidFill>
                  <a:srgbClr val="0D0D0D"/>
                </a:solidFill>
                <a:latin typeface="Calibri" panose="020F0502020204030204" pitchFamily="34" charset="0"/>
                <a:ea typeface="Times New Roman" panose="02020603050405020304" pitchFamily="18" charset="0"/>
              </a:rPr>
              <a:t>الأصل</a:t>
            </a:r>
            <a:r>
              <a:rPr lang="ar-MA" sz="3200" b="1" dirty="0">
                <a:solidFill>
                  <a:srgbClr val="0D0D0D"/>
                </a:solidFill>
                <a:latin typeface="Calibri" panose="020F0502020204030204" pitchFamily="34" charset="0"/>
                <a:ea typeface="Times New Roman" panose="02020603050405020304" pitchFamily="18" charset="0"/>
              </a:rPr>
              <a:t>.</a:t>
            </a:r>
            <a:r>
              <a:rPr lang="ar-SA" sz="3200" b="1" dirty="0" smtClean="0">
                <a:solidFill>
                  <a:srgbClr val="0D0D0D"/>
                </a:solidFill>
                <a:latin typeface="Calibri" panose="020F0502020204030204" pitchFamily="34" charset="0"/>
                <a:ea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7751299" y="4332354"/>
            <a:ext cx="3946218" cy="622222"/>
          </a:xfrm>
          <a:prstGeom prst="rect">
            <a:avLst/>
          </a:prstGeom>
          <a:solidFill>
            <a:schemeClr val="accent3">
              <a:lumMod val="20000"/>
              <a:lumOff val="80000"/>
            </a:schemeClr>
          </a:solidFill>
        </p:spPr>
        <p:txBody>
          <a:bodyPr wrap="square">
            <a:spAutoFit/>
          </a:bodyPr>
          <a:lstStyle/>
          <a:p>
            <a:pPr lvl="0" algn="r" rtl="1">
              <a:lnSpc>
                <a:spcPct val="115000"/>
              </a:lnSpc>
              <a:spcAft>
                <a:spcPts val="0"/>
              </a:spcAft>
            </a:pPr>
            <a:r>
              <a:rPr lang="ar-MA" sz="3200" b="1" dirty="0" smtClean="0">
                <a:solidFill>
                  <a:srgbClr val="00B050"/>
                </a:solidFill>
                <a:latin typeface="Calibri" panose="020F0502020204030204" pitchFamily="34" charset="0"/>
                <a:ea typeface="Calibri" panose="020F0502020204030204" pitchFamily="34" charset="0"/>
                <a:cs typeface="Arabic Transparent" panose="020B0604020202020204" pitchFamily="34" charset="0"/>
              </a:rPr>
              <a:t>2. </a:t>
            </a:r>
            <a:r>
              <a:rPr lang="ar-SA" sz="3200" b="1" dirty="0">
                <a:solidFill>
                  <a:srgbClr val="00B050"/>
                </a:solidFill>
                <a:latin typeface="Calibri" panose="020F0502020204030204" pitchFamily="34" charset="0"/>
                <a:ea typeface="Calibri" panose="020F0502020204030204" pitchFamily="34" charset="0"/>
                <a:cs typeface="Arabic Transparent" panose="020B0604020202020204" pitchFamily="34" charset="0"/>
              </a:rPr>
              <a:t>الفكرة العامة للنص:</a:t>
            </a:r>
            <a:endParaRPr lang="en-US" sz="32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4239574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84399"/>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801849"/>
            <a:ext cx="11854375" cy="440120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4000" b="1" dirty="0">
                <a:solidFill>
                  <a:srgbClr val="FF0000"/>
                </a:solidFill>
                <a:effectLst>
                  <a:outerShdw blurRad="38100" dist="38100" dir="2700000" algn="tl">
                    <a:srgbClr val="000000">
                      <a:alpha val="43137"/>
                    </a:srgbClr>
                  </a:outerShdw>
                </a:effectLst>
              </a:rPr>
              <a:t>الحقول المعجمية</a:t>
            </a:r>
            <a:r>
              <a:rPr lang="ar-MA" sz="4000" b="1"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4000" b="1" dirty="0" smtClean="0">
              <a:solidFill>
                <a:srgbClr val="FF0000"/>
              </a:solidFill>
              <a:effectLst>
                <a:outerShdw blurRad="38100" dist="38100" dir="2700000" algn="tl">
                  <a:srgbClr val="000000">
                    <a:alpha val="43137"/>
                  </a:srgbClr>
                </a:outerShdw>
              </a:effectLst>
            </a:endParaRPr>
          </a:p>
          <a:p>
            <a:pPr algn="r" rtl="1"/>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algn="r" rtl="1"/>
            <a:r>
              <a:rPr lang="ar-MA" sz="4000" b="1" dirty="0" smtClean="0">
                <a:solidFill>
                  <a:srgbClr val="FF0000"/>
                </a:solidFill>
                <a:effectLst>
                  <a:outerShdw blurRad="38100" dist="38100" dir="2700000" algn="tl">
                    <a:srgbClr val="000000">
                      <a:alpha val="43137"/>
                    </a:srgbClr>
                  </a:outerShdw>
                </a:effectLst>
              </a:rPr>
              <a:t>- الدلالة</a:t>
            </a:r>
            <a:r>
              <a:rPr lang="ar-MA" sz="4000" b="1" dirty="0" smtClean="0">
                <a:solidFill>
                  <a:srgbClr val="FF0000"/>
                </a:solidFill>
              </a:rPr>
              <a:t>:</a:t>
            </a:r>
            <a:r>
              <a:rPr lang="ar-MA" sz="3600" b="1" dirty="0" smtClean="0">
                <a:solidFill>
                  <a:schemeClr val="bg1"/>
                </a:solidFill>
              </a:rPr>
              <a:t> </a:t>
            </a:r>
            <a:r>
              <a:rPr lang="ar-MA" sz="3600" b="1" dirty="0" smtClean="0">
                <a:solidFill>
                  <a:schemeClr val="bg1"/>
                </a:solidFill>
              </a:rPr>
              <a:t>............................................................</a:t>
            </a:r>
            <a:endParaRPr lang="ar-MA" sz="3600" b="1" dirty="0">
              <a:solidFill>
                <a:schemeClr val="bg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395136147"/>
              </p:ext>
            </p:extLst>
          </p:nvPr>
        </p:nvGraphicFramePr>
        <p:xfrm>
          <a:off x="379828" y="1634512"/>
          <a:ext cx="11407750" cy="2453640"/>
        </p:xfrm>
        <a:graphic>
          <a:graphicData uri="http://schemas.openxmlformats.org/drawingml/2006/table">
            <a:tbl>
              <a:tblPr rtl="1" firstRow="1" firstCol="1" bandRow="1">
                <a:tableStyleId>{5C22544A-7EE6-4342-B048-85BDC9FD1C3A}</a:tableStyleId>
              </a:tblPr>
              <a:tblGrid>
                <a:gridCol w="4938853">
                  <a:extLst>
                    <a:ext uri="{9D8B030D-6E8A-4147-A177-3AD203B41FA5}">
                      <a16:colId xmlns:a16="http://schemas.microsoft.com/office/drawing/2014/main" val="3179083262"/>
                    </a:ext>
                  </a:extLst>
                </a:gridCol>
                <a:gridCol w="6468897">
                  <a:extLst>
                    <a:ext uri="{9D8B030D-6E8A-4147-A177-3AD203B41FA5}">
                      <a16:colId xmlns:a16="http://schemas.microsoft.com/office/drawing/2014/main" val="2202696591"/>
                    </a:ext>
                  </a:extLst>
                </a:gridCol>
              </a:tblGrid>
              <a:tr h="94615">
                <a:tc>
                  <a:txBody>
                    <a:bodyPr/>
                    <a:lstStyle/>
                    <a:p>
                      <a:pPr algn="ctr" rtl="1">
                        <a:lnSpc>
                          <a:spcPct val="115000"/>
                        </a:lnSpc>
                        <a:spcAft>
                          <a:spcPts val="0"/>
                        </a:spcAft>
                      </a:pPr>
                      <a:r>
                        <a:rPr lang="ar-SA" sz="2800" b="1">
                          <a:solidFill>
                            <a:schemeClr val="bg1"/>
                          </a:solidFill>
                          <a:effectLst/>
                        </a:rPr>
                        <a:t>تقنيات المعلومات</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2800" b="1">
                          <a:solidFill>
                            <a:schemeClr val="bg1"/>
                          </a:solidFill>
                          <a:effectLst/>
                        </a:rPr>
                        <a:t>فوائدها</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153196769"/>
                  </a:ext>
                </a:extLst>
              </a:tr>
              <a:tr h="163195">
                <a:tc>
                  <a:txBody>
                    <a:bodyPr/>
                    <a:lstStyle/>
                    <a:p>
                      <a:pPr algn="r" rtl="1">
                        <a:lnSpc>
                          <a:spcPct val="115000"/>
                        </a:lnSpc>
                        <a:spcAft>
                          <a:spcPts val="0"/>
                        </a:spcAft>
                      </a:pPr>
                      <a:r>
                        <a:rPr lang="ar-MA" sz="2800" b="1" dirty="0" smtClean="0">
                          <a:solidFill>
                            <a:schemeClr val="bg1"/>
                          </a:solidFill>
                          <a:effectLst/>
                        </a:rPr>
                        <a:t> </a:t>
                      </a:r>
                    </a:p>
                    <a:p>
                      <a:pPr algn="r" rtl="1">
                        <a:lnSpc>
                          <a:spcPct val="115000"/>
                        </a:lnSpc>
                        <a:spcAft>
                          <a:spcPts val="0"/>
                        </a:spcAft>
                      </a:pPr>
                      <a:endParaRPr lang="ar-MA" sz="28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ar-MA" sz="2800" b="1"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r" rtl="1">
                        <a:lnSpc>
                          <a:spcPct val="115000"/>
                        </a:lnSpc>
                        <a:spcAft>
                          <a:spcPts val="0"/>
                        </a:spcAft>
                      </a:pP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MA" dirty="0" smtClean="0"/>
                        <a:t> </a:t>
                      </a:r>
                      <a:endParaRPr lang="en-US" dirty="0"/>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68338930"/>
                  </a:ext>
                </a:extLst>
              </a:tr>
            </a:tbl>
          </a:graphicData>
        </a:graphic>
      </p:graphicFrame>
    </p:spTree>
    <p:extLst>
      <p:ext uri="{BB962C8B-B14F-4D97-AF65-F5344CB8AC3E}">
        <p14:creationId xmlns:p14="http://schemas.microsoft.com/office/powerpoint/2010/main" val="24363699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431323" y="84399"/>
            <a:ext cx="2895599" cy="646331"/>
          </a:xfrm>
          <a:prstGeom prst="rect">
            <a:avLst/>
          </a:prstGeom>
          <a:solidFill>
            <a:schemeClr val="tx1">
              <a:lumMod val="85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ثالثا</a:t>
            </a:r>
            <a:r>
              <a:rPr lang="ar-MA" sz="3600" b="1" dirty="0">
                <a:solidFill>
                  <a:srgbClr val="FF0000"/>
                </a:solidFill>
              </a:rPr>
              <a:t>: تحليل النص</a:t>
            </a:r>
          </a:p>
        </p:txBody>
      </p:sp>
      <p:sp>
        <p:nvSpPr>
          <p:cNvPr id="5" name="TextBox 4"/>
          <p:cNvSpPr txBox="1"/>
          <p:nvPr/>
        </p:nvSpPr>
        <p:spPr>
          <a:xfrm>
            <a:off x="196948" y="801849"/>
            <a:ext cx="11854375" cy="4401205"/>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4000" b="1" dirty="0">
                <a:solidFill>
                  <a:srgbClr val="FF0000"/>
                </a:solidFill>
                <a:effectLst>
                  <a:outerShdw blurRad="38100" dist="38100" dir="2700000" algn="tl">
                    <a:srgbClr val="000000">
                      <a:alpha val="43137"/>
                    </a:srgbClr>
                  </a:outerShdw>
                </a:effectLst>
              </a:rPr>
              <a:t>الحقول المعجمية</a:t>
            </a:r>
            <a:r>
              <a:rPr lang="ar-MA" sz="4000" b="1"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4000" b="1" dirty="0" smtClean="0">
              <a:solidFill>
                <a:srgbClr val="FF0000"/>
              </a:solidFill>
              <a:effectLst>
                <a:outerShdw blurRad="38100" dist="38100" dir="2700000" algn="tl">
                  <a:srgbClr val="000000">
                    <a:alpha val="43137"/>
                  </a:srgbClr>
                </a:outerShdw>
              </a:effectLst>
            </a:endParaRPr>
          </a:p>
          <a:p>
            <a:pPr algn="r" rtl="1"/>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a:solidFill>
                <a:srgbClr val="FF0000"/>
              </a:solidFill>
              <a:effectLst>
                <a:outerShdw blurRad="38100" dist="38100" dir="2700000" algn="tl">
                  <a:srgbClr val="000000">
                    <a:alpha val="43137"/>
                  </a:srgbClr>
                </a:outerShdw>
              </a:effectLst>
            </a:endParaRPr>
          </a:p>
          <a:p>
            <a:pPr marL="742950" indent="-742950" algn="r" rtl="1">
              <a:buAutoNum type="arabic1Minus"/>
            </a:pPr>
            <a:endParaRPr lang="ar-MA" sz="4000" b="1" dirty="0" smtClean="0">
              <a:solidFill>
                <a:srgbClr val="FF0000"/>
              </a:solidFill>
              <a:effectLst>
                <a:outerShdw blurRad="38100" dist="38100" dir="2700000" algn="tl">
                  <a:srgbClr val="000000">
                    <a:alpha val="43137"/>
                  </a:srgbClr>
                </a:outerShdw>
              </a:effectLst>
            </a:endParaRPr>
          </a:p>
          <a:p>
            <a:pPr algn="r" rtl="1"/>
            <a:r>
              <a:rPr lang="ar-MA" sz="4000" b="1" dirty="0" smtClean="0">
                <a:solidFill>
                  <a:srgbClr val="FF0000"/>
                </a:solidFill>
                <a:effectLst>
                  <a:outerShdw blurRad="38100" dist="38100" dir="2700000" algn="tl">
                    <a:srgbClr val="000000">
                      <a:alpha val="43137"/>
                    </a:srgbClr>
                  </a:outerShdw>
                </a:effectLst>
              </a:rPr>
              <a:t>- الدلالة</a:t>
            </a:r>
            <a:r>
              <a:rPr lang="ar-MA" sz="4000" b="1" dirty="0" smtClean="0">
                <a:solidFill>
                  <a:srgbClr val="FF0000"/>
                </a:solidFill>
              </a:rPr>
              <a:t>:</a:t>
            </a:r>
            <a:r>
              <a:rPr lang="ar-MA" sz="3600" b="1" dirty="0" smtClean="0">
                <a:solidFill>
                  <a:schemeClr val="bg1"/>
                </a:solidFill>
              </a:rPr>
              <a:t> </a:t>
            </a:r>
            <a:r>
              <a:rPr lang="ar-MA" sz="3600" b="1" dirty="0">
                <a:solidFill>
                  <a:schemeClr val="bg1"/>
                </a:solidFill>
              </a:rPr>
              <a:t>إبراز دور وسائل الاتصال والتواصل الحديثة في تطوير حياة الإنسان.</a:t>
            </a:r>
            <a:endParaRPr lang="ar-MA" sz="3600" b="1" dirty="0">
              <a:solidFill>
                <a:schemeClr val="bg1"/>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1613070098"/>
              </p:ext>
            </p:extLst>
          </p:nvPr>
        </p:nvGraphicFramePr>
        <p:xfrm>
          <a:off x="379828" y="1634512"/>
          <a:ext cx="11407750" cy="2944368"/>
        </p:xfrm>
        <a:graphic>
          <a:graphicData uri="http://schemas.openxmlformats.org/drawingml/2006/table">
            <a:tbl>
              <a:tblPr rtl="1" firstRow="1" firstCol="1" bandRow="1">
                <a:tableStyleId>{5C22544A-7EE6-4342-B048-85BDC9FD1C3A}</a:tableStyleId>
              </a:tblPr>
              <a:tblGrid>
                <a:gridCol w="4938853">
                  <a:extLst>
                    <a:ext uri="{9D8B030D-6E8A-4147-A177-3AD203B41FA5}">
                      <a16:colId xmlns:a16="http://schemas.microsoft.com/office/drawing/2014/main" val="3179083262"/>
                    </a:ext>
                  </a:extLst>
                </a:gridCol>
                <a:gridCol w="6468897">
                  <a:extLst>
                    <a:ext uri="{9D8B030D-6E8A-4147-A177-3AD203B41FA5}">
                      <a16:colId xmlns:a16="http://schemas.microsoft.com/office/drawing/2014/main" val="2202696591"/>
                    </a:ext>
                  </a:extLst>
                </a:gridCol>
              </a:tblGrid>
              <a:tr h="94615">
                <a:tc>
                  <a:txBody>
                    <a:bodyPr/>
                    <a:lstStyle/>
                    <a:p>
                      <a:pPr algn="ctr" rtl="1">
                        <a:lnSpc>
                          <a:spcPct val="115000"/>
                        </a:lnSpc>
                        <a:spcAft>
                          <a:spcPts val="0"/>
                        </a:spcAft>
                      </a:pPr>
                      <a:r>
                        <a:rPr lang="ar-SA" sz="2800" b="1">
                          <a:solidFill>
                            <a:schemeClr val="bg1"/>
                          </a:solidFill>
                          <a:effectLst/>
                        </a:rPr>
                        <a:t>تقنيات المعلومات</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ctr" rtl="1">
                        <a:lnSpc>
                          <a:spcPct val="115000"/>
                        </a:lnSpc>
                        <a:spcAft>
                          <a:spcPts val="0"/>
                        </a:spcAft>
                      </a:pPr>
                      <a:r>
                        <a:rPr lang="ar-SA" sz="2800" b="1">
                          <a:solidFill>
                            <a:schemeClr val="bg1"/>
                          </a:solidFill>
                          <a:effectLst/>
                        </a:rPr>
                        <a:t>فوائدها</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153196769"/>
                  </a:ext>
                </a:extLst>
              </a:tr>
              <a:tr h="163195">
                <a:tc>
                  <a:txBody>
                    <a:bodyPr/>
                    <a:lstStyle/>
                    <a:p>
                      <a:pPr algn="r" rtl="1">
                        <a:lnSpc>
                          <a:spcPct val="115000"/>
                        </a:lnSpc>
                        <a:spcAft>
                          <a:spcPts val="0"/>
                        </a:spcAft>
                      </a:pPr>
                      <a:r>
                        <a:rPr lang="ar-SA" sz="2800" b="1">
                          <a:solidFill>
                            <a:schemeClr val="bg1"/>
                          </a:solidFill>
                          <a:effectLst/>
                        </a:rPr>
                        <a:t>الإعلام   </a:t>
                      </a:r>
                      <a:r>
                        <a:rPr lang="fr-FR" sz="2800" b="1">
                          <a:solidFill>
                            <a:schemeClr val="bg1"/>
                          </a:solidFill>
                          <a:effectLst/>
                        </a:rPr>
                        <a:t>–</a:t>
                      </a:r>
                      <a:r>
                        <a:rPr lang="ar-SA" sz="2800" b="1">
                          <a:solidFill>
                            <a:schemeClr val="bg1"/>
                          </a:solidFill>
                          <a:effectLst/>
                        </a:rPr>
                        <a:t> الهاتف – الحاسوب</a:t>
                      </a:r>
                      <a:r>
                        <a:rPr lang="fr-FR" sz="2800" b="1">
                          <a:solidFill>
                            <a:schemeClr val="bg1"/>
                          </a:solidFill>
                          <a:effectLst/>
                        </a:rPr>
                        <a:t> – </a:t>
                      </a:r>
                      <a:r>
                        <a:rPr lang="ar-SA" sz="2800" b="1">
                          <a:solidFill>
                            <a:schemeClr val="bg1"/>
                          </a:solidFill>
                          <a:effectLst/>
                        </a:rPr>
                        <a:t>  شبكة الاتصالات – القنوات الفضائية – التلفزيون </a:t>
                      </a:r>
                      <a:endParaRPr lang="en-US" sz="2800" b="1">
                        <a:solidFill>
                          <a:schemeClr val="bg1"/>
                        </a:solidFill>
                        <a:effectLst/>
                      </a:endParaRPr>
                    </a:p>
                    <a:p>
                      <a:pPr algn="r" rtl="1">
                        <a:lnSpc>
                          <a:spcPct val="115000"/>
                        </a:lnSpc>
                        <a:spcAft>
                          <a:spcPts val="0"/>
                        </a:spcAft>
                      </a:pPr>
                      <a:r>
                        <a:rPr lang="ar-SA" sz="2800" b="1">
                          <a:solidFill>
                            <a:schemeClr val="bg1"/>
                          </a:solidFill>
                          <a:effectLst/>
                        </a:rPr>
                        <a:t>– الأقمار الاصطناعية – الأنترنيت</a:t>
                      </a:r>
                      <a:endParaRPr lang="en-US" sz="28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tc>
                  <a:txBody>
                    <a:bodyPr/>
                    <a:lstStyle/>
                    <a:p>
                      <a:pPr algn="r" rtl="1">
                        <a:lnSpc>
                          <a:spcPct val="115000"/>
                        </a:lnSpc>
                        <a:spcAft>
                          <a:spcPts val="0"/>
                        </a:spcAft>
                      </a:pPr>
                      <a:r>
                        <a:rPr lang="ar-SA" sz="2800" b="1" dirty="0">
                          <a:solidFill>
                            <a:schemeClr val="bg1"/>
                          </a:solidFill>
                          <a:effectLst/>
                        </a:rPr>
                        <a:t>- التبادل الإلكتروني – تجاوز حدود المكان والزمان - تبادل المعلومات والتفاعلات والعمليات- تغطية أخبار الكرة الأرضية </a:t>
                      </a:r>
                      <a:endParaRPr lang="en-US" sz="2800" b="1" dirty="0">
                        <a:solidFill>
                          <a:schemeClr val="bg1"/>
                        </a:solidFill>
                        <a:effectLst/>
                      </a:endParaRPr>
                    </a:p>
                    <a:p>
                      <a:pPr algn="r" rtl="1">
                        <a:lnSpc>
                          <a:spcPct val="115000"/>
                        </a:lnSpc>
                        <a:spcAft>
                          <a:spcPts val="0"/>
                        </a:spcAft>
                      </a:pPr>
                      <a:r>
                        <a:rPr lang="ar-SA" sz="2800" b="1" dirty="0">
                          <a:solidFill>
                            <a:schemeClr val="bg1"/>
                          </a:solidFill>
                          <a:effectLst/>
                        </a:rPr>
                        <a:t>- تطوير نظم الاتصالات-  التواصل والتفاعل والتبادل عن بعد.</a:t>
                      </a:r>
                      <a:endParaRPr lang="en-US" sz="28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bg2">
                        <a:lumMod val="20000"/>
                        <a:lumOff val="80000"/>
                      </a:schemeClr>
                    </a:solidFill>
                  </a:tcPr>
                </a:tc>
                <a:extLst>
                  <a:ext uri="{0D108BD9-81ED-4DB2-BD59-A6C34878D82A}">
                    <a16:rowId xmlns:a16="http://schemas.microsoft.com/office/drawing/2014/main" val="3768338930"/>
                  </a:ext>
                </a:extLst>
              </a:tr>
            </a:tbl>
          </a:graphicData>
        </a:graphic>
      </p:graphicFrame>
    </p:spTree>
    <p:extLst>
      <p:ext uri="{BB962C8B-B14F-4D97-AF65-F5344CB8AC3E}">
        <p14:creationId xmlns:p14="http://schemas.microsoft.com/office/powerpoint/2010/main" val="248716707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2880" y="703376"/>
            <a:ext cx="11854375" cy="2369880"/>
          </a:xfrm>
          <a:prstGeom prst="rect">
            <a:avLst/>
          </a:prstGeom>
          <a:solidFill>
            <a:schemeClr val="accent2">
              <a:lumMod val="40000"/>
              <a:lumOff val="60000"/>
            </a:schemeClr>
          </a:solidFill>
        </p:spPr>
        <p:txBody>
          <a:bodyPr wrap="square" rtlCol="1">
            <a:spAutoFit/>
          </a:bodyPr>
          <a:lstStyle/>
          <a:p>
            <a:pPr algn="r" rtl="1"/>
            <a:r>
              <a:rPr lang="ar-MA" sz="4000" b="1" dirty="0">
                <a:solidFill>
                  <a:srgbClr val="FF0000"/>
                </a:solidFill>
                <a:effectLst>
                  <a:outerShdw blurRad="38100" dist="38100" dir="2700000" algn="tl">
                    <a:srgbClr val="000000">
                      <a:alpha val="43137"/>
                    </a:srgbClr>
                  </a:outerShdw>
                </a:effectLst>
              </a:rPr>
              <a:t>2. الأفكار الأساسية </a:t>
            </a:r>
            <a:r>
              <a:rPr lang="ar-MA" sz="4000" b="1" dirty="0" smtClean="0">
                <a:solidFill>
                  <a:srgbClr val="FF0000"/>
                </a:solidFill>
                <a:effectLst>
                  <a:outerShdw blurRad="38100" dist="38100" dir="2700000" algn="tl">
                    <a:srgbClr val="000000">
                      <a:alpha val="43137"/>
                    </a:srgbClr>
                  </a:outerShdw>
                </a:effectLst>
              </a:rPr>
              <a:t>للنص:</a:t>
            </a:r>
          </a:p>
          <a:p>
            <a:pPr algn="r" rtl="1"/>
            <a:r>
              <a:rPr lang="ar-MA" sz="3600" b="1" dirty="0">
                <a:solidFill>
                  <a:srgbClr val="FF0000"/>
                </a:solidFill>
                <a:effectLst>
                  <a:outerShdw blurRad="38100" dist="38100" dir="2700000" algn="tl">
                    <a:srgbClr val="000000">
                      <a:alpha val="43137"/>
                    </a:srgbClr>
                  </a:outerShdw>
                </a:effectLst>
              </a:rPr>
              <a:t>أ-</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algn="r" rtl="1"/>
            <a:r>
              <a:rPr lang="ar-MA" sz="3600" b="1" dirty="0">
                <a:solidFill>
                  <a:srgbClr val="FF0000"/>
                </a:solidFill>
                <a:effectLst>
                  <a:outerShdw blurRad="38100" dist="38100" dir="2700000" algn="tl">
                    <a:srgbClr val="000000">
                      <a:alpha val="43137"/>
                    </a:srgbClr>
                  </a:outerShdw>
                </a:effectLst>
              </a:rPr>
              <a:t>ب-</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algn="r" rtl="1"/>
            <a:r>
              <a:rPr lang="ar-MA" sz="3600" b="1" dirty="0">
                <a:solidFill>
                  <a:srgbClr val="FF0000"/>
                </a:solidFill>
                <a:effectLst>
                  <a:outerShdw blurRad="38100" dist="38100" dir="2700000" algn="tl">
                    <a:srgbClr val="000000">
                      <a:alpha val="43137"/>
                    </a:srgbClr>
                  </a:outerShdw>
                </a:effectLst>
              </a:rPr>
              <a:t>ج-</a:t>
            </a:r>
            <a:r>
              <a:rPr lang="ar-MA" sz="3600" b="1" dirty="0">
                <a:solidFill>
                  <a:schemeClr val="bg1"/>
                </a:solidFill>
                <a:effectLst>
                  <a:outerShdw blurRad="38100" dist="38100" dir="2700000" algn="tl">
                    <a:srgbClr val="000000">
                      <a:alpha val="43137"/>
                    </a:srgbClr>
                  </a:outerShdw>
                </a:effectLst>
              </a:rPr>
              <a:t> </a:t>
            </a: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0434025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686</TotalTime>
  <Words>662</Words>
  <Application>Microsoft Office PowerPoint</Application>
  <PresentationFormat>Widescreen</PresentationFormat>
  <Paragraphs>100</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Arabic Transparent</vt:lpstr>
      <vt:lpstr>Arial</vt:lpstr>
      <vt:lpstr>Calibri</vt:lpstr>
      <vt:lpstr>Century Gothic</vt:lpstr>
      <vt:lpstr>Times New Roman</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76</cp:revision>
  <dcterms:created xsi:type="dcterms:W3CDTF">2022-09-26T12:22:46Z</dcterms:created>
  <dcterms:modified xsi:type="dcterms:W3CDTF">2024-01-14T22:04:19Z</dcterms:modified>
</cp:coreProperties>
</file>