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4" r:id="rId2"/>
    <p:sldId id="275" r:id="rId3"/>
    <p:sldId id="257" r:id="rId4"/>
    <p:sldId id="266" r:id="rId5"/>
    <p:sldId id="260" r:id="rId6"/>
    <p:sldId id="259" r:id="rId7"/>
    <p:sldId id="261" r:id="rId8"/>
    <p:sldId id="284" r:id="rId9"/>
    <p:sldId id="282" r:id="rId10"/>
    <p:sldId id="285" r:id="rId11"/>
    <p:sldId id="286" r:id="rId12"/>
    <p:sldId id="287" r:id="rId13"/>
    <p:sldId id="263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الحصة الأولى" id="{C0280DE3-186E-43A6-99B9-F3A7679CEBC9}">
          <p14:sldIdLst>
            <p14:sldId id="264"/>
            <p14:sldId id="275"/>
            <p14:sldId id="257"/>
            <p14:sldId id="266"/>
            <p14:sldId id="260"/>
            <p14:sldId id="259"/>
          </p14:sldIdLst>
        </p14:section>
        <p14:section name="الحصة الثانية" id="{2A91C92C-40D6-4917-917C-47E3B2CEE21D}">
          <p14:sldIdLst>
            <p14:sldId id="261"/>
            <p14:sldId id="284"/>
            <p14:sldId id="282"/>
            <p14:sldId id="285"/>
            <p14:sldId id="286"/>
            <p14:sldId id="287"/>
            <p14:sldId id="26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zakaria arajouan" initials="za" lastIdx="2" clrIdx="0">
    <p:extLst>
      <p:ext uri="{19B8F6BF-5375-455C-9EA6-DF929625EA0E}">
        <p15:presenceInfo xmlns:p15="http://schemas.microsoft.com/office/powerpoint/2012/main" userId="0080d4f0afe2cec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20-04-1444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690394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20-04-1444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924074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20-04-1444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159888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20-04-1444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41703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20-04-1444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870464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20-04-1444</a:t>
            </a:fld>
            <a:endParaRPr lang="ar-M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870763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20-04-1444</a:t>
            </a:fld>
            <a:endParaRPr lang="ar-M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5070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20-04-1444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998875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20-04-1444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573905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20-04-1444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55862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20-04-1444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232371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20-04-1444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788481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20-04-1444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959833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20-04-1444</a:t>
            </a:fld>
            <a:endParaRPr lang="ar-MA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950634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20-04-1444</a:t>
            </a:fld>
            <a:endParaRPr lang="ar-M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548156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20-04-1444</a:t>
            </a:fld>
            <a:endParaRPr lang="ar-MA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156093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20-04-1444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05089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90FA7F20-DC9F-48F5-97A9-5E02099C42C9}" type="datetimeFigureOut">
              <a:rPr lang="ar-MA" smtClean="0"/>
              <a:t>20-04-1444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952374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xStyles>
    <p:titleStyle>
      <a:lvl1pPr algn="l" defTabSz="457200" rtl="1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36098" y="1681086"/>
            <a:ext cx="11605845" cy="383181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المــــــــــــــــجال: </a:t>
            </a:r>
            <a:r>
              <a:rPr lang="ar-MA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القيم الوطنية والانسانية</a:t>
            </a:r>
          </a:p>
          <a:p>
            <a:pPr algn="r" rtl="1">
              <a:lnSpc>
                <a:spcPct val="150000"/>
              </a:lnSpc>
            </a:pPr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المـــــــــــــــكـون</a:t>
            </a:r>
            <a:r>
              <a:rPr lang="ar-MA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القـــــــــــــراءة</a:t>
            </a:r>
          </a:p>
          <a:p>
            <a:pPr algn="r" rtl="1">
              <a:lnSpc>
                <a:spcPct val="150000"/>
              </a:lnSpc>
            </a:pPr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المــــــــوضــــوع</a:t>
            </a:r>
            <a:r>
              <a:rPr lang="ar-MA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جَمَالُ بِلاَدِي – ص: 59</a:t>
            </a:r>
            <a:endParaRPr lang="ar-MA" sz="5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46592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5083" y="246181"/>
            <a:ext cx="11844997" cy="621144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514350" indent="-514350" algn="r" rtl="1">
              <a:buAutoNum type="arabicPeriod" startAt="2"/>
            </a:pPr>
            <a:r>
              <a:rPr lang="ar-MA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مضامين </a:t>
            </a:r>
            <a:r>
              <a:rPr lang="ar-MA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النص:</a:t>
            </a:r>
            <a:endParaRPr 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lvl="0" indent="-342900" algn="r" rtl="1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ar-MA" sz="3200" b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كثرة سفر الكاتب لم </a:t>
            </a:r>
            <a:r>
              <a:rPr lang="ar-MA" sz="32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ينسه </a:t>
            </a:r>
            <a:r>
              <a:rPr lang="ar-MA" sz="3200" b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حبه و حنينه لوطنه.</a:t>
            </a:r>
            <a:endParaRPr lang="en-US" sz="3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r" rtl="1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ar-MA" sz="3200" b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استمتاع الكاتب بمظاهر الجمال الطبيعي لبلده.</a:t>
            </a:r>
            <a:endParaRPr lang="en-US" sz="3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r" rtl="1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ar-MA" sz="3200" b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حب الكاتب لوطنه مرتبط بطبيعته و أهله.</a:t>
            </a:r>
            <a:endParaRPr lang="en-US" sz="3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r" rtl="1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ar-MA" sz="3200" b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تفسير الكاتب مشاعره تجاه وطنه بعمق ارتباطه به و بجماله النادر في العالم 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r" rtl="1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ar-MA" sz="3200" b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تأكيد الكاتب موضوعيا على أحقية المغرب في كونه من أجمل بلاد الدنيا.</a:t>
            </a:r>
            <a:endParaRPr lang="en-US" sz="3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111125" algn="r"/>
              </a:tabLst>
            </a:pPr>
            <a:r>
              <a:rPr lang="ar-MA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الصيغ </a:t>
            </a:r>
            <a:r>
              <a:rPr lang="ar-MA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اللغوية: </a:t>
            </a:r>
            <a:endParaRPr 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Low" rtl="1">
              <a:lnSpc>
                <a:spcPct val="115000"/>
              </a:lnSpc>
              <a:spcAft>
                <a:spcPts val="0"/>
              </a:spcAft>
            </a:pPr>
            <a:r>
              <a:rPr lang="ar-SA" sz="32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- أسلوب الاستفهام: </a:t>
            </a:r>
            <a:r>
              <a:rPr lang="ar-SA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[إلام يعود هذا الشعور...؟]؛ الرغبة </a:t>
            </a:r>
            <a:r>
              <a:rPr lang="ar-SA" sz="3200" b="1" dirty="0">
                <a:solidFill>
                  <a:srgbClr val="11111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في تبرير شعور الكاتب وتوضيحه</a:t>
            </a:r>
            <a:r>
              <a:rPr lang="fr-FR" sz="3200" b="1" dirty="0">
                <a:solidFill>
                  <a:srgbClr val="11111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.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Low" rtl="1">
              <a:lnSpc>
                <a:spcPct val="115000"/>
              </a:lnSpc>
              <a:spcAft>
                <a:spcPts val="0"/>
              </a:spcAft>
            </a:pPr>
            <a:r>
              <a:rPr lang="ar-SA" sz="32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- أسلوب التأكيد: </a:t>
            </a:r>
            <a:r>
              <a:rPr lang="ar-SA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[إن حبي – وقد يناقشني...]؛ التأكيد </a:t>
            </a:r>
            <a:r>
              <a:rPr lang="ar-SA" sz="3200" b="1" dirty="0">
                <a:solidFill>
                  <a:srgbClr val="11111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على حب الكاتب لوطنه وتعلقه القوي به، وافتنانه بجماله</a:t>
            </a:r>
            <a:r>
              <a:rPr lang="ar-SA" sz="3200" b="1" dirty="0" smtClean="0">
                <a:solidFill>
                  <a:srgbClr val="11111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5122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5083" y="246181"/>
            <a:ext cx="11844997" cy="590931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r>
              <a:rPr lang="ar-M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مكونات الخطاب:</a:t>
            </a:r>
            <a:endParaRPr lang="ar-MA" sz="3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 algn="r" rtl="1">
              <a:lnSpc>
                <a:spcPct val="150000"/>
              </a:lnSpc>
            </a:pPr>
            <a:r>
              <a:rPr lang="ar-MA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المرسل</a:t>
            </a:r>
            <a:r>
              <a:rPr lang="ar-MA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.......................................</a:t>
            </a:r>
            <a:endParaRPr lang="ar-MA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 algn="r" rtl="1">
              <a:lnSpc>
                <a:spcPct val="150000"/>
              </a:lnSpc>
            </a:pPr>
            <a:r>
              <a:rPr lang="ar-MA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المرسل إليه: 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</a:t>
            </a:r>
            <a:endParaRPr lang="ar-MA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 algn="r" rtl="1">
              <a:lnSpc>
                <a:spcPct val="150000"/>
              </a:lnSpc>
            </a:pPr>
            <a:r>
              <a:rPr lang="ar-MA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المقصدية: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............................................</a:t>
            </a:r>
            <a:endParaRPr lang="ar-MA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>
              <a:lnSpc>
                <a:spcPct val="150000"/>
              </a:lnSpc>
            </a:pPr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 قيم </a:t>
            </a:r>
            <a:r>
              <a:rPr lang="ar-M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النص:</a:t>
            </a:r>
          </a:p>
          <a:p>
            <a:pPr algn="r" rtl="1">
              <a:lnSpc>
                <a:spcPct val="150000"/>
              </a:lnSpc>
            </a:pPr>
            <a:r>
              <a:rPr lang="ar-M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  – ...................  – ..........................</a:t>
            </a:r>
            <a:endParaRPr lang="ar-MA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>
              <a:lnSpc>
                <a:spcPct val="150000"/>
              </a:lnSpc>
            </a:pPr>
            <a:endParaRPr lang="en-US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01052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5083" y="246181"/>
            <a:ext cx="11844997" cy="580222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r>
              <a:rPr lang="ar-M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مكونات الخطاب:</a:t>
            </a:r>
            <a:endParaRPr lang="ar-MA" sz="3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 algn="r" rtl="1">
              <a:lnSpc>
                <a:spcPct val="150000"/>
              </a:lnSpc>
            </a:pPr>
            <a:r>
              <a:rPr lang="ar-MA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المرسل</a:t>
            </a:r>
            <a:r>
              <a:rPr lang="ar-MA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الكاتب عبد الكريم غلاب</a:t>
            </a:r>
          </a:p>
          <a:p>
            <a:pPr lvl="1" algn="r" rtl="1">
              <a:lnSpc>
                <a:spcPct val="150000"/>
              </a:lnSpc>
            </a:pPr>
            <a:r>
              <a:rPr lang="ar-MA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المرسل إليه: 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الناس كافة.</a:t>
            </a:r>
          </a:p>
          <a:p>
            <a:pPr lvl="1" algn="r" rtl="1">
              <a:lnSpc>
                <a:spcPct val="150000"/>
              </a:lnSpc>
            </a:pPr>
            <a:r>
              <a:rPr lang="ar-MA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المقصدية: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التأكيد على أحقية المغرب في أن يكون أجمل بلاد الدنيا.</a:t>
            </a:r>
          </a:p>
          <a:p>
            <a:pPr algn="r" rtl="1">
              <a:lnSpc>
                <a:spcPct val="150000"/>
              </a:lnSpc>
            </a:pPr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 قيم </a:t>
            </a:r>
            <a:r>
              <a:rPr lang="ar-M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النص:</a:t>
            </a:r>
          </a:p>
          <a:p>
            <a:pPr algn="r" rtl="1">
              <a:lnSpc>
                <a:spcPct val="150000"/>
              </a:lnSpc>
            </a:pPr>
            <a:r>
              <a:rPr lang="ar-M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حب الوطن – التعلق بالوطن – الاعتزاز – الجمال...</a:t>
            </a:r>
          </a:p>
          <a:p>
            <a:pPr algn="r" rtl="1">
              <a:lnSpc>
                <a:spcPct val="150000"/>
              </a:lnSpc>
            </a:pPr>
            <a:endParaRPr lang="en-US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8722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740812" y="70338"/>
            <a:ext cx="2602523" cy="584775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</a:rPr>
              <a:t>رابعا</a:t>
            </a:r>
            <a:r>
              <a:rPr lang="ar-MA" sz="3200" b="1" dirty="0">
                <a:solidFill>
                  <a:srgbClr val="FF0000"/>
                </a:solidFill>
              </a:rPr>
              <a:t>: التركيب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8474" y="735669"/>
            <a:ext cx="11985674" cy="175432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يتحدث النص عن حب الكاتب لوطنه وافتنانه بطبيعته، مما يقوي علاقته به؛ فكلما اضطرته الظروف للابتعاد عنه، شده إليه الحنين والاشتياق، فارتباطه به جعله يؤكد أنه أجمل بلد في الدنيا..</a:t>
            </a:r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40812" y="2570551"/>
            <a:ext cx="2602523" cy="584775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</a:rPr>
              <a:t>خامسا: الاستثمار</a:t>
            </a:r>
            <a:endParaRPr lang="ar-MA" sz="3200" b="1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8474" y="3243965"/>
            <a:ext cx="11887200" cy="107721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اختر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منطقة أو منظرا جميلا في جهتك، وأنجز بطاقة تعريف عنه (موقعه، مظاهر الجمال فيه، أهميته السياحية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</a:t>
            </a:r>
            <a:endParaRPr lang="ar-MA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239218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86069" y="295422"/>
            <a:ext cx="2743200" cy="646331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600"/>
              <a:t>تقويم تشخيصي</a:t>
            </a:r>
            <a:endParaRPr lang="ar-MA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2250831" y="1226560"/>
            <a:ext cx="8883747" cy="132343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ما هي القيم المستخلصة من </a:t>
            </a:r>
            <a:r>
              <a:rPr lang="ar-MA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 السابق؟</a:t>
            </a:r>
            <a:endParaRPr lang="ar-MA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r>
              <a:rPr lang="ar-MA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</a:t>
            </a:r>
            <a:r>
              <a:rPr lang="ar-MA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اذكر بعض واجبات المواطن تجاه وطنه؟</a:t>
            </a:r>
            <a:endParaRPr lang="ar-MA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677" y="2725772"/>
            <a:ext cx="11943470" cy="1938992"/>
          </a:xfrm>
          <a:prstGeom prst="rect">
            <a:avLst/>
          </a:prstGeom>
          <a:solidFill>
            <a:schemeClr val="tx1">
              <a:lumMod val="85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MA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	</a:t>
            </a:r>
            <a:r>
              <a:rPr lang="ar-MA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المواطنة – حب الوطن – خدمة الصالح </a:t>
            </a:r>
            <a:r>
              <a:rPr lang="ar-MA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العام...</a:t>
            </a:r>
            <a:endParaRPr lang="ar-MA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>
              <a:lnSpc>
                <a:spcPct val="150000"/>
              </a:lnSpc>
            </a:pPr>
            <a:r>
              <a:rPr lang="ar-MA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	</a:t>
            </a:r>
            <a:r>
              <a:rPr lang="ar-MA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الحب </a:t>
            </a:r>
            <a:r>
              <a:rPr lang="ar-MA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r>
              <a:rPr lang="ar-MA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التضحية </a:t>
            </a:r>
            <a:r>
              <a:rPr lang="ar-MA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r>
              <a:rPr lang="ar-MA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الدفاع عن الوطن وخدمته</a:t>
            </a:r>
            <a:endParaRPr lang="ar-MA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53678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95421" y="1197552"/>
            <a:ext cx="11633981" cy="424731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285750" indent="-285750" algn="r" rtl="1">
              <a:lnSpc>
                <a:spcPct val="150000"/>
              </a:lnSpc>
              <a:buFontTx/>
              <a:buChar char="-"/>
            </a:pP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من صاحب النص؟ وما مصدره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؟</a:t>
            </a:r>
          </a:p>
          <a:p>
            <a:pPr marL="285750" indent="-285750" algn="r" rtl="1">
              <a:lnSpc>
                <a:spcPct val="150000"/>
              </a:lnSpc>
              <a:buFontTx/>
              <a:buChar char="-"/>
            </a:pP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ما نوعية النص؟</a:t>
            </a:r>
          </a:p>
          <a:p>
            <a:pPr marL="285750" indent="-285750" algn="r" rtl="1">
              <a:lnSpc>
                <a:spcPct val="150000"/>
              </a:lnSpc>
              <a:buFontTx/>
              <a:buChar char="-"/>
            </a:pP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اقرأ بداية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 ونهايته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وسجل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استنتاجك</a:t>
            </a:r>
          </a:p>
          <a:p>
            <a:pPr marL="285750" indent="-285750" algn="r" rtl="1">
              <a:lnSpc>
                <a:spcPct val="150000"/>
              </a:lnSpc>
              <a:buFontTx/>
              <a:buChar char="-"/>
            </a:pP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مما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يتركب عنوان النص؟ وما الدلالات التي يتضمنها؟</a:t>
            </a:r>
          </a:p>
          <a:p>
            <a:pPr marL="285750" indent="-285750" algn="r" rtl="1">
              <a:lnSpc>
                <a:spcPct val="150000"/>
              </a:lnSpc>
              <a:buFontTx/>
              <a:buChar char="-"/>
            </a:pP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افترض مما سبق نوع النص، وموضوعه، أو القضية التي يعالجها.</a:t>
            </a:r>
          </a:p>
        </p:txBody>
      </p:sp>
    </p:spTree>
    <p:extLst>
      <p:ext uri="{BB962C8B-B14F-4D97-AF65-F5344CB8AC3E}">
        <p14:creationId xmlns:p14="http://schemas.microsoft.com/office/powerpoint/2010/main" val="3498129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8813" y="1223883"/>
            <a:ext cx="11774658" cy="501675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457200" indent="-457200" algn="r" rtl="1">
              <a:buFont typeface="+mj-lt"/>
              <a:buAutoNum type="arabicPeriod"/>
            </a:pPr>
            <a:r>
              <a:rPr lang="ar-MA" sz="3200" b="1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صاحب النص:</a:t>
            </a:r>
            <a:r>
              <a:rPr lang="ar-MA" sz="32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عبد الكريم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غلاب.</a:t>
            </a: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r" rtl="1">
              <a:buFont typeface="+mj-lt"/>
              <a:buAutoNum type="arabicPeriod"/>
            </a:pPr>
            <a:r>
              <a:rPr lang="ar-MA" sz="3200" b="1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نوعية </a:t>
            </a:r>
            <a:r>
              <a:rPr lang="ar-MA" sz="3200" b="1" u="sng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النص: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 مقطع من سيرة ذاتية.</a:t>
            </a: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r" rtl="1">
              <a:buFont typeface="+mj-lt"/>
              <a:buAutoNum type="arabicPeriod"/>
            </a:pPr>
            <a:r>
              <a:rPr lang="ar-MA" sz="3200" b="1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ملاحظة </a:t>
            </a:r>
            <a:r>
              <a:rPr lang="ar-MA" sz="3200" b="1" u="sng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العنوان:</a:t>
            </a:r>
          </a:p>
          <a:p>
            <a:pPr marL="342900" indent="-342900" algn="r" rtl="1">
              <a:buFont typeface="Wingdings" panose="05000000000000000000" pitchFamily="2" charset="2"/>
              <a:buChar char="q"/>
            </a:pP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دلاليا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يدل على رغبة المتكلم في الحديث عن مظاهر جمال بلاده، و المقصود هنا المغرب وطن الكاتب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algn="r" rtl="1"/>
            <a:r>
              <a:rPr lang="ar-MA" sz="32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</a:t>
            </a:r>
            <a:r>
              <a:rPr lang="ar-MA" sz="3200" b="1" u="sng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بداية </a:t>
            </a:r>
            <a:r>
              <a:rPr lang="ar-MA" sz="3200" b="1" u="sng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 ونهايته:</a:t>
            </a:r>
          </a:p>
          <a:p>
            <a:pPr marL="457200" indent="-457200" algn="r" rtl="1">
              <a:buFont typeface="Wingdings" panose="05000000000000000000" pitchFamily="2" charset="2"/>
              <a:buChar char="ü"/>
            </a:pP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البداية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تشير إلى حب الكاتب لوطنه وتعلقه به رغم كثرة سفره عبر العالم.</a:t>
            </a:r>
          </a:p>
          <a:p>
            <a:pPr marL="457200" indent="-457200" algn="r" rtl="1">
              <a:buFont typeface="Wingdings" panose="05000000000000000000" pitchFamily="2" charset="2"/>
              <a:buChar char="ü"/>
            </a:pP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النهاية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تشير إلى تأكيد الكاتب على أن المغرب من أجمل بلاد الدنيا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r>
              <a:rPr lang="ar-MA" sz="32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  </a:t>
            </a:r>
            <a:r>
              <a:rPr lang="ar-MA" sz="3200" b="1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الفرضية</a:t>
            </a:r>
            <a:r>
              <a:rPr lang="ar-MA" sz="3200" b="1" u="sng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ar-MA" sz="32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انطلاقا من أنشطة الملاحظة نفترض أن الكاتب قد يتحدث عن جمال وطنه وتعلقه به رغم سفره الكثير وتأكيده على أنه أجمل بلاد الدنيا.</a:t>
            </a: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797083" y="351692"/>
            <a:ext cx="2518117" cy="584775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</a:rPr>
              <a:t>أولا: تأطير </a:t>
            </a:r>
            <a:r>
              <a:rPr lang="ar-MA" sz="3200" b="1" dirty="0">
                <a:solidFill>
                  <a:srgbClr val="FF0000"/>
                </a:solidFill>
              </a:rPr>
              <a:t>النص</a:t>
            </a:r>
          </a:p>
        </p:txBody>
      </p:sp>
    </p:spTree>
    <p:extLst>
      <p:ext uri="{BB962C8B-B14F-4D97-AF65-F5344CB8AC3E}">
        <p14:creationId xmlns:p14="http://schemas.microsoft.com/office/powerpoint/2010/main" val="2797943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5083" y="717452"/>
            <a:ext cx="11760591" cy="486319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200000"/>
              </a:lnSpc>
            </a:pP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• أين قضى الكاتب سنوات شبابه؟</a:t>
            </a:r>
          </a:p>
          <a:p>
            <a:pPr algn="r" rtl="1">
              <a:lnSpc>
                <a:spcPct val="200000"/>
              </a:lnSpc>
            </a:pP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• متى يشعر الكاتب أنه قطعة من وطنه؟</a:t>
            </a:r>
          </a:p>
          <a:p>
            <a:pPr algn="r" rtl="1">
              <a:lnSpc>
                <a:spcPct val="200000"/>
              </a:lnSpc>
            </a:pP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• ما الشعور الذي ينتاب الكاتب عندما تضطره الظروف إلى مغادرة الوطن؟ </a:t>
            </a: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r" rtl="1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يعتقد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الكاتب أن وطنه أجمل بلاد العالم، كيف يفسر ذلك؟</a:t>
            </a:r>
          </a:p>
          <a:p>
            <a:pPr algn="r" rtl="1">
              <a:lnSpc>
                <a:spcPct val="200000"/>
              </a:lnSpc>
            </a:pP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• ما الخلاصة التي خلص إليها الكاتب في النهاية؟</a:t>
            </a:r>
            <a:endParaRPr lang="ar-MA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23569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01663" y="168813"/>
            <a:ext cx="3038620" cy="646331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600" b="1" dirty="0" smtClean="0">
                <a:solidFill>
                  <a:srgbClr val="FF0000"/>
                </a:solidFill>
              </a:rPr>
              <a:t>ثانيا: فهم </a:t>
            </a:r>
            <a:r>
              <a:rPr lang="ar-MA" sz="3600" b="1" dirty="0">
                <a:solidFill>
                  <a:srgbClr val="FF0000"/>
                </a:solidFill>
              </a:rPr>
              <a:t>النص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86203" y="1364566"/>
            <a:ext cx="2729131" cy="64633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1">
            <a:spAutoFit/>
          </a:bodyPr>
          <a:lstStyle/>
          <a:p>
            <a:pPr marL="342900" indent="-342900" algn="r" rtl="1">
              <a:buFont typeface="Wingdings" panose="05000000000000000000" pitchFamily="2" charset="2"/>
              <a:buChar char="Ø"/>
            </a:pPr>
            <a:r>
              <a:rPr lang="ar-MA" sz="3600" b="1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بنية النص: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9706679"/>
              </p:ext>
            </p:extLst>
          </p:nvPr>
        </p:nvGraphicFramePr>
        <p:xfrm>
          <a:off x="253218" y="2197220"/>
          <a:ext cx="11662116" cy="31546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621120">
                  <a:extLst>
                    <a:ext uri="{9D8B030D-6E8A-4147-A177-3AD203B41FA5}">
                      <a16:colId xmlns:a16="http://schemas.microsoft.com/office/drawing/2014/main" val="1440646412"/>
                    </a:ext>
                  </a:extLst>
                </a:gridCol>
                <a:gridCol w="2040996">
                  <a:extLst>
                    <a:ext uri="{9D8B030D-6E8A-4147-A177-3AD203B41FA5}">
                      <a16:colId xmlns:a16="http://schemas.microsoft.com/office/drawing/2014/main" val="233815201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600" dirty="0" smtClean="0">
                          <a:solidFill>
                            <a:schemeClr val="bg1"/>
                          </a:solidFill>
                          <a:effectLst/>
                        </a:rPr>
                        <a:t>- حب الكاتب لوطنه وافتنانه بطبيعته، يقوي علاقته به.</a:t>
                      </a:r>
                      <a:endParaRPr lang="en-US" sz="3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600" b="1">
                          <a:solidFill>
                            <a:schemeClr val="bg1"/>
                          </a:solidFill>
                          <a:effectLst/>
                        </a:rPr>
                        <a:t>التقديم</a:t>
                      </a:r>
                      <a:endParaRPr lang="en-US" sz="36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60952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600">
                          <a:solidFill>
                            <a:schemeClr val="bg1"/>
                          </a:solidFill>
                          <a:effectLst/>
                        </a:rPr>
                        <a:t>- تعلق الكاتب بوطنه، وإحساسه بالحنين إليه، كلما اضطرته الظروف للابتعاد عنه.</a:t>
                      </a:r>
                      <a:endParaRPr lang="en-US" sz="360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600">
                          <a:solidFill>
                            <a:schemeClr val="bg1"/>
                          </a:solidFill>
                          <a:effectLst/>
                        </a:rPr>
                        <a:t>- اعتبار المغرب أجمل بلاد الدنيا اعتمادا على المقاييس الطبيعية.</a:t>
                      </a:r>
                      <a:endParaRPr lang="en-US" sz="3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600" b="1">
                          <a:solidFill>
                            <a:schemeClr val="bg1"/>
                          </a:solidFill>
                          <a:effectLst/>
                        </a:rPr>
                        <a:t>التفسير</a:t>
                      </a:r>
                      <a:endParaRPr lang="en-US" sz="36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042559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600" dirty="0">
                          <a:solidFill>
                            <a:schemeClr val="bg1"/>
                          </a:solidFill>
                          <a:effectLst/>
                        </a:rPr>
                        <a:t>- تأكيد الكاتب على أن المغرب أجمل بلاد الدنيا.</a:t>
                      </a:r>
                      <a:endParaRPr lang="en-US" sz="3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600" b="1" dirty="0">
                          <a:solidFill>
                            <a:schemeClr val="bg1"/>
                          </a:solidFill>
                          <a:effectLst/>
                        </a:rPr>
                        <a:t>الخلاصة</a:t>
                      </a: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3954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9709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740812" y="56268"/>
            <a:ext cx="2602523" cy="584775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</a:rPr>
              <a:t>ثالثا</a:t>
            </a:r>
            <a:r>
              <a:rPr lang="ar-MA" sz="3200" b="1" dirty="0">
                <a:solidFill>
                  <a:srgbClr val="FF0000"/>
                </a:solidFill>
              </a:rPr>
              <a:t>: تحليل النص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675244"/>
            <a:ext cx="12192000" cy="507831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514350" indent="-514350" algn="r" rtl="1">
              <a:buAutoNum type="arabicPeriod"/>
            </a:pPr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الحقول الدلالية:</a:t>
            </a:r>
          </a:p>
          <a:p>
            <a:pPr marL="514350" indent="-514350" algn="r" rtl="1">
              <a:buAutoNum type="arabicPeriod"/>
            </a:pPr>
            <a:endParaRPr lang="ar-MA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71500" indent="-571500" algn="r" rtl="1">
              <a:buFont typeface="Wingdings" panose="05000000000000000000" pitchFamily="2" charset="2"/>
              <a:buChar char="ü"/>
            </a:pP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العلاقة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بين المعجمين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.........................................</a:t>
            </a:r>
            <a:endParaRPr lang="ar-MA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5656214"/>
              </p:ext>
            </p:extLst>
          </p:nvPr>
        </p:nvGraphicFramePr>
        <p:xfrm>
          <a:off x="147715" y="1288437"/>
          <a:ext cx="11957538" cy="3576575"/>
        </p:xfrm>
        <a:graphic>
          <a:graphicData uri="http://schemas.openxmlformats.org/drawingml/2006/table">
            <a:tbl>
              <a:tblPr rtl="1" firstRow="1" firstCol="1" bandRow="1"/>
              <a:tblGrid>
                <a:gridCol w="5352761">
                  <a:extLst>
                    <a:ext uri="{9D8B030D-6E8A-4147-A177-3AD203B41FA5}">
                      <a16:colId xmlns:a16="http://schemas.microsoft.com/office/drawing/2014/main" val="3264709692"/>
                    </a:ext>
                  </a:extLst>
                </a:gridCol>
                <a:gridCol w="6604777">
                  <a:extLst>
                    <a:ext uri="{9D8B030D-6E8A-4147-A177-3AD203B41FA5}">
                      <a16:colId xmlns:a16="http://schemas.microsoft.com/office/drawing/2014/main" val="1082268398"/>
                    </a:ext>
                  </a:extLst>
                </a:gridCol>
              </a:tblGrid>
              <a:tr h="56300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معجم </a:t>
                      </a:r>
                      <a:r>
                        <a:rPr lang="ar-MA" sz="3600" b="1" dirty="0" smtClean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المحبة</a:t>
                      </a:r>
                      <a:endParaRPr lang="en-US" sz="3600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معجم </a:t>
                      </a:r>
                      <a:r>
                        <a:rPr lang="ar-MA" sz="3600" b="1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الطبيعة</a:t>
                      </a:r>
                      <a:endParaRPr lang="en-US" sz="3600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3760140"/>
                  </a:ext>
                </a:extLst>
              </a:tr>
              <a:tr h="2945639">
                <a:tc>
                  <a:txBody>
                    <a:bodyPr/>
                    <a:lstStyle/>
                    <a:p>
                      <a:pPr marL="457200"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3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3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03690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8527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740812" y="56268"/>
            <a:ext cx="2602523" cy="584775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</a:rPr>
              <a:t>ثالثا</a:t>
            </a:r>
            <a:r>
              <a:rPr lang="ar-MA" sz="3200" b="1" dirty="0">
                <a:solidFill>
                  <a:srgbClr val="FF0000"/>
                </a:solidFill>
              </a:rPr>
              <a:t>: تحليل النص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675244"/>
            <a:ext cx="12192000" cy="563231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514350" indent="-514350" algn="r" rtl="1">
              <a:buAutoNum type="arabicPeriod"/>
            </a:pPr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الحقول الدلالية:</a:t>
            </a:r>
          </a:p>
          <a:p>
            <a:pPr marL="514350" indent="-514350" algn="r" rtl="1">
              <a:buAutoNum type="arabicPeriod"/>
            </a:pPr>
            <a:endParaRPr lang="ar-MA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71500" indent="-571500" algn="r" rtl="1">
              <a:buFont typeface="Wingdings" panose="05000000000000000000" pitchFamily="2" charset="2"/>
              <a:buChar char="ü"/>
            </a:pP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العلاقة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بين المعجمين هي علاقة تكامل وترابط، تنسجم مع حب الكاتب لوطنه وتغنيه بجمال طبيعته.</a:t>
            </a:r>
            <a:endParaRPr lang="ar-MA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0572144"/>
              </p:ext>
            </p:extLst>
          </p:nvPr>
        </p:nvGraphicFramePr>
        <p:xfrm>
          <a:off x="147715" y="1288437"/>
          <a:ext cx="11957538" cy="3576575"/>
        </p:xfrm>
        <a:graphic>
          <a:graphicData uri="http://schemas.openxmlformats.org/drawingml/2006/table">
            <a:tbl>
              <a:tblPr rtl="1" firstRow="1" firstCol="1" bandRow="1"/>
              <a:tblGrid>
                <a:gridCol w="5352761">
                  <a:extLst>
                    <a:ext uri="{9D8B030D-6E8A-4147-A177-3AD203B41FA5}">
                      <a16:colId xmlns:a16="http://schemas.microsoft.com/office/drawing/2014/main" val="3264709692"/>
                    </a:ext>
                  </a:extLst>
                </a:gridCol>
                <a:gridCol w="6604777">
                  <a:extLst>
                    <a:ext uri="{9D8B030D-6E8A-4147-A177-3AD203B41FA5}">
                      <a16:colId xmlns:a16="http://schemas.microsoft.com/office/drawing/2014/main" val="1082268398"/>
                    </a:ext>
                  </a:extLst>
                </a:gridCol>
              </a:tblGrid>
              <a:tr h="56300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معجم </a:t>
                      </a:r>
                      <a:r>
                        <a:rPr lang="ar-MA" sz="3600" b="1" dirty="0" smtClean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المحبة</a:t>
                      </a:r>
                      <a:endParaRPr lang="en-US" sz="3600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معجم </a:t>
                      </a:r>
                      <a:r>
                        <a:rPr lang="ar-MA" sz="3600" b="1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الطبيعة</a:t>
                      </a:r>
                      <a:endParaRPr lang="en-US" sz="3600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3760140"/>
                  </a:ext>
                </a:extLst>
              </a:tr>
              <a:tr h="2945639">
                <a:tc>
                  <a:txBody>
                    <a:bodyPr/>
                    <a:lstStyle/>
                    <a:p>
                      <a:pPr marL="457200"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الرهبة – الإشفاق – البهجة – الفرحة – أحب – حبا – عاطفيا – الحب – الواله المتيم – الحنين نفسي – إحساسي – الشعور</a:t>
                      </a:r>
                      <a:endParaRPr lang="en-US" sz="3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أشجارها – غاباتها – حلجاتها المزهرة – جناتها –شلالاتها – نجومها – قمرها–  صيفها – ثلوجها – شتائها – الحجرة –</a:t>
                      </a:r>
                      <a:endParaRPr lang="en-US" sz="3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03690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7153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5083" y="246181"/>
            <a:ext cx="11844997" cy="511524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514350" indent="-514350" algn="r" rtl="1">
              <a:buAutoNum type="arabicPeriod" startAt="2"/>
            </a:pPr>
            <a:r>
              <a:rPr lang="ar-MA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مضامين </a:t>
            </a:r>
            <a:r>
              <a:rPr lang="ar-MA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النص:</a:t>
            </a:r>
            <a:endParaRPr 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lvl="0" indent="-342900" algn="r" rtl="1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ar-MA" sz="32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.............................................................................</a:t>
            </a:r>
            <a:endParaRPr lang="en-US" sz="3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r" rtl="1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ar-MA" sz="32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...........................................................................</a:t>
            </a:r>
            <a:endParaRPr lang="en-US" sz="3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r" rtl="1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ar-MA" sz="32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................................................................................</a:t>
            </a:r>
            <a:endParaRPr lang="en-US" sz="3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r" rtl="1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ar-MA" sz="32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...............................................................................</a:t>
            </a:r>
            <a:endParaRPr lang="en-US" sz="3200" dirty="0" smtClean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r" rtl="1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ar-MA" sz="32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................................................................................</a:t>
            </a:r>
            <a:endParaRPr lang="en-US" sz="3200" dirty="0" smtClean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111125" algn="r"/>
              </a:tabLst>
            </a:pPr>
            <a:r>
              <a:rPr lang="ar-MA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ar-MA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ar-MA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الصيغ </a:t>
            </a:r>
            <a:r>
              <a:rPr lang="ar-MA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اللغوية: </a:t>
            </a:r>
            <a:endParaRPr 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Low" rtl="1">
              <a:lnSpc>
                <a:spcPct val="115000"/>
              </a:lnSpc>
              <a:spcAft>
                <a:spcPts val="0"/>
              </a:spcAft>
            </a:pPr>
            <a:r>
              <a:rPr lang="ar-SA" sz="32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- أسلوب الاستفهام: </a:t>
            </a:r>
            <a:r>
              <a:rPr lang="ar-MA" sz="32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.......................................................</a:t>
            </a:r>
            <a:r>
              <a:rPr lang="fr-FR" sz="3200" b="1" dirty="0" smtClean="0">
                <a:solidFill>
                  <a:srgbClr val="11111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3200" b="1" dirty="0">
                <a:solidFill>
                  <a:srgbClr val="11111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Low" rtl="1">
              <a:lnSpc>
                <a:spcPct val="115000"/>
              </a:lnSpc>
              <a:spcAft>
                <a:spcPts val="0"/>
              </a:spcAft>
            </a:pPr>
            <a:r>
              <a:rPr lang="ar-SA" sz="32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- أسلوب التأكيد: </a:t>
            </a:r>
            <a:r>
              <a:rPr lang="ar-MA" sz="32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.................................</a:t>
            </a:r>
            <a:r>
              <a:rPr lang="ar-SA" sz="3200" b="1" dirty="0" smtClean="0">
                <a:solidFill>
                  <a:srgbClr val="11111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1713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537</TotalTime>
  <Words>663</Words>
  <Application>Microsoft Office PowerPoint</Application>
  <PresentationFormat>Widescreen</PresentationFormat>
  <Paragraphs>96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</vt:lpstr>
      <vt:lpstr>Calibri</vt:lpstr>
      <vt:lpstr>Century Gothic</vt:lpstr>
      <vt:lpstr>Symbol</vt:lpstr>
      <vt:lpstr>Times New Roman</vt:lpstr>
      <vt:lpstr>Wingdings</vt:lpstr>
      <vt:lpstr>Wingdings 3</vt:lpstr>
      <vt:lpstr>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zakaria arajouan</cp:lastModifiedBy>
  <cp:revision>48</cp:revision>
  <dcterms:created xsi:type="dcterms:W3CDTF">2022-09-26T12:22:46Z</dcterms:created>
  <dcterms:modified xsi:type="dcterms:W3CDTF">2022-11-14T19:13:23Z</dcterms:modified>
</cp:coreProperties>
</file>