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71" r:id="rId5"/>
    <p:sldId id="272" r:id="rId6"/>
    <p:sldId id="264" r:id="rId7"/>
    <p:sldId id="265" r:id="rId8"/>
    <p:sldId id="273" r:id="rId9"/>
    <p:sldId id="266" r:id="rId10"/>
    <p:sldId id="270" r:id="rId11"/>
    <p:sldId id="260" r:id="rId12"/>
    <p:sldId id="26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22-03-1444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22-03-1444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22-03-1444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22-03-1444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22-03-1444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106615"/>
            <a:ext cx="12192000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جَمْعُ التَّكْسِيرِ: جَمْعَا القِلَّةِ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وَالكَثْرَةِ.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 30</a:t>
            </a: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6515" y="1072025"/>
            <a:ext cx="10346779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/>
              <a:t>اجمع ما يلي جمع تكسير للكثرة، واستعمله في جمل مفيدة:</a:t>
            </a:r>
          </a:p>
          <a:p>
            <a:pPr algn="r" rtl="1"/>
            <a:r>
              <a:rPr lang="ar-MA" sz="3600" b="1" dirty="0" smtClean="0"/>
              <a:t>       رَسُولٌ </a:t>
            </a:r>
            <a:r>
              <a:rPr lang="ar-MA" sz="3600" b="1" dirty="0"/>
              <a:t>– مَالٌ – عَبْدٌ – سَفِيهٌ.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6515" y="2645262"/>
            <a:ext cx="10346779" cy="255454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4000" b="1" dirty="0"/>
              <a:t>- قَدْ جَاءَكُمْ رُسُلٌ مِنْ قَبْلِي بِالبَيِّنَاتِ.</a:t>
            </a: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4000" b="1" dirty="0"/>
              <a:t>- يَأكُلُونَ أمْوَالَ النَّاسِ بِالبَاطِلِ.</a:t>
            </a: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4000" b="1" dirty="0"/>
              <a:t>- إنَّهُ كَانَ بِعِبَادِهِ خَبِيراً بَصِيراً.</a:t>
            </a: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4000" b="1" dirty="0"/>
              <a:t>- سَيَقُولُ السُّفَهَاءُ مَا وَلاَّهُمْ عَنْ قِبْلَتِهِمْ الَّتِي كَانوُا عَلَيْهَا.</a:t>
            </a:r>
          </a:p>
        </p:txBody>
      </p:sp>
    </p:spTree>
    <p:extLst>
      <p:ext uri="{BB962C8B-B14F-4D97-AF65-F5344CB8AC3E}">
        <p14:creationId xmlns:p14="http://schemas.microsoft.com/office/powerpoint/2010/main" val="301398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7" y="942536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ثالثا: الاستنتاج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49897" y="2264898"/>
            <a:ext cx="8229601" cy="80477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أستخلص</a:t>
            </a:r>
            <a:r>
              <a:rPr lang="ar-SA" sz="4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صفحة 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31</a:t>
            </a:r>
            <a:endParaRPr lang="ar-SA" sz="4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60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79630" y="211015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تطبيقات</a:t>
            </a:r>
            <a:endParaRPr lang="ar-MA" sz="40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2369" y="1434905"/>
            <a:ext cx="11366697" cy="7400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التمارين التطبيقية المدرجة في الكتاب المدرسي ص: [32].</a:t>
            </a:r>
          </a:p>
        </p:txBody>
      </p:sp>
    </p:spTree>
    <p:extLst>
      <p:ext uri="{BB962C8B-B14F-4D97-AF65-F5344CB8AC3E}">
        <p14:creationId xmlns:p14="http://schemas.microsoft.com/office/powerpoint/2010/main" val="3479301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42204"/>
            <a:ext cx="3727939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>
                <a:solidFill>
                  <a:srgbClr val="FF0000"/>
                </a:solidFill>
              </a:rPr>
              <a:t>تقويم تشخيصي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474" y="708957"/>
            <a:ext cx="12006767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/>
              <a:t>- استخرج الجموع السالمة الواردة في العبارة، ثم استخرج الكلمات الأخرى الدالة على الجمع مع المقارنة بينها:</a:t>
            </a:r>
          </a:p>
          <a:p>
            <a:pPr algn="r" rtl="1"/>
            <a:r>
              <a:rPr lang="ar-MA" sz="3600" b="1" dirty="0" smtClean="0"/>
              <a:t>" </a:t>
            </a:r>
            <a:r>
              <a:rPr lang="ar-MA" sz="3600" b="1" dirty="0" smtClean="0">
                <a:solidFill>
                  <a:srgbClr val="00B050"/>
                </a:solidFill>
              </a:rPr>
              <a:t>الأبطال </a:t>
            </a:r>
            <a:r>
              <a:rPr lang="ar-MA" sz="3600" b="1" dirty="0">
                <a:solidFill>
                  <a:srgbClr val="00B050"/>
                </a:solidFill>
              </a:rPr>
              <a:t>المسلمون يأتون دائما كالمعجزات، يأتون حينما يخيل للعالمين أن كل شيء قد خمد وهمد، وأن كل شيء قد انتهى، وأن لا مقاعد على </a:t>
            </a:r>
            <a:r>
              <a:rPr lang="ar-MA" sz="3600" b="1" dirty="0" smtClean="0">
                <a:solidFill>
                  <a:srgbClr val="00B050"/>
                </a:solidFill>
              </a:rPr>
              <a:t>المسرح </a:t>
            </a:r>
            <a:r>
              <a:rPr lang="ar-MA" sz="3600" b="1" dirty="0" smtClean="0"/>
              <a:t>".</a:t>
            </a:r>
            <a:endParaRPr lang="ar-MA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8474" y="3280597"/>
            <a:ext cx="12006767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/>
              <a:t>- الجموع السالمة: </a:t>
            </a:r>
            <a:r>
              <a:rPr lang="ar-MA" sz="3600" b="1" dirty="0">
                <a:solidFill>
                  <a:srgbClr val="FF0000"/>
                </a:solidFill>
              </a:rPr>
              <a:t>المسلمون – المعجزات – العالمين </a:t>
            </a:r>
            <a:r>
              <a:rPr lang="ar-MA" sz="3600" b="1" dirty="0"/>
              <a:t>= لا تتغير صورة مفرده لهذا هو سالم.</a:t>
            </a:r>
          </a:p>
          <a:p>
            <a:pPr algn="r" rtl="1"/>
            <a:r>
              <a:rPr lang="ar-MA" sz="3600" b="1" dirty="0"/>
              <a:t>- الجموع الأخرى: </a:t>
            </a:r>
            <a:r>
              <a:rPr lang="ar-MA" sz="3600" b="1" dirty="0">
                <a:solidFill>
                  <a:srgbClr val="FF0000"/>
                </a:solidFill>
              </a:rPr>
              <a:t>الأبطال – مقاعد </a:t>
            </a:r>
            <a:r>
              <a:rPr lang="ar-MA" sz="3600" b="1" dirty="0"/>
              <a:t>= تكسرت صورة مفرده بزيادة أو نقصان أو تغيير في الحركات. مَقْعَد = مَقَاعِد / بَطَل = أبْطَال.</a:t>
            </a:r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56272"/>
            <a:ext cx="3727939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أولا ألاحظ وأصف</a:t>
            </a:r>
            <a:endParaRPr lang="ar-MA" sz="3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43335" y="764158"/>
            <a:ext cx="4677499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تعريف </a:t>
            </a:r>
            <a:r>
              <a:rPr lang="ar-MA" sz="4000" b="1" dirty="0"/>
              <a:t>جمع التكسير: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542" y="5348608"/>
            <a:ext cx="11908292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جمع التكسير: </a:t>
            </a:r>
            <a:r>
              <a:rPr lang="ar-MA" sz="3600" b="1" dirty="0" smtClean="0"/>
              <a:t>.................................................................................</a:t>
            </a:r>
            <a:endParaRPr lang="ar-MA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9903655" y="4564368"/>
            <a:ext cx="2117179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 smtClean="0"/>
              <a:t>أستنتج:</a:t>
            </a:r>
            <a:endParaRPr lang="ar-MA" sz="36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038480"/>
              </p:ext>
            </p:extLst>
          </p:nvPr>
        </p:nvGraphicFramePr>
        <p:xfrm>
          <a:off x="112543" y="1573145"/>
          <a:ext cx="11908292" cy="2911059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114792">
                  <a:extLst>
                    <a:ext uri="{9D8B030D-6E8A-4147-A177-3AD203B41FA5}">
                      <a16:colId xmlns:a16="http://schemas.microsoft.com/office/drawing/2014/main" val="1180887516"/>
                    </a:ext>
                  </a:extLst>
                </a:gridCol>
                <a:gridCol w="1744394">
                  <a:extLst>
                    <a:ext uri="{9D8B030D-6E8A-4147-A177-3AD203B41FA5}">
                      <a16:colId xmlns:a16="http://schemas.microsoft.com/office/drawing/2014/main" val="1118726287"/>
                    </a:ext>
                  </a:extLst>
                </a:gridCol>
                <a:gridCol w="1550850">
                  <a:extLst>
                    <a:ext uri="{9D8B030D-6E8A-4147-A177-3AD203B41FA5}">
                      <a16:colId xmlns:a16="http://schemas.microsoft.com/office/drawing/2014/main" val="38253333"/>
                    </a:ext>
                  </a:extLst>
                </a:gridCol>
                <a:gridCol w="4498256">
                  <a:extLst>
                    <a:ext uri="{9D8B030D-6E8A-4147-A177-3AD203B41FA5}">
                      <a16:colId xmlns:a16="http://schemas.microsoft.com/office/drawing/2014/main" val="2397853230"/>
                    </a:ext>
                  </a:extLst>
                </a:gridCol>
              </a:tblGrid>
              <a:tr h="5035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الجمع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المفرد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التغييرات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1311796"/>
                  </a:ext>
                </a:extLst>
              </a:tr>
              <a:tr h="52153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عاشروا غيرهم من أهل الملل والنحل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429294"/>
                  </a:ext>
                </a:extLst>
              </a:tr>
              <a:tr h="57626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يضحون بأن</a:t>
                      </a: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ف</a:t>
                      </a: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سهم وأموالهم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778104"/>
                  </a:ext>
                </a:extLst>
              </a:tr>
              <a:tr h="652294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يرهنون أمتعته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7073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378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56272"/>
            <a:ext cx="3727939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أولا ألاحظ وأصف</a:t>
            </a:r>
            <a:endParaRPr lang="ar-MA" sz="3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43335" y="764158"/>
            <a:ext cx="4677499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تعريف </a:t>
            </a:r>
            <a:r>
              <a:rPr lang="ar-MA" sz="4000" b="1" dirty="0"/>
              <a:t>جمع التكسير: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542" y="5348608"/>
            <a:ext cx="11908292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جمع التكسير: </a:t>
            </a:r>
            <a:r>
              <a:rPr lang="ar-MA" sz="3600" b="1" dirty="0" smtClean="0"/>
              <a:t>هو </a:t>
            </a:r>
            <a:r>
              <a:rPr lang="ar-MA" sz="3600" b="1" dirty="0"/>
              <a:t>ما دل على أكثر من اثنين مع تغيير صورة المفرد عند الجمع بزيادة حروف أو نقصانها ، أوهما معا ، أو بتغيير في الحركات.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03655" y="4564368"/>
            <a:ext cx="2117179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 smtClean="0"/>
              <a:t>أستنتج:</a:t>
            </a:r>
            <a:endParaRPr lang="ar-MA" sz="36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545081"/>
              </p:ext>
            </p:extLst>
          </p:nvPr>
        </p:nvGraphicFramePr>
        <p:xfrm>
          <a:off x="112543" y="1573145"/>
          <a:ext cx="11908292" cy="2911059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114792">
                  <a:extLst>
                    <a:ext uri="{9D8B030D-6E8A-4147-A177-3AD203B41FA5}">
                      <a16:colId xmlns:a16="http://schemas.microsoft.com/office/drawing/2014/main" val="1180887516"/>
                    </a:ext>
                  </a:extLst>
                </a:gridCol>
                <a:gridCol w="1744394">
                  <a:extLst>
                    <a:ext uri="{9D8B030D-6E8A-4147-A177-3AD203B41FA5}">
                      <a16:colId xmlns:a16="http://schemas.microsoft.com/office/drawing/2014/main" val="1118726287"/>
                    </a:ext>
                  </a:extLst>
                </a:gridCol>
                <a:gridCol w="1550850">
                  <a:extLst>
                    <a:ext uri="{9D8B030D-6E8A-4147-A177-3AD203B41FA5}">
                      <a16:colId xmlns:a16="http://schemas.microsoft.com/office/drawing/2014/main" val="38253333"/>
                    </a:ext>
                  </a:extLst>
                </a:gridCol>
                <a:gridCol w="4498256">
                  <a:extLst>
                    <a:ext uri="{9D8B030D-6E8A-4147-A177-3AD203B41FA5}">
                      <a16:colId xmlns:a16="http://schemas.microsoft.com/office/drawing/2014/main" val="2397853230"/>
                    </a:ext>
                  </a:extLst>
                </a:gridCol>
              </a:tblGrid>
              <a:tr h="50358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الجمع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المفرد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التغييرات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1311796"/>
                  </a:ext>
                </a:extLst>
              </a:tr>
              <a:tr h="52153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عاشروا غيرهم من أهل الملل والنحل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نحل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نحلة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حذفت التاء وفتحت الحاء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429294"/>
                  </a:ext>
                </a:extLst>
              </a:tr>
              <a:tr h="57626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يضحون بأن</a:t>
                      </a: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ف</a:t>
                      </a: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سهم وأموالهم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أنفس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نفس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زيادة همزة القطع، تغير الشكل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778104"/>
                  </a:ext>
                </a:extLst>
              </a:tr>
              <a:tr h="652294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يرهنون أمتعته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أمتعة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متاع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نقص، وزيادة، وتغيير الشكل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7073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071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6515" y="1072025"/>
            <a:ext cx="10346779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/>
              <a:t>اجمع الكلمات التالية جمع تكسير:</a:t>
            </a:r>
          </a:p>
          <a:p>
            <a:pPr algn="r" rtl="1"/>
            <a:r>
              <a:rPr lang="ar-MA" sz="3600" b="1" dirty="0"/>
              <a:t>بَحْرٌ – سَيْفٌ –  كَوْكَبٌ – صَبِيٌّ.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511626"/>
              </p:ext>
            </p:extLst>
          </p:nvPr>
        </p:nvGraphicFramePr>
        <p:xfrm>
          <a:off x="1146514" y="2671745"/>
          <a:ext cx="10346780" cy="187212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069356">
                  <a:extLst>
                    <a:ext uri="{9D8B030D-6E8A-4147-A177-3AD203B41FA5}">
                      <a16:colId xmlns:a16="http://schemas.microsoft.com/office/drawing/2014/main" val="2548250290"/>
                    </a:ext>
                  </a:extLst>
                </a:gridCol>
                <a:gridCol w="2069356">
                  <a:extLst>
                    <a:ext uri="{9D8B030D-6E8A-4147-A177-3AD203B41FA5}">
                      <a16:colId xmlns:a16="http://schemas.microsoft.com/office/drawing/2014/main" val="3486152803"/>
                    </a:ext>
                  </a:extLst>
                </a:gridCol>
                <a:gridCol w="2069356">
                  <a:extLst>
                    <a:ext uri="{9D8B030D-6E8A-4147-A177-3AD203B41FA5}">
                      <a16:colId xmlns:a16="http://schemas.microsoft.com/office/drawing/2014/main" val="81391256"/>
                    </a:ext>
                  </a:extLst>
                </a:gridCol>
                <a:gridCol w="2069356">
                  <a:extLst>
                    <a:ext uri="{9D8B030D-6E8A-4147-A177-3AD203B41FA5}">
                      <a16:colId xmlns:a16="http://schemas.microsoft.com/office/drawing/2014/main" val="1082326587"/>
                    </a:ext>
                  </a:extLst>
                </a:gridCol>
                <a:gridCol w="2069356">
                  <a:extLst>
                    <a:ext uri="{9D8B030D-6E8A-4147-A177-3AD203B41FA5}">
                      <a16:colId xmlns:a16="http://schemas.microsoft.com/office/drawing/2014/main" val="552764010"/>
                    </a:ext>
                  </a:extLst>
                </a:gridCol>
              </a:tblGrid>
              <a:tr h="936060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 dirty="0">
                          <a:solidFill>
                            <a:schemeClr val="tx1"/>
                          </a:solidFill>
                          <a:effectLst/>
                        </a:rPr>
                        <a:t>الكلمة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>
                          <a:solidFill>
                            <a:schemeClr val="tx1"/>
                          </a:solidFill>
                          <a:effectLst/>
                        </a:rPr>
                        <a:t>بَحْرٌ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>
                          <a:solidFill>
                            <a:schemeClr val="tx1"/>
                          </a:solidFill>
                          <a:effectLst/>
                        </a:rPr>
                        <a:t>سَيْفٌ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>
                          <a:solidFill>
                            <a:schemeClr val="tx1"/>
                          </a:solidFill>
                          <a:effectLst/>
                        </a:rPr>
                        <a:t>كَوْكَبٌ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 dirty="0">
                          <a:solidFill>
                            <a:schemeClr val="tx1"/>
                          </a:solidFill>
                          <a:effectLst/>
                        </a:rPr>
                        <a:t>صَبِيٌّ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2704555"/>
                  </a:ext>
                </a:extLst>
              </a:tr>
              <a:tr h="936060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 dirty="0">
                          <a:solidFill>
                            <a:schemeClr val="tx1"/>
                          </a:solidFill>
                          <a:effectLst/>
                        </a:rPr>
                        <a:t>الجمع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582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101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6515" y="1072025"/>
            <a:ext cx="10346779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/>
              <a:t>اجمع الكلمات التالية جمع تكسير:</a:t>
            </a:r>
          </a:p>
          <a:p>
            <a:pPr algn="r" rtl="1"/>
            <a:r>
              <a:rPr lang="ar-MA" sz="3600" b="1" dirty="0"/>
              <a:t>بَحْرٌ – سَيْفٌ –  كَوْكَبٌ – صَبِيٌّ.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313854"/>
              </p:ext>
            </p:extLst>
          </p:nvPr>
        </p:nvGraphicFramePr>
        <p:xfrm>
          <a:off x="1146514" y="2671745"/>
          <a:ext cx="10346780" cy="187212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069356">
                  <a:extLst>
                    <a:ext uri="{9D8B030D-6E8A-4147-A177-3AD203B41FA5}">
                      <a16:colId xmlns:a16="http://schemas.microsoft.com/office/drawing/2014/main" val="2548250290"/>
                    </a:ext>
                  </a:extLst>
                </a:gridCol>
                <a:gridCol w="2069356">
                  <a:extLst>
                    <a:ext uri="{9D8B030D-6E8A-4147-A177-3AD203B41FA5}">
                      <a16:colId xmlns:a16="http://schemas.microsoft.com/office/drawing/2014/main" val="3486152803"/>
                    </a:ext>
                  </a:extLst>
                </a:gridCol>
                <a:gridCol w="2069356">
                  <a:extLst>
                    <a:ext uri="{9D8B030D-6E8A-4147-A177-3AD203B41FA5}">
                      <a16:colId xmlns:a16="http://schemas.microsoft.com/office/drawing/2014/main" val="81391256"/>
                    </a:ext>
                  </a:extLst>
                </a:gridCol>
                <a:gridCol w="2069356">
                  <a:extLst>
                    <a:ext uri="{9D8B030D-6E8A-4147-A177-3AD203B41FA5}">
                      <a16:colId xmlns:a16="http://schemas.microsoft.com/office/drawing/2014/main" val="1082326587"/>
                    </a:ext>
                  </a:extLst>
                </a:gridCol>
                <a:gridCol w="2069356">
                  <a:extLst>
                    <a:ext uri="{9D8B030D-6E8A-4147-A177-3AD203B41FA5}">
                      <a16:colId xmlns:a16="http://schemas.microsoft.com/office/drawing/2014/main" val="552764010"/>
                    </a:ext>
                  </a:extLst>
                </a:gridCol>
              </a:tblGrid>
              <a:tr h="936060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 dirty="0">
                          <a:solidFill>
                            <a:schemeClr val="tx1"/>
                          </a:solidFill>
                          <a:effectLst/>
                        </a:rPr>
                        <a:t>الكلمة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>
                          <a:solidFill>
                            <a:schemeClr val="tx1"/>
                          </a:solidFill>
                          <a:effectLst/>
                        </a:rPr>
                        <a:t>بَحْرٌ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>
                          <a:solidFill>
                            <a:schemeClr val="tx1"/>
                          </a:solidFill>
                          <a:effectLst/>
                        </a:rPr>
                        <a:t>سَيْفٌ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>
                          <a:solidFill>
                            <a:schemeClr val="tx1"/>
                          </a:solidFill>
                          <a:effectLst/>
                        </a:rPr>
                        <a:t>كَوْكَبٌ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 dirty="0">
                          <a:solidFill>
                            <a:schemeClr val="tx1"/>
                          </a:solidFill>
                          <a:effectLst/>
                        </a:rPr>
                        <a:t>صَبِيٌّ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2704555"/>
                  </a:ext>
                </a:extLst>
              </a:tr>
              <a:tr h="936060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 dirty="0">
                          <a:solidFill>
                            <a:schemeClr val="tx1"/>
                          </a:solidFill>
                          <a:effectLst/>
                        </a:rPr>
                        <a:t>الجمع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>
                          <a:solidFill>
                            <a:schemeClr val="tx1"/>
                          </a:solidFill>
                          <a:effectLst/>
                        </a:rPr>
                        <a:t>بِحَارٌ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>
                          <a:solidFill>
                            <a:schemeClr val="tx1"/>
                          </a:solidFill>
                          <a:effectLst/>
                        </a:rPr>
                        <a:t>سُيُوفٌ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>
                          <a:solidFill>
                            <a:schemeClr val="tx1"/>
                          </a:solidFill>
                          <a:effectLst/>
                        </a:rPr>
                        <a:t>كَوَاكِبٌ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4000" b="1" dirty="0">
                          <a:solidFill>
                            <a:schemeClr val="tx1"/>
                          </a:solidFill>
                          <a:effectLst/>
                        </a:rPr>
                        <a:t>صِبْيَةٌ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582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183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539089" y="34153"/>
            <a:ext cx="3481744" cy="584775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/>
              <a:t>2.	</a:t>
            </a:r>
            <a:r>
              <a:rPr lang="ar-MA" sz="3200" b="1" dirty="0" smtClean="0"/>
              <a:t>أقسام </a:t>
            </a:r>
            <a:r>
              <a:rPr lang="ar-MA" sz="3200" b="1" dirty="0"/>
              <a:t>جمع التكسير:</a:t>
            </a:r>
          </a:p>
        </p:txBody>
      </p:sp>
      <p:sp>
        <p:nvSpPr>
          <p:cNvPr id="3" name="Flowchart: Terminator 2"/>
          <p:cNvSpPr/>
          <p:nvPr/>
        </p:nvSpPr>
        <p:spPr>
          <a:xfrm>
            <a:off x="9228405" y="653950"/>
            <a:ext cx="2806494" cy="595086"/>
          </a:xfrm>
          <a:prstGeom prst="flowChartTermina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MA" sz="3200" b="1" dirty="0" smtClean="0">
                <a:solidFill>
                  <a:schemeClr val="tx1"/>
                </a:solidFill>
              </a:rPr>
              <a:t>أ- جمع القلة:</a:t>
            </a:r>
            <a:endParaRPr lang="ar-MA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679857"/>
              </p:ext>
            </p:extLst>
          </p:nvPr>
        </p:nvGraphicFramePr>
        <p:xfrm>
          <a:off x="126610" y="1277338"/>
          <a:ext cx="11894220" cy="2804160"/>
        </p:xfrm>
        <a:graphic>
          <a:graphicData uri="http://schemas.openxmlformats.org/drawingml/2006/table">
            <a:tbl>
              <a:tblPr rtl="1" firstRow="1" firstCol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6661039">
                  <a:extLst>
                    <a:ext uri="{9D8B030D-6E8A-4147-A177-3AD203B41FA5}">
                      <a16:colId xmlns:a16="http://schemas.microsoft.com/office/drawing/2014/main" val="2167784617"/>
                    </a:ext>
                  </a:extLst>
                </a:gridCol>
                <a:gridCol w="1768651">
                  <a:extLst>
                    <a:ext uri="{9D8B030D-6E8A-4147-A177-3AD203B41FA5}">
                      <a16:colId xmlns:a16="http://schemas.microsoft.com/office/drawing/2014/main" val="872506793"/>
                    </a:ext>
                  </a:extLst>
                </a:gridCol>
                <a:gridCol w="1600671">
                  <a:extLst>
                    <a:ext uri="{9D8B030D-6E8A-4147-A177-3AD203B41FA5}">
                      <a16:colId xmlns:a16="http://schemas.microsoft.com/office/drawing/2014/main" val="3886366736"/>
                    </a:ext>
                  </a:extLst>
                </a:gridCol>
                <a:gridCol w="1863859">
                  <a:extLst>
                    <a:ext uri="{9D8B030D-6E8A-4147-A177-3AD203B41FA5}">
                      <a16:colId xmlns:a16="http://schemas.microsoft.com/office/drawing/2014/main" val="2858508556"/>
                    </a:ext>
                  </a:extLst>
                </a:gridCol>
              </a:tblGrid>
              <a:tr h="33435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الكلمة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مفردها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وزن الجمع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5530874"/>
                  </a:ext>
                </a:extLst>
              </a:tr>
              <a:tr h="323797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1- </a:t>
                      </a:r>
                      <a:r>
                        <a:rPr lang="ar-EG" sz="3200" b="1" dirty="0">
                          <a:solidFill>
                            <a:srgbClr val="FF0000"/>
                          </a:solidFill>
                          <a:effectLst/>
                        </a:rPr>
                        <a:t>الأبْطَالُ</a:t>
                      </a: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 المُسْلِمُونَ يَأتُونَ دَائِماً كالمُعْجِزَاتِ.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420865"/>
                  </a:ext>
                </a:extLst>
              </a:tr>
              <a:tr h="385193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2- يَسْتَمِعُ </a:t>
                      </a:r>
                      <a:r>
                        <a:rPr lang="ar-EG" sz="3200" b="1" dirty="0">
                          <a:solidFill>
                            <a:srgbClr val="FF0000"/>
                          </a:solidFill>
                          <a:effectLst/>
                        </a:rPr>
                        <a:t>الفِتْيَةُ</a:t>
                      </a: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 لِلْقُرْآنِ الكَرِيمِ.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050381"/>
                  </a:ext>
                </a:extLst>
              </a:tr>
              <a:tr h="323797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3- تَخْشَعُ </a:t>
                      </a:r>
                      <a:r>
                        <a:rPr lang="ar-EG" sz="3200" b="1" dirty="0">
                          <a:solidFill>
                            <a:srgbClr val="FF0000"/>
                          </a:solidFill>
                          <a:effectLst/>
                        </a:rPr>
                        <a:t>أفْئِدَةُ</a:t>
                      </a: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 المُؤْمِنِينَ لِذِكْرِ اللهِ. 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568739"/>
                  </a:ext>
                </a:extLst>
              </a:tr>
              <a:tr h="323797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4- المُجَاهِدُونَ يُضَحُّونَ </a:t>
                      </a:r>
                      <a:r>
                        <a:rPr lang="ar-EG" sz="3200" b="1" dirty="0">
                          <a:solidFill>
                            <a:srgbClr val="FF0000"/>
                          </a:solidFill>
                          <a:effectLst/>
                        </a:rPr>
                        <a:t>بِأنْفُسِهِمْ</a:t>
                      </a: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 إعْلاَءً لِكَلِمَةِ اللهِ.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7195815"/>
                  </a:ext>
                </a:extLst>
              </a:tr>
            </a:tbl>
          </a:graphicData>
        </a:graphic>
      </p:graphicFrame>
      <p:sp>
        <p:nvSpPr>
          <p:cNvPr id="10" name="Flowchart: Terminator 9"/>
          <p:cNvSpPr/>
          <p:nvPr/>
        </p:nvSpPr>
        <p:spPr>
          <a:xfrm>
            <a:off x="9228405" y="4145164"/>
            <a:ext cx="2893255" cy="595086"/>
          </a:xfrm>
          <a:prstGeom prst="flowChartTermina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MA" sz="3600" b="1" dirty="0" smtClean="0">
                <a:solidFill>
                  <a:schemeClr val="tx1"/>
                </a:solidFill>
              </a:rPr>
              <a:t>ب- جمع الكثرة:</a:t>
            </a:r>
            <a:endParaRPr lang="ar-MA" sz="3600" b="1" dirty="0">
              <a:solidFill>
                <a:schemeClr val="tx1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934981"/>
              </p:ext>
            </p:extLst>
          </p:nvPr>
        </p:nvGraphicFramePr>
        <p:xfrm>
          <a:off x="126610" y="4257705"/>
          <a:ext cx="9031459" cy="245364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009597">
                  <a:extLst>
                    <a:ext uri="{9D8B030D-6E8A-4147-A177-3AD203B41FA5}">
                      <a16:colId xmlns:a16="http://schemas.microsoft.com/office/drawing/2014/main" val="2561056041"/>
                    </a:ext>
                  </a:extLst>
                </a:gridCol>
                <a:gridCol w="3010931">
                  <a:extLst>
                    <a:ext uri="{9D8B030D-6E8A-4147-A177-3AD203B41FA5}">
                      <a16:colId xmlns:a16="http://schemas.microsoft.com/office/drawing/2014/main" val="4265505013"/>
                    </a:ext>
                  </a:extLst>
                </a:gridCol>
                <a:gridCol w="3010931">
                  <a:extLst>
                    <a:ext uri="{9D8B030D-6E8A-4147-A177-3AD203B41FA5}">
                      <a16:colId xmlns:a16="http://schemas.microsoft.com/office/drawing/2014/main" val="3561789784"/>
                    </a:ext>
                  </a:extLst>
                </a:gridCol>
              </a:tblGrid>
              <a:tr h="363127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 dirty="0">
                          <a:solidFill>
                            <a:schemeClr val="tx1"/>
                          </a:solidFill>
                          <a:effectLst/>
                        </a:rPr>
                        <a:t>الكلمة الجمع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 dirty="0">
                          <a:solidFill>
                            <a:schemeClr val="tx1"/>
                          </a:solidFill>
                          <a:effectLst/>
                        </a:rPr>
                        <a:t>مفردها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 dirty="0">
                          <a:solidFill>
                            <a:schemeClr val="tx1"/>
                          </a:solidFill>
                          <a:effectLst/>
                        </a:rPr>
                        <a:t>وزن الجمع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124720"/>
                  </a:ext>
                </a:extLst>
              </a:tr>
              <a:tr h="363127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 dirty="0">
                          <a:solidFill>
                            <a:schemeClr val="tx1"/>
                          </a:solidFill>
                          <a:effectLst/>
                        </a:rPr>
                        <a:t>مَسَاجِد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039329"/>
                  </a:ext>
                </a:extLst>
              </a:tr>
              <a:tr h="363127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solidFill>
                            <a:schemeClr val="tx1"/>
                          </a:solidFill>
                          <a:effectLst/>
                        </a:rPr>
                        <a:t>أُسْدٌ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1120937"/>
                  </a:ext>
                </a:extLst>
              </a:tr>
              <a:tr h="363127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solidFill>
                            <a:schemeClr val="tx1"/>
                          </a:solidFill>
                          <a:effectLst/>
                        </a:rPr>
                        <a:t>كُتُب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913285"/>
                  </a:ext>
                </a:extLst>
              </a:tr>
              <a:tr h="363127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solidFill>
                            <a:schemeClr val="tx1"/>
                          </a:solidFill>
                          <a:effectLst/>
                        </a:rPr>
                        <a:t>شُهَدَاء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475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7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539089" y="34153"/>
            <a:ext cx="3481744" cy="584775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/>
              <a:t>2.	</a:t>
            </a:r>
            <a:r>
              <a:rPr lang="ar-MA" sz="3200" b="1" dirty="0" smtClean="0"/>
              <a:t>أقسام </a:t>
            </a:r>
            <a:r>
              <a:rPr lang="ar-MA" sz="3200" b="1" dirty="0"/>
              <a:t>جمع التكسير:</a:t>
            </a:r>
          </a:p>
        </p:txBody>
      </p:sp>
      <p:sp>
        <p:nvSpPr>
          <p:cNvPr id="3" name="Flowchart: Terminator 2"/>
          <p:cNvSpPr/>
          <p:nvPr/>
        </p:nvSpPr>
        <p:spPr>
          <a:xfrm>
            <a:off x="9228405" y="653950"/>
            <a:ext cx="2806494" cy="595086"/>
          </a:xfrm>
          <a:prstGeom prst="flowChartTermina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MA" sz="3200" b="1" dirty="0" smtClean="0">
                <a:solidFill>
                  <a:schemeClr val="tx1"/>
                </a:solidFill>
              </a:rPr>
              <a:t>أ- جمع القلة:</a:t>
            </a:r>
            <a:endParaRPr lang="ar-MA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558182"/>
              </p:ext>
            </p:extLst>
          </p:nvPr>
        </p:nvGraphicFramePr>
        <p:xfrm>
          <a:off x="126610" y="1277338"/>
          <a:ext cx="11894220" cy="2804160"/>
        </p:xfrm>
        <a:graphic>
          <a:graphicData uri="http://schemas.openxmlformats.org/drawingml/2006/table">
            <a:tbl>
              <a:tblPr rtl="1" firstRow="1" firstCol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6661039">
                  <a:extLst>
                    <a:ext uri="{9D8B030D-6E8A-4147-A177-3AD203B41FA5}">
                      <a16:colId xmlns:a16="http://schemas.microsoft.com/office/drawing/2014/main" val="2167784617"/>
                    </a:ext>
                  </a:extLst>
                </a:gridCol>
                <a:gridCol w="1768651">
                  <a:extLst>
                    <a:ext uri="{9D8B030D-6E8A-4147-A177-3AD203B41FA5}">
                      <a16:colId xmlns:a16="http://schemas.microsoft.com/office/drawing/2014/main" val="872506793"/>
                    </a:ext>
                  </a:extLst>
                </a:gridCol>
                <a:gridCol w="1600671">
                  <a:extLst>
                    <a:ext uri="{9D8B030D-6E8A-4147-A177-3AD203B41FA5}">
                      <a16:colId xmlns:a16="http://schemas.microsoft.com/office/drawing/2014/main" val="3886366736"/>
                    </a:ext>
                  </a:extLst>
                </a:gridCol>
                <a:gridCol w="1863859">
                  <a:extLst>
                    <a:ext uri="{9D8B030D-6E8A-4147-A177-3AD203B41FA5}">
                      <a16:colId xmlns:a16="http://schemas.microsoft.com/office/drawing/2014/main" val="2858508556"/>
                    </a:ext>
                  </a:extLst>
                </a:gridCol>
              </a:tblGrid>
              <a:tr h="33435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الكلمة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مفردها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وزن الجمع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5530874"/>
                  </a:ext>
                </a:extLst>
              </a:tr>
              <a:tr h="323797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1- </a:t>
                      </a:r>
                      <a:r>
                        <a:rPr lang="ar-EG" sz="3200" b="1" dirty="0">
                          <a:solidFill>
                            <a:srgbClr val="FF0000"/>
                          </a:solidFill>
                          <a:effectLst/>
                        </a:rPr>
                        <a:t>الأبْطَالُ</a:t>
                      </a: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 المُسْلِمُونَ يَأتُونَ دَائِماً كالمُعْجِزَاتِ.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أبْطَالٌ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بَطَلٌ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أفْعَال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420865"/>
                  </a:ext>
                </a:extLst>
              </a:tr>
              <a:tr h="385193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2- يَسْتَمِعُ </a:t>
                      </a:r>
                      <a:r>
                        <a:rPr lang="ar-EG" sz="3200" b="1" dirty="0">
                          <a:solidFill>
                            <a:srgbClr val="FF0000"/>
                          </a:solidFill>
                          <a:effectLst/>
                        </a:rPr>
                        <a:t>الفِتْيَةُ</a:t>
                      </a: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 لِلْقُرْآنِ الكَرِيمِ.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الفِتْيَةُ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فَتىً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فِعْلَة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050381"/>
                  </a:ext>
                </a:extLst>
              </a:tr>
              <a:tr h="323797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3- تَخْشَعُ </a:t>
                      </a:r>
                      <a:r>
                        <a:rPr lang="ar-EG" sz="3200" b="1" dirty="0">
                          <a:solidFill>
                            <a:srgbClr val="FF0000"/>
                          </a:solidFill>
                          <a:effectLst/>
                        </a:rPr>
                        <a:t>أفْئِدَةُ</a:t>
                      </a: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 المُؤْمِنِينَ لِذِكْرِ اللهِ. 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أفْئِدَةٌ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فُؤَادٌ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أفْعِلَة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568739"/>
                  </a:ext>
                </a:extLst>
              </a:tr>
              <a:tr h="323797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4- المُجَاهِدُونَ يُضَحُّونَ </a:t>
                      </a:r>
                      <a:r>
                        <a:rPr lang="ar-EG" sz="3200" b="1" dirty="0">
                          <a:solidFill>
                            <a:srgbClr val="FF0000"/>
                          </a:solidFill>
                          <a:effectLst/>
                        </a:rPr>
                        <a:t>بِأنْفُسِهِمْ</a:t>
                      </a: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 إعْلاَءً لِكَلِمَةِ اللهِ.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أنْفُسٌ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نَفْسٌ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200" b="1" dirty="0">
                          <a:solidFill>
                            <a:schemeClr val="tx1"/>
                          </a:solidFill>
                          <a:effectLst/>
                        </a:rPr>
                        <a:t>أفْعُل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7195815"/>
                  </a:ext>
                </a:extLst>
              </a:tr>
            </a:tbl>
          </a:graphicData>
        </a:graphic>
      </p:graphicFrame>
      <p:sp>
        <p:nvSpPr>
          <p:cNvPr id="10" name="Flowchart: Terminator 9"/>
          <p:cNvSpPr/>
          <p:nvPr/>
        </p:nvSpPr>
        <p:spPr>
          <a:xfrm>
            <a:off x="9228405" y="4145164"/>
            <a:ext cx="2893255" cy="595086"/>
          </a:xfrm>
          <a:prstGeom prst="flowChartTermina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MA" sz="3600" b="1" dirty="0" smtClean="0">
                <a:solidFill>
                  <a:schemeClr val="tx1"/>
                </a:solidFill>
              </a:rPr>
              <a:t>ب- جمع الكثرة:</a:t>
            </a:r>
            <a:endParaRPr lang="ar-MA" sz="3600" b="1" dirty="0">
              <a:solidFill>
                <a:schemeClr val="tx1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224997"/>
              </p:ext>
            </p:extLst>
          </p:nvPr>
        </p:nvGraphicFramePr>
        <p:xfrm>
          <a:off x="126610" y="4257705"/>
          <a:ext cx="9031459" cy="245364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009597">
                  <a:extLst>
                    <a:ext uri="{9D8B030D-6E8A-4147-A177-3AD203B41FA5}">
                      <a16:colId xmlns:a16="http://schemas.microsoft.com/office/drawing/2014/main" val="2561056041"/>
                    </a:ext>
                  </a:extLst>
                </a:gridCol>
                <a:gridCol w="3010931">
                  <a:extLst>
                    <a:ext uri="{9D8B030D-6E8A-4147-A177-3AD203B41FA5}">
                      <a16:colId xmlns:a16="http://schemas.microsoft.com/office/drawing/2014/main" val="4265505013"/>
                    </a:ext>
                  </a:extLst>
                </a:gridCol>
                <a:gridCol w="3010931">
                  <a:extLst>
                    <a:ext uri="{9D8B030D-6E8A-4147-A177-3AD203B41FA5}">
                      <a16:colId xmlns:a16="http://schemas.microsoft.com/office/drawing/2014/main" val="3561789784"/>
                    </a:ext>
                  </a:extLst>
                </a:gridCol>
              </a:tblGrid>
              <a:tr h="363127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 dirty="0">
                          <a:solidFill>
                            <a:schemeClr val="tx1"/>
                          </a:solidFill>
                          <a:effectLst/>
                        </a:rPr>
                        <a:t>الكلمة الجمع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 dirty="0">
                          <a:solidFill>
                            <a:schemeClr val="tx1"/>
                          </a:solidFill>
                          <a:effectLst/>
                        </a:rPr>
                        <a:t>مفردها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 dirty="0">
                          <a:solidFill>
                            <a:schemeClr val="tx1"/>
                          </a:solidFill>
                          <a:effectLst/>
                        </a:rPr>
                        <a:t>وزن الجمع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124720"/>
                  </a:ext>
                </a:extLst>
              </a:tr>
              <a:tr h="363127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 dirty="0">
                          <a:solidFill>
                            <a:schemeClr val="tx1"/>
                          </a:solidFill>
                          <a:effectLst/>
                        </a:rPr>
                        <a:t>مَسَاجِد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solidFill>
                            <a:schemeClr val="tx1"/>
                          </a:solidFill>
                          <a:effectLst/>
                        </a:rPr>
                        <a:t>مَسْجِد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 dirty="0">
                          <a:solidFill>
                            <a:schemeClr val="tx1"/>
                          </a:solidFill>
                          <a:effectLst/>
                        </a:rPr>
                        <a:t>مَفَاعِل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039329"/>
                  </a:ext>
                </a:extLst>
              </a:tr>
              <a:tr h="363127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solidFill>
                            <a:schemeClr val="tx1"/>
                          </a:solidFill>
                          <a:effectLst/>
                        </a:rPr>
                        <a:t>أُسْدٌ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solidFill>
                            <a:schemeClr val="tx1"/>
                          </a:solidFill>
                          <a:effectLst/>
                        </a:rPr>
                        <a:t>أَسَد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solidFill>
                            <a:schemeClr val="tx1"/>
                          </a:solidFill>
                          <a:effectLst/>
                        </a:rPr>
                        <a:t>فُعْل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1120937"/>
                  </a:ext>
                </a:extLst>
              </a:tr>
              <a:tr h="363127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solidFill>
                            <a:schemeClr val="tx1"/>
                          </a:solidFill>
                          <a:effectLst/>
                        </a:rPr>
                        <a:t>كُتُب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solidFill>
                            <a:schemeClr val="tx1"/>
                          </a:solidFill>
                          <a:effectLst/>
                        </a:rPr>
                        <a:t>كِتَابٌ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solidFill>
                            <a:schemeClr val="tx1"/>
                          </a:solidFill>
                          <a:effectLst/>
                        </a:rPr>
                        <a:t>فُعُل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913285"/>
                  </a:ext>
                </a:extLst>
              </a:tr>
              <a:tr h="363127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solidFill>
                            <a:schemeClr val="tx1"/>
                          </a:solidFill>
                          <a:effectLst/>
                        </a:rPr>
                        <a:t>شُهَدَاء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>
                          <a:solidFill>
                            <a:schemeClr val="tx1"/>
                          </a:solidFill>
                          <a:effectLst/>
                        </a:rPr>
                        <a:t>شَاهِد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800" b="1" dirty="0">
                          <a:solidFill>
                            <a:schemeClr val="tx1"/>
                          </a:solidFill>
                          <a:effectLst/>
                        </a:rPr>
                        <a:t>فُعَلاَء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475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383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12542" y="2046578"/>
            <a:ext cx="11908292" cy="317009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/>
              <a:t>ينقسم جمع التكسير إلى قسمين :</a:t>
            </a: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4000" b="1" dirty="0" smtClean="0">
                <a:solidFill>
                  <a:srgbClr val="00B050"/>
                </a:solidFill>
              </a:rPr>
              <a:t>جمع القلة: </a:t>
            </a:r>
            <a:r>
              <a:rPr lang="ar-MA" sz="4000" b="1" dirty="0" smtClean="0"/>
              <a:t>وهو </a:t>
            </a:r>
            <a:r>
              <a:rPr lang="ar-MA" sz="4000" b="1" dirty="0"/>
              <a:t>ما دل على الأعداد من 3 إلى </a:t>
            </a:r>
            <a:r>
              <a:rPr lang="ar-MA" sz="4000" b="1" dirty="0" smtClean="0"/>
              <a:t>10، </a:t>
            </a:r>
            <a:r>
              <a:rPr lang="ar-MA" sz="4000" b="1" dirty="0"/>
              <a:t>و له أربعة أوزان هي : </a:t>
            </a:r>
            <a:r>
              <a:rPr lang="ar-MA" sz="4000" b="1" dirty="0" smtClean="0"/>
              <a:t> </a:t>
            </a:r>
            <a:r>
              <a:rPr lang="ar-MA" sz="4000" b="1" dirty="0"/>
              <a:t>أفْعٍلَةٌ – أفْعُلٌ – أفْعَالٌ - فٍعْلَةٌ</a:t>
            </a: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4000" b="1" dirty="0" smtClean="0">
                <a:solidFill>
                  <a:srgbClr val="00B050"/>
                </a:solidFill>
              </a:rPr>
              <a:t>جمع الكثرة: </a:t>
            </a:r>
            <a:r>
              <a:rPr lang="ar-MA" sz="4000" b="1" dirty="0"/>
              <a:t>و هو ما دل على الأعداد من ثلاثة إلى ما لا </a:t>
            </a:r>
            <a:r>
              <a:rPr lang="ar-MA" sz="4000" b="1" dirty="0" smtClean="0"/>
              <a:t>نهاية، </a:t>
            </a:r>
            <a:r>
              <a:rPr lang="ar-MA" sz="4000" b="1" dirty="0"/>
              <a:t>وله عدة أوزان </a:t>
            </a:r>
            <a:r>
              <a:rPr lang="ar-MA" sz="4000" b="1" dirty="0" smtClean="0"/>
              <a:t>منها: </a:t>
            </a:r>
            <a:r>
              <a:rPr lang="ar-MA" sz="4000" b="1" dirty="0"/>
              <a:t>مَفَاعِل، فُعْل، فُعُل، فُعَلاَء، مَفَاعِيل 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09761" y="1144666"/>
            <a:ext cx="2511074" cy="76944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4400" b="1" dirty="0" smtClean="0"/>
              <a:t>أستنتج:</a:t>
            </a:r>
            <a:endParaRPr lang="ar-MA" sz="4400" b="1" dirty="0"/>
          </a:p>
        </p:txBody>
      </p:sp>
    </p:spTree>
    <p:extLst>
      <p:ext uri="{BB962C8B-B14F-4D97-AF65-F5344CB8AC3E}">
        <p14:creationId xmlns:p14="http://schemas.microsoft.com/office/powerpoint/2010/main" val="145311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202</TotalTime>
  <Words>540</Words>
  <Application>Microsoft Office PowerPoint</Application>
  <PresentationFormat>Widescreen</PresentationFormat>
  <Paragraphs>131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28</cp:revision>
  <dcterms:created xsi:type="dcterms:W3CDTF">2022-09-27T21:07:30Z</dcterms:created>
  <dcterms:modified xsi:type="dcterms:W3CDTF">2022-10-17T21:38:37Z</dcterms:modified>
</cp:coreProperties>
</file>