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4" r:id="rId4"/>
    <p:sldId id="268" r:id="rId5"/>
    <p:sldId id="275" r:id="rId6"/>
    <p:sldId id="273" r:id="rId7"/>
    <p:sldId id="276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07-03-1445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07-03-1445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07-03-1445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07-03-1445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07-03-1445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07-03-1445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07-03-1445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07-03-1445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812" y="2726787"/>
            <a:ext cx="11844997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خطاب السرد والوصف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4"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وصف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الشخوص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والأمكنة: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الاكتساب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3029" y="112544"/>
            <a:ext cx="469157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فهم 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الانطلاق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677" y="913840"/>
            <a:ext cx="11922361" cy="55204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1- الإيضاح </a:t>
            </a:r>
            <a:r>
              <a:rPr lang="ar-M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اللغوي</a:t>
            </a:r>
            <a:r>
              <a:rPr lang="ar-MA" sz="32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تتّشح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: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- </a:t>
            </a: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يُــنمُّ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- </a:t>
            </a: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عتمة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      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برنس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ar-MA" sz="3200" b="1" dirty="0" smtClean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مضامين النص: </a:t>
            </a:r>
            <a:endParaRPr lang="ar-MA" sz="3200" b="1" u="sng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14400" lvl="1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r-SA" sz="3200" b="1" dirty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14400" lvl="1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r-SA" sz="3200" b="1" dirty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3- القيم الإسلامية والحضارية المروجة  في النص: </a:t>
            </a:r>
            <a:endParaRPr lang="ar-MA" sz="3200" b="1" u="sng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14400" lvl="1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الإسلامية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</a:t>
            </a:r>
            <a:endParaRPr lang="ar-MA" sz="3200" b="1" dirty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14400" lvl="1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الحضارية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</a:t>
            </a:r>
            <a:endParaRPr lang="ar-MA" sz="3200" b="1" dirty="0" smtClean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9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3029" y="112544"/>
            <a:ext cx="469157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فهم 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الانطلاق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748" y="937470"/>
            <a:ext cx="11922361" cy="55204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1- الإيضاح </a:t>
            </a:r>
            <a:r>
              <a:rPr lang="ar-M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اللغوي</a:t>
            </a:r>
            <a:r>
              <a:rPr lang="ar-MA" sz="32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تتّشح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: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تلبس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- </a:t>
            </a: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يُــنمُّ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يدل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- </a:t>
            </a: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عتمة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ظلمة الليل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      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برنس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سلهام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ar-MA" sz="3200" b="1" dirty="0" smtClean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مضامين النص: </a:t>
            </a:r>
            <a:endParaRPr lang="ar-MA" sz="3200" b="1" u="sng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14400" lvl="1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وصف 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مسجد الحسن الثاني وما يزخر به من إبداع زخرفي.</a:t>
            </a:r>
          </a:p>
          <a:p>
            <a:pPr marL="914400" lvl="1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وصف 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لباس المؤذن وهيئته.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3- القيم الإسلامية والحضارية المروجة  في النص: </a:t>
            </a:r>
            <a:endParaRPr lang="ar-MA" sz="3200" b="1" u="sng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14400" lvl="1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الإسلامية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الالتزام بشعيرة الصلاة.....</a:t>
            </a:r>
          </a:p>
          <a:p>
            <a:pPr marL="914400" lvl="1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الحضارية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جمال الفن المعماري الإسلامي....</a:t>
            </a:r>
            <a:endParaRPr lang="ar-MA" sz="3200" b="1" dirty="0" smtClean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53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3029" y="154748"/>
            <a:ext cx="469157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الوصف والتحليل: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4744" y="1007806"/>
            <a:ext cx="11922361" cy="29238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عناصر الوصف</a:t>
            </a:r>
            <a:endParaRPr lang="ar-MA" sz="3200" b="1" u="sng" dirty="0" smtClean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	من يصف؟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	ماذا يصف؟ 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	أين يوجد الواصف؟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	لماذا يصف؟</a:t>
            </a:r>
          </a:p>
        </p:txBody>
      </p:sp>
    </p:spTree>
    <p:extLst>
      <p:ext uri="{BB962C8B-B14F-4D97-AF65-F5344CB8AC3E}">
        <p14:creationId xmlns:p14="http://schemas.microsoft.com/office/powerpoint/2010/main" val="79910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3029" y="154748"/>
            <a:ext cx="469157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الوصف والتحليل: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4744" y="1007806"/>
            <a:ext cx="11922361" cy="28874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u="sng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عناصر </a:t>
            </a: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الوصف هي</a:t>
            </a:r>
            <a:r>
              <a:rPr lang="ar-SA" sz="32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</a:t>
            </a:r>
            <a:endParaRPr lang="ar-MA" sz="3200" b="1" u="sng" dirty="0" smtClean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1- الواصف: السارد ( الكاتب).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2 - موقعه: خارج المسجد و داخله.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3- موضوع الوصف:  مسجد الحسن الثاني،  المؤدن.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4 - بواعث الوصف:  الإعجاب بــــجمال هذه المعلمة الديـــنية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02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648967"/>
              </p:ext>
            </p:extLst>
          </p:nvPr>
        </p:nvGraphicFramePr>
        <p:xfrm>
          <a:off x="70340" y="117048"/>
          <a:ext cx="12037255" cy="639629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344617">
                  <a:extLst>
                    <a:ext uri="{9D8B030D-6E8A-4147-A177-3AD203B41FA5}">
                      <a16:colId xmlns:a16="http://schemas.microsoft.com/office/drawing/2014/main" val="1277446482"/>
                    </a:ext>
                  </a:extLst>
                </a:gridCol>
                <a:gridCol w="1403089">
                  <a:extLst>
                    <a:ext uri="{9D8B030D-6E8A-4147-A177-3AD203B41FA5}">
                      <a16:colId xmlns:a16="http://schemas.microsoft.com/office/drawing/2014/main" val="2651200048"/>
                    </a:ext>
                  </a:extLst>
                </a:gridCol>
                <a:gridCol w="1719938">
                  <a:extLst>
                    <a:ext uri="{9D8B030D-6E8A-4147-A177-3AD203B41FA5}">
                      <a16:colId xmlns:a16="http://schemas.microsoft.com/office/drawing/2014/main" val="1876644805"/>
                    </a:ext>
                  </a:extLst>
                </a:gridCol>
                <a:gridCol w="1674056">
                  <a:extLst>
                    <a:ext uri="{9D8B030D-6E8A-4147-A177-3AD203B41FA5}">
                      <a16:colId xmlns:a16="http://schemas.microsoft.com/office/drawing/2014/main" val="1340738823"/>
                    </a:ext>
                  </a:extLst>
                </a:gridCol>
                <a:gridCol w="1602946">
                  <a:extLst>
                    <a:ext uri="{9D8B030D-6E8A-4147-A177-3AD203B41FA5}">
                      <a16:colId xmlns:a16="http://schemas.microsoft.com/office/drawing/2014/main" val="3297991658"/>
                    </a:ext>
                  </a:extLst>
                </a:gridCol>
                <a:gridCol w="1678252">
                  <a:extLst>
                    <a:ext uri="{9D8B030D-6E8A-4147-A177-3AD203B41FA5}">
                      <a16:colId xmlns:a16="http://schemas.microsoft.com/office/drawing/2014/main" val="517794319"/>
                    </a:ext>
                  </a:extLst>
                </a:gridCol>
                <a:gridCol w="1614357">
                  <a:extLst>
                    <a:ext uri="{9D8B030D-6E8A-4147-A177-3AD203B41FA5}">
                      <a16:colId xmlns:a16="http://schemas.microsoft.com/office/drawing/2014/main" val="1991976569"/>
                    </a:ext>
                  </a:extLst>
                </a:gridCol>
              </a:tblGrid>
              <a:tr h="159907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الموصوف الرئيس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الموصوف الرئيس 1: المسجد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الموصوف الرئيس 2: المؤذن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423312"/>
                  </a:ext>
                </a:extLst>
              </a:tr>
              <a:tr h="159907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الموصوفات الفرعية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الموقع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الشكل الهندسي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الأثاث والديكور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الأوصاف الجسمية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الأوصاف النفسية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الحركات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153721"/>
                  </a:ext>
                </a:extLst>
              </a:tr>
              <a:tr h="319814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الامتدادات الوصفية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121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199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1661063"/>
              </p:ext>
            </p:extLst>
          </p:nvPr>
        </p:nvGraphicFramePr>
        <p:xfrm>
          <a:off x="70340" y="117048"/>
          <a:ext cx="12037255" cy="616915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344617">
                  <a:extLst>
                    <a:ext uri="{9D8B030D-6E8A-4147-A177-3AD203B41FA5}">
                      <a16:colId xmlns:a16="http://schemas.microsoft.com/office/drawing/2014/main" val="1277446482"/>
                    </a:ext>
                  </a:extLst>
                </a:gridCol>
                <a:gridCol w="1403089">
                  <a:extLst>
                    <a:ext uri="{9D8B030D-6E8A-4147-A177-3AD203B41FA5}">
                      <a16:colId xmlns:a16="http://schemas.microsoft.com/office/drawing/2014/main" val="2651200048"/>
                    </a:ext>
                  </a:extLst>
                </a:gridCol>
                <a:gridCol w="1719938">
                  <a:extLst>
                    <a:ext uri="{9D8B030D-6E8A-4147-A177-3AD203B41FA5}">
                      <a16:colId xmlns:a16="http://schemas.microsoft.com/office/drawing/2014/main" val="1876644805"/>
                    </a:ext>
                  </a:extLst>
                </a:gridCol>
                <a:gridCol w="1674056">
                  <a:extLst>
                    <a:ext uri="{9D8B030D-6E8A-4147-A177-3AD203B41FA5}">
                      <a16:colId xmlns:a16="http://schemas.microsoft.com/office/drawing/2014/main" val="1340738823"/>
                    </a:ext>
                  </a:extLst>
                </a:gridCol>
                <a:gridCol w="1602946">
                  <a:extLst>
                    <a:ext uri="{9D8B030D-6E8A-4147-A177-3AD203B41FA5}">
                      <a16:colId xmlns:a16="http://schemas.microsoft.com/office/drawing/2014/main" val="3297991658"/>
                    </a:ext>
                  </a:extLst>
                </a:gridCol>
                <a:gridCol w="1678252">
                  <a:extLst>
                    <a:ext uri="{9D8B030D-6E8A-4147-A177-3AD203B41FA5}">
                      <a16:colId xmlns:a16="http://schemas.microsoft.com/office/drawing/2014/main" val="517794319"/>
                    </a:ext>
                  </a:extLst>
                </a:gridCol>
                <a:gridCol w="1614357">
                  <a:extLst>
                    <a:ext uri="{9D8B030D-6E8A-4147-A177-3AD203B41FA5}">
                      <a16:colId xmlns:a16="http://schemas.microsoft.com/office/drawing/2014/main" val="1991976569"/>
                    </a:ext>
                  </a:extLst>
                </a:gridCol>
              </a:tblGrid>
              <a:tr h="3225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الموصوف الرئيس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الموصوف الرئيس 1: المسجد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الموصوف الرئيس 2: المؤذن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423312"/>
                  </a:ext>
                </a:extLst>
              </a:tr>
              <a:tr h="3003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الموصوفات الفرعية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الموقع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الشكل الهندسي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الأثاث والديكور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الأوصاف الجسمية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الأوصاف النفسية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الحركات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153721"/>
                  </a:ext>
                </a:extLst>
              </a:tr>
              <a:tr h="4445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الامتدادات الوصفية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الدار البيضاء - مطل على البحر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صومعته الشامخة، صحنه الممتد،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ساقيته الرخامية...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تطل على الرائي مشربيتان، فنون العمارة الإسلامية.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برنوسه الأبيض، طربوشه الأبيض، فتى شاب، متوسط الطول..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في وجهه وقار، بأدب وتواضع.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يحيي ، يحلق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بالمصعد،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يشرع في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إنشاء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التهليلة...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121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72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86664" y="37914"/>
            <a:ext cx="4030385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/>
              <a:t>ثالثا:  استنتاج</a:t>
            </a:r>
            <a:endParaRPr lang="ar-MA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0341" y="684247"/>
            <a:ext cx="12048970" cy="610218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2800" b="1" dirty="0" smtClean="0"/>
              <a:t>     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تعتمد مهارة الوصف على تحديد الموصوف الرئيسي المراد وصفه، وتحديد موصوفاته الفرعية  والامتدادات الوصفية :</a:t>
            </a:r>
            <a:r>
              <a:rPr lang="ar-SA" sz="28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1- وصف </a:t>
            </a:r>
            <a:r>
              <a:rPr lang="ar-SA" sz="28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الشخوص</a:t>
            </a:r>
            <a:r>
              <a:rPr lang="ar-MA" sz="28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fr-FR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عندما أصف شخصا أركز على الجوانب التالية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</a:t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أ- الأوصاف الجسمية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الملامح  - الهيئة  - اللباس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….</a:t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ب- الأوصاف النفسية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المزاج والتصرفات – المشاعر والمواقف – الأفكار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….</a:t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ج- الأوصاف الاجتماعية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 الاسم – السن – الجنس – الوضعية الاجتماعية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</a:t>
            </a:r>
            <a:r>
              <a:rPr lang="ar-MA" sz="28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SA" sz="28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الأفعال والحركات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.</a:t>
            </a:r>
            <a: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2- وصف </a:t>
            </a:r>
            <a:r>
              <a:rPr lang="ar-SA" sz="28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الأمكنة</a:t>
            </a:r>
            <a:r>
              <a:rPr lang="ar-MA" sz="28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fr-FR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عندما أصف مكانا أركز على الجوانب التالية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:</a:t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أ- موقع المكان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ب- هندسة المكان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ج- الأثاث والديكور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SA" sz="2800" b="1" dirty="0">
                <a:ea typeface="Times New Roman" panose="02020603050405020304" pitchFamily="18" charset="0"/>
                <a:cs typeface="Arial" panose="020B0604020202020204" pitchFamily="34" charset="0"/>
              </a:rPr>
              <a:t> نستعمل في الوصف الصفات والتشبيهات.</a:t>
            </a:r>
            <a:endParaRPr lang="ar-MA" sz="2800" b="1" dirty="0"/>
          </a:p>
        </p:txBody>
      </p:sp>
    </p:spTree>
    <p:extLst>
      <p:ext uri="{BB962C8B-B14F-4D97-AF65-F5344CB8AC3E}">
        <p14:creationId xmlns:p14="http://schemas.microsoft.com/office/powerpoint/2010/main" val="227606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126</TotalTime>
  <Words>433</Words>
  <Application>Microsoft Office PowerPoint</Application>
  <PresentationFormat>Widescreen</PresentationFormat>
  <Paragraphs>73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Arabic Transparent</vt:lpstr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26</cp:revision>
  <dcterms:created xsi:type="dcterms:W3CDTF">2022-09-27T21:07:30Z</dcterms:created>
  <dcterms:modified xsi:type="dcterms:W3CDTF">2023-09-21T18:12:46Z</dcterms:modified>
</cp:coreProperties>
</file>