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2" r:id="rId3"/>
    <p:sldId id="273" r:id="rId4"/>
    <p:sldId id="295" r:id="rId5"/>
    <p:sldId id="290" r:id="rId6"/>
    <p:sldId id="299" r:id="rId7"/>
    <p:sldId id="265" r:id="rId8"/>
    <p:sldId id="300" r:id="rId9"/>
    <p:sldId id="303" r:id="rId10"/>
    <p:sldId id="304" r:id="rId11"/>
    <p:sldId id="301" r:id="rId12"/>
    <p:sldId id="305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الحصة الأولى" id="{C0280DE3-186E-43A6-99B9-F3A7679CEBC9}">
          <p14:sldIdLst>
            <p14:sldId id="256"/>
            <p14:sldId id="272"/>
            <p14:sldId id="273"/>
            <p14:sldId id="295"/>
            <p14:sldId id="290"/>
            <p14:sldId id="299"/>
          </p14:sldIdLst>
        </p14:section>
        <p14:section name="الحصة الثانية" id="{2A91C92C-40D6-4917-917C-47E3B2CEE21D}">
          <p14:sldIdLst>
            <p14:sldId id="265"/>
            <p14:sldId id="300"/>
            <p14:sldId id="303"/>
            <p14:sldId id="304"/>
            <p14:sldId id="301"/>
            <p14:sldId id="305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zakaria arajouan" initials="za" lastIdx="2" clrIdx="0">
    <p:extLst>
      <p:ext uri="{19B8F6BF-5375-455C-9EA6-DF929625EA0E}">
        <p15:presenceInfo xmlns:p15="http://schemas.microsoft.com/office/powerpoint/2012/main" userId="0080d4f0afe2cec7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690394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24074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159888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17038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870464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870763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5070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998875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73905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655862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232371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78848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9833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1950634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54815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156093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FA7F20-DC9F-48F5-97A9-5E02099C42C9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M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24050896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90FA7F20-DC9F-48F5-97A9-5E02099C42C9}" type="datetimeFigureOut">
              <a:rPr lang="ar-MA" smtClean="0"/>
              <a:t>04-10-1444</a:t>
            </a:fld>
            <a:endParaRPr lang="ar-M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ar-M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B840A-1E70-4FAF-ADA7-830431948D73}" type="slidenum">
              <a:rPr lang="ar-MA" smtClean="0"/>
              <a:t>‹#›</a:t>
            </a:fld>
            <a:endParaRPr lang="ar-MA"/>
          </a:p>
        </p:txBody>
      </p:sp>
    </p:spTree>
    <p:extLst>
      <p:ext uri="{BB962C8B-B14F-4D97-AF65-F5344CB8AC3E}">
        <p14:creationId xmlns:p14="http://schemas.microsoft.com/office/powerpoint/2010/main" val="35952374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xStyles>
    <p:titleStyle>
      <a:lvl1pPr algn="l" defTabSz="457200" rtl="1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342900" indent="-3429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r" defTabSz="457200" rtl="1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4572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80161" y="2897946"/>
            <a:ext cx="9868488" cy="92333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</a:rPr>
              <a:t>- مكـــــون: </a:t>
            </a:r>
            <a:r>
              <a:rPr lang="ar-MA" sz="5400" b="1" dirty="0" smtClean="0">
                <a:solidFill>
                  <a:schemeClr val="bg1"/>
                </a:solidFill>
              </a:rPr>
              <a:t>الــقـــــــــراءة</a:t>
            </a:r>
            <a:r>
              <a:rPr lang="ar-MA" sz="5400" b="1" dirty="0" smtClean="0"/>
              <a:t> </a:t>
            </a:r>
            <a:endParaRPr lang="ar-MA" sz="5400" b="1" dirty="0"/>
          </a:p>
        </p:txBody>
      </p:sp>
      <p:sp>
        <p:nvSpPr>
          <p:cNvPr id="5" name="TextBox 4"/>
          <p:cNvSpPr txBox="1"/>
          <p:nvPr/>
        </p:nvSpPr>
        <p:spPr>
          <a:xfrm>
            <a:off x="1280160" y="4276578"/>
            <a:ext cx="9868487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285750" indent="-285750" algn="r" rtl="1">
              <a:buFontTx/>
              <a:buChar char="-"/>
            </a:pPr>
            <a:r>
              <a:rPr lang="ar-MA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الموضوع</a:t>
            </a:r>
            <a:r>
              <a:rPr lang="ar-MA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ذهاب وإياب . </a:t>
            </a:r>
            <a:r>
              <a:rPr lang="ar-MA" sz="5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 </a:t>
            </a:r>
            <a:r>
              <a:rPr lang="ar-MA" sz="54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186</a:t>
            </a:r>
            <a:endParaRPr lang="ar-MA" sz="5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280161" y="1519314"/>
            <a:ext cx="9868488" cy="92333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r" rtl="1"/>
            <a:r>
              <a:rPr lang="ar-MA" sz="5400" b="1" dirty="0" smtClean="0">
                <a:solidFill>
                  <a:srgbClr val="FF0000"/>
                </a:solidFill>
              </a:rPr>
              <a:t>- المجـــــال: </a:t>
            </a:r>
            <a:r>
              <a:rPr lang="ar-MA" sz="5400" b="1" dirty="0" smtClean="0">
                <a:solidFill>
                  <a:schemeClr val="bg1"/>
                </a:solidFill>
              </a:rPr>
              <a:t>السكاني</a:t>
            </a:r>
            <a:endParaRPr lang="ar-MA" sz="5400" b="1" dirty="0"/>
          </a:p>
        </p:txBody>
      </p:sp>
    </p:spTree>
    <p:extLst>
      <p:ext uri="{BB962C8B-B14F-4D97-AF65-F5344CB8AC3E}">
        <p14:creationId xmlns:p14="http://schemas.microsoft.com/office/powerpoint/2010/main" val="975105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675" y="211017"/>
            <a:ext cx="11915335" cy="61863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R="0" lvl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MA" sz="3600" b="1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2. </a:t>
            </a:r>
            <a:r>
              <a:rPr kumimoji="0" lang="ar-MA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عناصر </a:t>
            </a:r>
            <a:r>
              <a:rPr kumimoji="0" lang="ar-MA" sz="3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السرد ومقوماته:</a:t>
            </a:r>
            <a:endParaRPr kumimoji="0" lang="ar-MA" sz="3600" b="1" i="0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1" algn="r" rtl="1"/>
            <a:r>
              <a:rPr kumimoji="0" lang="ar-M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‌أ.	</a:t>
            </a:r>
            <a:r>
              <a:rPr lang="ar-MA" sz="3600" b="1" dirty="0" smtClean="0">
                <a:solidFill>
                  <a:srgbClr val="00B050"/>
                </a:solidFill>
              </a:rPr>
              <a:t>الخطاطة </a:t>
            </a:r>
            <a:r>
              <a:rPr lang="ar-MA" sz="3600" b="1" dirty="0">
                <a:solidFill>
                  <a:srgbClr val="00B050"/>
                </a:solidFill>
              </a:rPr>
              <a:t>السردية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0" algn="r" rtl="1"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           البداية                     </a:t>
            </a:r>
            <a:r>
              <a:rPr lang="ar-MA" sz="3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الوسط                         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النهاية</a:t>
            </a:r>
          </a:p>
          <a:p>
            <a:pPr lvl="0" algn="r" rtl="1"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ب. شخصيات النص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: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>
              <a:solidFill>
                <a:srgbClr val="00B050"/>
              </a:solidFill>
              <a:latin typeface="Century Gothic" panose="020B0502020202020204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060788" y="1927283"/>
            <a:ext cx="3699803" cy="1561506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MA" sz="3200" b="1" dirty="0" smtClean="0">
                <a:solidFill>
                  <a:schemeClr val="bg1"/>
                </a:solidFill>
              </a:rPr>
              <a:t>مرض الأب</a:t>
            </a:r>
            <a:endParaRPr lang="ar-MA" sz="3200" b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571999" y="1983551"/>
            <a:ext cx="3432517" cy="1561506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r" rtl="1"/>
            <a:r>
              <a:rPr lang="ar-MA" sz="3200" b="1">
                <a:solidFill>
                  <a:prstClr val="black"/>
                </a:solidFill>
              </a:rPr>
              <a:t>حمل الابن أباه إلى الطبيب </a:t>
            </a:r>
            <a:endParaRPr lang="ar-MA" sz="3200" b="1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50166" y="2011688"/>
            <a:ext cx="4065561" cy="1561506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 rtl="1"/>
            <a:r>
              <a:rPr lang="ar-MA" sz="3600" b="1" dirty="0">
                <a:solidFill>
                  <a:prstClr val="black"/>
                </a:solidFill>
              </a:rPr>
              <a:t>وفاة الأب بعد بيع ابنه الحمار لأداء ثمن العملية.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467358"/>
              </p:ext>
            </p:extLst>
          </p:nvPr>
        </p:nvGraphicFramePr>
        <p:xfrm>
          <a:off x="450166" y="4136552"/>
          <a:ext cx="11310425" cy="2243328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3045882">
                  <a:extLst>
                    <a:ext uri="{9D8B030D-6E8A-4147-A177-3AD203B41FA5}">
                      <a16:colId xmlns:a16="http://schemas.microsoft.com/office/drawing/2014/main" val="3685919055"/>
                    </a:ext>
                  </a:extLst>
                </a:gridCol>
                <a:gridCol w="8264543">
                  <a:extLst>
                    <a:ext uri="{9D8B030D-6E8A-4147-A177-3AD203B41FA5}">
                      <a16:colId xmlns:a16="http://schemas.microsoft.com/office/drawing/2014/main" val="3248416394"/>
                    </a:ext>
                  </a:extLst>
                </a:gridCol>
              </a:tblGrid>
              <a:tr h="14351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dirty="0">
                          <a:solidFill>
                            <a:schemeClr val="bg1"/>
                          </a:solidFill>
                          <a:effectLst/>
                        </a:rPr>
                        <a:t>الشخصيات</a:t>
                      </a:r>
                      <a:endParaRPr lang="en-US" sz="3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dirty="0">
                          <a:solidFill>
                            <a:schemeClr val="bg1"/>
                          </a:solidFill>
                          <a:effectLst/>
                        </a:rPr>
                        <a:t>أوصافها</a:t>
                      </a:r>
                      <a:endParaRPr lang="en-US" sz="3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441968"/>
                  </a:ext>
                </a:extLst>
              </a:tr>
              <a:tr h="18224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>
                          <a:solidFill>
                            <a:schemeClr val="bg1"/>
                          </a:solidFill>
                          <a:effectLst/>
                        </a:rPr>
                        <a:t>شدوان</a:t>
                      </a:r>
                      <a:endParaRPr lang="en-US" sz="32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>
                          <a:solidFill>
                            <a:schemeClr val="bg1"/>
                          </a:solidFill>
                          <a:effectLst/>
                        </a:rPr>
                        <a:t>حنون، بار بأبيه...</a:t>
                      </a:r>
                      <a:endParaRPr lang="en-US" sz="32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644888"/>
                  </a:ext>
                </a:extLst>
              </a:tr>
              <a:tr h="14922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>
                          <a:solidFill>
                            <a:schemeClr val="bg1"/>
                          </a:solidFill>
                          <a:effectLst/>
                        </a:rPr>
                        <a:t>الأب</a:t>
                      </a:r>
                      <a:endParaRPr lang="en-US" sz="32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>
                          <a:solidFill>
                            <a:schemeClr val="bg1"/>
                          </a:solidFill>
                          <a:effectLst/>
                        </a:rPr>
                        <a:t>شيخ -مريض...</a:t>
                      </a:r>
                      <a:endParaRPr lang="en-US" sz="32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6746610"/>
                  </a:ext>
                </a:extLst>
              </a:tr>
              <a:tr h="11684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>
                          <a:solidFill>
                            <a:schemeClr val="bg1"/>
                          </a:solidFill>
                          <a:effectLst/>
                        </a:rPr>
                        <a:t>الطبيب</a:t>
                      </a:r>
                      <a:endParaRPr lang="en-US" sz="320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dirty="0">
                          <a:solidFill>
                            <a:schemeClr val="bg1"/>
                          </a:solidFill>
                          <a:effectLst/>
                        </a:rPr>
                        <a:t>انتهازي .....</a:t>
                      </a:r>
                      <a:endParaRPr lang="en-US" sz="3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3489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19494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607" y="182879"/>
            <a:ext cx="11915335" cy="28623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1" algn="r" rtl="1">
              <a:defRPr/>
            </a:pPr>
            <a:r>
              <a:rPr lang="ar-MA" sz="3600" b="1" dirty="0" smtClean="0">
                <a:solidFill>
                  <a:srgbClr val="00B050"/>
                </a:solidFill>
              </a:rPr>
              <a:t>ج‌</a:t>
            </a:r>
            <a:r>
              <a:rPr lang="ar-MA" sz="3600" b="1" dirty="0" smtClean="0">
                <a:solidFill>
                  <a:srgbClr val="00B050"/>
                </a:solidFill>
              </a:rPr>
              <a:t>) </a:t>
            </a:r>
            <a:r>
              <a:rPr lang="ar-MA" sz="3600" b="1" dirty="0">
                <a:solidFill>
                  <a:srgbClr val="00B050"/>
                </a:solidFill>
              </a:rPr>
              <a:t>	فضاء السرد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lvl="1" algn="r" rtl="1">
              <a:defRPr/>
            </a:pPr>
            <a:endParaRPr lang="ar-MA" sz="3600" b="1" dirty="0">
              <a:solidFill>
                <a:srgbClr val="00B050"/>
              </a:solidFill>
            </a:endParaRPr>
          </a:p>
          <a:p>
            <a:pPr lvl="1" algn="r" rtl="1">
              <a:defRPr/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lvl="1" algn="r" rtl="1">
              <a:defRPr/>
            </a:pPr>
            <a:endParaRPr lang="ar-MA" sz="3600" b="1" dirty="0">
              <a:solidFill>
                <a:srgbClr val="00B050"/>
              </a:solidFill>
            </a:endParaRPr>
          </a:p>
          <a:p>
            <a:pPr lvl="1" algn="r" rtl="1">
              <a:defRPr/>
            </a:pPr>
            <a:endParaRPr lang="ar-MA" sz="3600" b="1" dirty="0" smtClean="0">
              <a:solidFill>
                <a:srgbClr val="00B05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8077741"/>
              </p:ext>
            </p:extLst>
          </p:nvPr>
        </p:nvGraphicFramePr>
        <p:xfrm>
          <a:off x="295422" y="962546"/>
          <a:ext cx="11434104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438531">
                  <a:extLst>
                    <a:ext uri="{9D8B030D-6E8A-4147-A177-3AD203B41FA5}">
                      <a16:colId xmlns:a16="http://schemas.microsoft.com/office/drawing/2014/main" val="2748926448"/>
                    </a:ext>
                  </a:extLst>
                </a:gridCol>
                <a:gridCol w="4001543">
                  <a:extLst>
                    <a:ext uri="{9D8B030D-6E8A-4147-A177-3AD203B41FA5}">
                      <a16:colId xmlns:a16="http://schemas.microsoft.com/office/drawing/2014/main" val="1504993027"/>
                    </a:ext>
                  </a:extLst>
                </a:gridCol>
                <a:gridCol w="4994030">
                  <a:extLst>
                    <a:ext uri="{9D8B030D-6E8A-4147-A177-3AD203B41FA5}">
                      <a16:colId xmlns:a16="http://schemas.microsoft.com/office/drawing/2014/main" val="3797991475"/>
                    </a:ext>
                  </a:extLst>
                </a:gridCol>
              </a:tblGrid>
              <a:tr h="226060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الزمـــــــــان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المكــــــــــان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039324"/>
                  </a:ext>
                </a:extLst>
              </a:tr>
              <a:tr h="22669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عام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خاص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111586"/>
                  </a:ext>
                </a:extLst>
              </a:tr>
              <a:tr h="26797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4448696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550897" y="3155482"/>
            <a:ext cx="2827604" cy="5847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رابعا</a:t>
            </a:r>
            <a:r>
              <a:rPr lang="ar-MA" sz="3200" b="1" dirty="0">
                <a:solidFill>
                  <a:srgbClr val="FF0000"/>
                </a:solidFill>
              </a:rPr>
              <a:t>: التركيب</a:t>
            </a:r>
          </a:p>
        </p:txBody>
      </p:sp>
    </p:spTree>
    <p:extLst>
      <p:ext uri="{BB962C8B-B14F-4D97-AF65-F5344CB8AC3E}">
        <p14:creationId xmlns:p14="http://schemas.microsoft.com/office/powerpoint/2010/main" val="3466819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6607" y="182879"/>
            <a:ext cx="11915335" cy="28623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lvl="1" algn="r" rtl="1">
              <a:defRPr/>
            </a:pPr>
            <a:r>
              <a:rPr lang="ar-MA" sz="3600" b="1" dirty="0" smtClean="0">
                <a:solidFill>
                  <a:srgbClr val="00B050"/>
                </a:solidFill>
              </a:rPr>
              <a:t>ج‌</a:t>
            </a:r>
            <a:r>
              <a:rPr lang="ar-MA" sz="3600" b="1" dirty="0" smtClean="0">
                <a:solidFill>
                  <a:srgbClr val="00B050"/>
                </a:solidFill>
              </a:rPr>
              <a:t>) </a:t>
            </a:r>
            <a:r>
              <a:rPr lang="ar-MA" sz="3600" b="1" dirty="0">
                <a:solidFill>
                  <a:srgbClr val="00B050"/>
                </a:solidFill>
              </a:rPr>
              <a:t>	فضاء السرد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</a:p>
          <a:p>
            <a:pPr lvl="1" algn="r" rtl="1">
              <a:defRPr/>
            </a:pPr>
            <a:endParaRPr lang="ar-MA" sz="3600" b="1" dirty="0">
              <a:solidFill>
                <a:srgbClr val="00B050"/>
              </a:solidFill>
            </a:endParaRPr>
          </a:p>
          <a:p>
            <a:pPr lvl="1" algn="r" rtl="1">
              <a:defRPr/>
            </a:pPr>
            <a:endParaRPr lang="ar-MA" sz="3600" b="1" dirty="0" smtClean="0">
              <a:solidFill>
                <a:srgbClr val="00B050"/>
              </a:solidFill>
            </a:endParaRPr>
          </a:p>
          <a:p>
            <a:pPr lvl="1" algn="r" rtl="1">
              <a:defRPr/>
            </a:pPr>
            <a:endParaRPr lang="ar-MA" sz="3600" b="1" dirty="0">
              <a:solidFill>
                <a:srgbClr val="00B050"/>
              </a:solidFill>
            </a:endParaRPr>
          </a:p>
          <a:p>
            <a:pPr lvl="1" algn="r" rtl="1">
              <a:defRPr/>
            </a:pPr>
            <a:endParaRPr lang="ar-MA" sz="3600" b="1" dirty="0" smtClean="0">
              <a:solidFill>
                <a:srgbClr val="00B050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7327059"/>
              </p:ext>
            </p:extLst>
          </p:nvPr>
        </p:nvGraphicFramePr>
        <p:xfrm>
          <a:off x="295422" y="962546"/>
          <a:ext cx="11434104" cy="189280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2438531">
                  <a:extLst>
                    <a:ext uri="{9D8B030D-6E8A-4147-A177-3AD203B41FA5}">
                      <a16:colId xmlns:a16="http://schemas.microsoft.com/office/drawing/2014/main" val="2748926448"/>
                    </a:ext>
                  </a:extLst>
                </a:gridCol>
                <a:gridCol w="4001543">
                  <a:extLst>
                    <a:ext uri="{9D8B030D-6E8A-4147-A177-3AD203B41FA5}">
                      <a16:colId xmlns:a16="http://schemas.microsoft.com/office/drawing/2014/main" val="1504993027"/>
                    </a:ext>
                  </a:extLst>
                </a:gridCol>
                <a:gridCol w="4994030">
                  <a:extLst>
                    <a:ext uri="{9D8B030D-6E8A-4147-A177-3AD203B41FA5}">
                      <a16:colId xmlns:a16="http://schemas.microsoft.com/office/drawing/2014/main" val="3797991475"/>
                    </a:ext>
                  </a:extLst>
                </a:gridCol>
              </a:tblGrid>
              <a:tr h="226060">
                <a:tc gridSpan="2"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الزمـــــــــان 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 smtClean="0">
                          <a:solidFill>
                            <a:schemeClr val="bg1"/>
                          </a:solidFill>
                          <a:effectLst/>
                        </a:rPr>
                        <a:t>المكــــــــــان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5039324"/>
                  </a:ext>
                </a:extLst>
              </a:tr>
              <a:tr h="22669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عام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خاص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40000"/>
                        <a:lumOff val="6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القرية- المدينة – المشفى....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2111586"/>
                  </a:ext>
                </a:extLst>
              </a:tr>
              <a:tr h="26797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>
                          <a:solidFill>
                            <a:schemeClr val="bg1"/>
                          </a:solidFill>
                          <a:effectLst/>
                        </a:rPr>
                        <a:t>الماضي</a:t>
                      </a:r>
                      <a:endParaRPr lang="en-US" sz="3600" b="1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600" b="1" dirty="0">
                          <a:solidFill>
                            <a:schemeClr val="bg1"/>
                          </a:solidFill>
                          <a:effectLst/>
                        </a:rPr>
                        <a:t>المساء- الليل – الفجر....</a:t>
                      </a:r>
                      <a:endParaRPr lang="en-US" sz="36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M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444869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57905" y="3824868"/>
            <a:ext cx="11784037" cy="248266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قدم الكاتب النص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في قالب سردي ممتع، زاوج فيه بين الحكي </a:t>
            </a: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والحوار، </a:t>
            </a: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محاولا بذلك إبراز قيم أخلاقية متجلية في البر بالوالدين، ومستنكرا مظاهر الانتهازية التي تسود المجتمع خاصة في بعض المجالات المهمة مثل الطب.</a:t>
            </a:r>
            <a:endParaRPr lang="ar-MA" sz="3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50897" y="3155482"/>
            <a:ext cx="2827604" cy="584775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200" b="1" dirty="0" smtClean="0">
                <a:solidFill>
                  <a:srgbClr val="FF0000"/>
                </a:solidFill>
              </a:rPr>
              <a:t>رابعا</a:t>
            </a:r>
            <a:r>
              <a:rPr lang="ar-MA" sz="3200" b="1" dirty="0">
                <a:solidFill>
                  <a:srgbClr val="FF0000"/>
                </a:solidFill>
              </a:rPr>
              <a:t>: التركيب</a:t>
            </a:r>
          </a:p>
        </p:txBody>
      </p:sp>
    </p:spTree>
    <p:extLst>
      <p:ext uri="{BB962C8B-B14F-4D97-AF65-F5344CB8AC3E}">
        <p14:creationId xmlns:p14="http://schemas.microsoft.com/office/powerpoint/2010/main" val="3379850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79963" y="815927"/>
            <a:ext cx="2518117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/>
              <a:t>تقويم تشخيصي</a:t>
            </a:r>
            <a:endParaRPr lang="ar-MA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647113" y="2067950"/>
            <a:ext cx="11078307" cy="132343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71500" indent="-571500" algn="r" rtl="1">
              <a:buFontTx/>
              <a:buChar char="-"/>
            </a:pPr>
            <a:r>
              <a:rPr lang="ar-MA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القيم المستخلصة من النص السابق؟</a:t>
            </a: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71500" indent="-571500" algn="r" rtl="1">
              <a:buFontTx/>
              <a:buChar char="-"/>
            </a:pPr>
            <a:endParaRPr lang="ar-MA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29131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920" y="809859"/>
            <a:ext cx="11929403" cy="403187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200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</a:t>
            </a:r>
          </a:p>
          <a:p>
            <a:pPr marL="457200" indent="-457200" algn="r" rtl="1">
              <a:lnSpc>
                <a:spcPct val="20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20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..............................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200000"/>
              </a:lnSpc>
            </a:pP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.....................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45392" y="84406"/>
            <a:ext cx="3052688" cy="646331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759928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21920" y="809859"/>
            <a:ext cx="11929403" cy="6001643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صاحب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صبري موسى(1925م/ 1999)، صحفي وروائي مصري، من بين مؤلفاته؛ "خمسون عاما في قطار الصحافة"، "دموع بلا خطايا"، "الصحافة الملعونة"، "رحلة النسيان</a:t>
            </a:r>
            <a:r>
              <a:rPr lang="ar-MA" sz="32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".</a:t>
            </a:r>
            <a:endParaRPr lang="ar-M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نوعية </a:t>
            </a:r>
            <a:r>
              <a:rPr lang="ar-MA" sz="32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 </a:t>
            </a:r>
            <a:r>
              <a:rPr lang="ar-MA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نص سردي. 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العنوان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يتركب العنوان من كلمتين يربط بينهما حرف عطف، ذهاب معطوف عليه، إياب معطوف.</a:t>
            </a:r>
            <a:endParaRPr lang="ar-SA" sz="32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>
              <a:lnSpc>
                <a:spcPct val="150000"/>
              </a:lnSpc>
            </a:pP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الفرضية</a:t>
            </a:r>
            <a:r>
              <a:rPr lang="ar-MA" sz="32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ar-MA" sz="32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ar-MA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انطلاقا من أنشطة الملاحظة نفترض أن النص سيتحدث عن شخص مسن مرض وأخذ إلى المشفى.</a:t>
            </a:r>
            <a:endParaRPr lang="ar-MA" sz="3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445392" y="84406"/>
            <a:ext cx="3052688" cy="64633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3600" b="1" dirty="0" smtClean="0">
                <a:solidFill>
                  <a:srgbClr val="FF0000"/>
                </a:solidFill>
              </a:rPr>
              <a:t>أولا: تأطير </a:t>
            </a:r>
            <a:r>
              <a:rPr lang="ar-MA" sz="3600" b="1" dirty="0">
                <a:solidFill>
                  <a:srgbClr val="FF0000"/>
                </a:solidFill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7730183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9983" y="1197687"/>
            <a:ext cx="11769970" cy="378565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</a:rPr>
              <a:t>شرح </a:t>
            </a:r>
            <a:r>
              <a:rPr lang="ar-MA" sz="3200" b="1" u="sng" dirty="0">
                <a:solidFill>
                  <a:srgbClr val="00B050"/>
                </a:solidFill>
              </a:rPr>
              <a:t>المفردات الصعبة:</a:t>
            </a:r>
          </a:p>
          <a:p>
            <a:pPr marL="914400" lvl="1" indent="-457200" algn="r" rtl="1">
              <a:lnSpc>
                <a:spcPct val="150000"/>
              </a:lnSpc>
              <a:buFontTx/>
              <a:buChar char="-"/>
            </a:pPr>
            <a:r>
              <a:rPr lang="ar-MA" sz="3200" b="1" dirty="0" smtClean="0">
                <a:solidFill>
                  <a:srgbClr val="FF0000"/>
                </a:solidFill>
              </a:rPr>
              <a:t>الطابور </a:t>
            </a:r>
            <a:r>
              <a:rPr lang="ar-MA" sz="3200" b="1" dirty="0">
                <a:solidFill>
                  <a:srgbClr val="FF0000"/>
                </a:solidFill>
              </a:rPr>
              <a:t>:  </a:t>
            </a:r>
            <a:r>
              <a:rPr lang="ar-MA" sz="3200" b="1" dirty="0" smtClean="0">
                <a:solidFill>
                  <a:schemeClr val="bg1"/>
                </a:solidFill>
              </a:rPr>
              <a:t>........                 </a:t>
            </a:r>
            <a:r>
              <a:rPr lang="ar-MA" sz="3200" b="1" dirty="0" smtClean="0">
                <a:solidFill>
                  <a:srgbClr val="FF0000"/>
                </a:solidFill>
              </a:rPr>
              <a:t>- </a:t>
            </a:r>
            <a:r>
              <a:rPr lang="ar-MA" sz="3200" b="1" dirty="0">
                <a:solidFill>
                  <a:srgbClr val="FF0000"/>
                </a:solidFill>
              </a:rPr>
              <a:t>العجول: </a:t>
            </a:r>
            <a:r>
              <a:rPr lang="ar-MA" sz="3200" b="1" dirty="0" smtClean="0">
                <a:solidFill>
                  <a:schemeClr val="bg1"/>
                </a:solidFill>
              </a:rPr>
              <a:t>..............</a:t>
            </a:r>
          </a:p>
          <a:p>
            <a:pPr marL="914400" lvl="1" indent="-457200" algn="r" rtl="1">
              <a:lnSpc>
                <a:spcPct val="150000"/>
              </a:lnSpc>
              <a:buFontTx/>
              <a:buChar char="-"/>
            </a:pPr>
            <a:r>
              <a:rPr lang="ar-MA" sz="3200" b="1" dirty="0" smtClean="0">
                <a:solidFill>
                  <a:srgbClr val="FF0000"/>
                </a:solidFill>
              </a:rPr>
              <a:t> </a:t>
            </a:r>
            <a:r>
              <a:rPr lang="ar-MA" sz="3200" b="1" dirty="0" smtClean="0">
                <a:solidFill>
                  <a:srgbClr val="FF0000"/>
                </a:solidFill>
              </a:rPr>
              <a:t>أفصح </a:t>
            </a:r>
            <a:r>
              <a:rPr lang="ar-MA" sz="3200" b="1" dirty="0">
                <a:solidFill>
                  <a:srgbClr val="FF0000"/>
                </a:solidFill>
              </a:rPr>
              <a:t>: </a:t>
            </a:r>
            <a:r>
              <a:rPr lang="ar-MA" sz="3200" b="1" dirty="0">
                <a:solidFill>
                  <a:schemeClr val="bg1"/>
                </a:solidFill>
              </a:rPr>
              <a:t>.......... - </a:t>
            </a:r>
            <a:r>
              <a:rPr lang="ar-MA" sz="3200" b="1" dirty="0">
                <a:solidFill>
                  <a:srgbClr val="FF0000"/>
                </a:solidFill>
              </a:rPr>
              <a:t>يدس: </a:t>
            </a:r>
            <a:r>
              <a:rPr lang="ar-MA" sz="3200" b="1" dirty="0">
                <a:solidFill>
                  <a:schemeClr val="bg1"/>
                </a:solidFill>
              </a:rPr>
              <a:t>يضع            </a:t>
            </a:r>
            <a:r>
              <a:rPr lang="ar-MA" sz="3200" b="1" dirty="0">
                <a:solidFill>
                  <a:srgbClr val="FF0000"/>
                </a:solidFill>
              </a:rPr>
              <a:t>- نطاق: </a:t>
            </a:r>
            <a:r>
              <a:rPr lang="ar-MA" sz="3200" b="1" dirty="0">
                <a:solidFill>
                  <a:schemeClr val="bg1"/>
                </a:solidFill>
              </a:rPr>
              <a:t>حيز</a:t>
            </a:r>
            <a:endParaRPr lang="ar-MA" sz="3200" b="1" dirty="0" smtClean="0">
              <a:solidFill>
                <a:schemeClr val="bg1"/>
              </a:solidFill>
            </a:endParaRPr>
          </a:p>
          <a:p>
            <a:pPr marL="51435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</a:rPr>
              <a:t>الحدث الرئيسي:</a:t>
            </a:r>
            <a:endParaRPr lang="ar-MA" sz="3200" b="1" u="sng" dirty="0" smtClean="0">
              <a:solidFill>
                <a:srgbClr val="00B050"/>
              </a:solidFill>
            </a:endParaRPr>
          </a:p>
          <a:p>
            <a:pPr lvl="1"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</a:rPr>
              <a:t> </a:t>
            </a:r>
            <a:r>
              <a:rPr lang="ar-MA" sz="3200" b="1" dirty="0" smtClean="0">
                <a:solidFill>
                  <a:schemeClr val="bg1"/>
                </a:solidFill>
              </a:rPr>
              <a:t>..............................................................................</a:t>
            </a:r>
            <a:endParaRPr lang="ar-MA" sz="32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56406" y="345626"/>
            <a:ext cx="2797125" cy="70788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625069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69983" y="1197687"/>
            <a:ext cx="11769970" cy="45243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</a:rPr>
              <a:t>شرح </a:t>
            </a:r>
            <a:r>
              <a:rPr lang="ar-MA" sz="3200" b="1" u="sng" dirty="0">
                <a:solidFill>
                  <a:srgbClr val="00B050"/>
                </a:solidFill>
              </a:rPr>
              <a:t>المفردات الصعبة:</a:t>
            </a:r>
          </a:p>
          <a:p>
            <a:pPr marL="914400" lvl="1" indent="-457200" algn="r" rtl="1">
              <a:lnSpc>
                <a:spcPct val="150000"/>
              </a:lnSpc>
              <a:buFontTx/>
              <a:buChar char="-"/>
            </a:pPr>
            <a:r>
              <a:rPr lang="ar-MA" sz="3200" b="1" dirty="0" smtClean="0">
                <a:solidFill>
                  <a:srgbClr val="FF0000"/>
                </a:solidFill>
              </a:rPr>
              <a:t>الطابور </a:t>
            </a:r>
            <a:r>
              <a:rPr lang="ar-MA" sz="3200" b="1" dirty="0">
                <a:solidFill>
                  <a:srgbClr val="FF0000"/>
                </a:solidFill>
              </a:rPr>
              <a:t>:  </a:t>
            </a:r>
            <a:r>
              <a:rPr lang="ar-MA" sz="3200" b="1" dirty="0">
                <a:solidFill>
                  <a:schemeClr val="bg1"/>
                </a:solidFill>
              </a:rPr>
              <a:t>الصف                 </a:t>
            </a:r>
            <a:r>
              <a:rPr lang="ar-MA" sz="3200" b="1" dirty="0" smtClean="0">
                <a:solidFill>
                  <a:srgbClr val="FF0000"/>
                </a:solidFill>
              </a:rPr>
              <a:t>- </a:t>
            </a:r>
            <a:r>
              <a:rPr lang="ar-MA" sz="3200" b="1" dirty="0">
                <a:solidFill>
                  <a:srgbClr val="FF0000"/>
                </a:solidFill>
              </a:rPr>
              <a:t>العجول: </a:t>
            </a:r>
            <a:r>
              <a:rPr lang="ar-MA" sz="3200" b="1" dirty="0">
                <a:solidFill>
                  <a:schemeClr val="bg1"/>
                </a:solidFill>
              </a:rPr>
              <a:t>المسرع</a:t>
            </a:r>
            <a:endParaRPr lang="ar-MA" sz="3200" b="1" dirty="0" smtClean="0">
              <a:solidFill>
                <a:schemeClr val="bg1"/>
              </a:solidFill>
            </a:endParaRPr>
          </a:p>
          <a:p>
            <a:pPr marL="914400" lvl="1" indent="-457200" algn="r" rtl="1">
              <a:lnSpc>
                <a:spcPct val="150000"/>
              </a:lnSpc>
              <a:buFontTx/>
              <a:buChar char="-"/>
            </a:pPr>
            <a:r>
              <a:rPr lang="ar-MA" sz="3200" b="1" dirty="0" smtClean="0">
                <a:solidFill>
                  <a:srgbClr val="FF0000"/>
                </a:solidFill>
              </a:rPr>
              <a:t> </a:t>
            </a:r>
            <a:r>
              <a:rPr lang="ar-MA" sz="3200" b="1" dirty="0" smtClean="0">
                <a:solidFill>
                  <a:srgbClr val="FF0000"/>
                </a:solidFill>
              </a:rPr>
              <a:t>أفصح </a:t>
            </a:r>
            <a:r>
              <a:rPr lang="ar-MA" sz="3200" b="1" dirty="0">
                <a:solidFill>
                  <a:srgbClr val="FF0000"/>
                </a:solidFill>
              </a:rPr>
              <a:t>: </a:t>
            </a:r>
            <a:r>
              <a:rPr lang="ar-MA" sz="3200" b="1" dirty="0">
                <a:solidFill>
                  <a:schemeClr val="bg1"/>
                </a:solidFill>
              </a:rPr>
              <a:t>أظهر </a:t>
            </a:r>
            <a:r>
              <a:rPr lang="ar-MA" sz="3200" b="1" dirty="0" smtClean="0">
                <a:solidFill>
                  <a:schemeClr val="bg1"/>
                </a:solidFill>
              </a:rPr>
              <a:t>                   </a:t>
            </a:r>
            <a:r>
              <a:rPr lang="ar-MA" sz="3200" b="1" dirty="0">
                <a:solidFill>
                  <a:schemeClr val="bg1"/>
                </a:solidFill>
              </a:rPr>
              <a:t>- </a:t>
            </a:r>
            <a:r>
              <a:rPr lang="ar-MA" sz="3200" b="1" dirty="0">
                <a:solidFill>
                  <a:srgbClr val="FF0000"/>
                </a:solidFill>
              </a:rPr>
              <a:t>يدس: </a:t>
            </a:r>
            <a:r>
              <a:rPr lang="ar-MA" sz="3200" b="1" dirty="0">
                <a:solidFill>
                  <a:schemeClr val="bg1"/>
                </a:solidFill>
              </a:rPr>
              <a:t>يضع             </a:t>
            </a:r>
            <a:r>
              <a:rPr lang="ar-MA" sz="3200" b="1" dirty="0">
                <a:solidFill>
                  <a:srgbClr val="FF0000"/>
                </a:solidFill>
              </a:rPr>
              <a:t>- نطاق: </a:t>
            </a:r>
            <a:r>
              <a:rPr lang="ar-MA" sz="3200" b="1" dirty="0">
                <a:solidFill>
                  <a:schemeClr val="bg1"/>
                </a:solidFill>
              </a:rPr>
              <a:t>حيز</a:t>
            </a:r>
            <a:endParaRPr lang="ar-MA" sz="3200" b="1" dirty="0" smtClean="0">
              <a:solidFill>
                <a:schemeClr val="bg1"/>
              </a:solidFill>
            </a:endParaRPr>
          </a:p>
          <a:p>
            <a:pPr marL="514350" indent="-514350" algn="r" rtl="1">
              <a:lnSpc>
                <a:spcPct val="150000"/>
              </a:lnSpc>
              <a:buFont typeface="+mj-lt"/>
              <a:buAutoNum type="arabicPeriod"/>
            </a:pPr>
            <a:r>
              <a:rPr lang="ar-MA" sz="3200" b="1" u="sng" dirty="0" smtClean="0">
                <a:solidFill>
                  <a:srgbClr val="00B050"/>
                </a:solidFill>
              </a:rPr>
              <a:t>الحدث الرئيسي:</a:t>
            </a:r>
            <a:endParaRPr lang="ar-MA" sz="3200" b="1" u="sng" dirty="0" smtClean="0">
              <a:solidFill>
                <a:srgbClr val="00B050"/>
              </a:solidFill>
            </a:endParaRPr>
          </a:p>
          <a:p>
            <a:pPr lvl="1" algn="r" rtl="1">
              <a:lnSpc>
                <a:spcPct val="150000"/>
              </a:lnSpc>
            </a:pPr>
            <a:r>
              <a:rPr lang="ar-MA" sz="3200" b="1" dirty="0">
                <a:solidFill>
                  <a:schemeClr val="bg1"/>
                </a:solidFill>
              </a:rPr>
              <a:t> </a:t>
            </a:r>
            <a:r>
              <a:rPr lang="ar-MA" sz="3200" b="1" dirty="0">
                <a:solidFill>
                  <a:schemeClr val="bg1"/>
                </a:solidFill>
              </a:rPr>
              <a:t>أخذ الرجل أباه المريض إلى المستشفى، حيث مات هناك بعد بيع ابنه الحمار وإجراء العملية الجراحية له.</a:t>
            </a:r>
            <a:endParaRPr lang="ar-MA" sz="3200" b="1" dirty="0">
              <a:solidFill>
                <a:schemeClr val="bg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56406" y="345626"/>
            <a:ext cx="2797125" cy="70788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ثانيا: فهم </a:t>
            </a:r>
            <a:r>
              <a:rPr lang="ar-MA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النص</a:t>
            </a:r>
          </a:p>
        </p:txBody>
      </p:sp>
    </p:spTree>
    <p:extLst>
      <p:ext uri="{BB962C8B-B14F-4D97-AF65-F5344CB8AC3E}">
        <p14:creationId xmlns:p14="http://schemas.microsoft.com/office/powerpoint/2010/main" val="2209459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32850" y="196949"/>
            <a:ext cx="3812344" cy="70788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ثالثا</a:t>
            </a:r>
            <a:r>
              <a:rPr lang="ar-MA" sz="40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1016" y="1034760"/>
            <a:ext cx="11802794" cy="34163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المعجـــــم:</a:t>
            </a: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Wingdings" panose="05000000000000000000" pitchFamily="2" charset="2"/>
              <a:buChar char="Ø"/>
            </a:pPr>
            <a:r>
              <a:rPr lang="ar-MA" sz="36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ما دلالة المعجم؟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9131550"/>
              </p:ext>
            </p:extLst>
          </p:nvPr>
        </p:nvGraphicFramePr>
        <p:xfrm>
          <a:off x="333829" y="1788357"/>
          <a:ext cx="11552249" cy="168249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1552249">
                  <a:extLst>
                    <a:ext uri="{9D8B030D-6E8A-4147-A177-3AD203B41FA5}">
                      <a16:colId xmlns:a16="http://schemas.microsoft.com/office/drawing/2014/main" val="2145869320"/>
                    </a:ext>
                  </a:extLst>
                </a:gridCol>
              </a:tblGrid>
              <a:tr h="153670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الألفاظ الدالة على </a:t>
                      </a:r>
                      <a:r>
                        <a:rPr lang="ar-MA" sz="3200" b="1" dirty="0" smtClean="0">
                          <a:solidFill>
                            <a:srgbClr val="00B050"/>
                          </a:solidFill>
                          <a:effectLst/>
                        </a:rPr>
                        <a:t>المرض</a:t>
                      </a:r>
                      <a:endParaRPr lang="en-US" sz="32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49437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 </a:t>
                      </a:r>
                    </a:p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755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917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332850" y="196949"/>
            <a:ext cx="3812344" cy="707886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1">
            <a:spAutoFit/>
          </a:bodyPr>
          <a:lstStyle/>
          <a:p>
            <a:pPr algn="ctr" rtl="1"/>
            <a:r>
              <a:rPr lang="ar-MA" sz="4000" b="1" dirty="0" smtClean="0">
                <a:solidFill>
                  <a:srgbClr val="FF0000"/>
                </a:solidFill>
              </a:rPr>
              <a:t>ثالثا</a:t>
            </a:r>
            <a:r>
              <a:rPr lang="ar-MA" sz="4000" b="1" dirty="0">
                <a:solidFill>
                  <a:srgbClr val="FF0000"/>
                </a:solidFill>
              </a:rPr>
              <a:t>: تحليل النص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11016" y="1034760"/>
            <a:ext cx="11802794" cy="341632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L="514350" indent="-514350" algn="r" rtl="1">
              <a:buAutoNum type="arabicPeriod"/>
            </a:pPr>
            <a:r>
              <a:rPr lang="ar-MA" sz="3600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المعجـــــم:</a:t>
            </a: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u="sng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indent="-514350" algn="r" rtl="1">
              <a:buAutoNum type="arabicPeriod"/>
            </a:pP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r" rtl="1"/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457200" indent="-457200" algn="r" rtl="1">
              <a:buFont typeface="Wingdings" panose="05000000000000000000" pitchFamily="2" charset="2"/>
              <a:buChar char="Ø"/>
            </a:pPr>
            <a:r>
              <a:rPr lang="ar-MA" sz="3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وهو ما يتناسب مع موضوع النص الذي يتحدث عن مرض الرجل العجوز.</a:t>
            </a:r>
            <a:endParaRPr lang="ar-MA" sz="3600" b="1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5683678"/>
              </p:ext>
            </p:extLst>
          </p:nvPr>
        </p:nvGraphicFramePr>
        <p:xfrm>
          <a:off x="333829" y="1788357"/>
          <a:ext cx="11552249" cy="1682496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11552249">
                  <a:extLst>
                    <a:ext uri="{9D8B030D-6E8A-4147-A177-3AD203B41FA5}">
                      <a16:colId xmlns:a16="http://schemas.microsoft.com/office/drawing/2014/main" val="2145869320"/>
                    </a:ext>
                  </a:extLst>
                </a:gridCol>
              </a:tblGrid>
              <a:tr h="153670">
                <a:tc>
                  <a:txBody>
                    <a:bodyPr/>
                    <a:lstStyle/>
                    <a:p>
                      <a:pPr marL="457200"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الألفاظ الدالة على </a:t>
                      </a:r>
                      <a:r>
                        <a:rPr lang="ar-MA" sz="3200" b="1" dirty="0" smtClean="0">
                          <a:solidFill>
                            <a:srgbClr val="00B050"/>
                          </a:solidFill>
                          <a:effectLst/>
                        </a:rPr>
                        <a:t>المرض</a:t>
                      </a:r>
                      <a:endParaRPr lang="en-US" sz="3200" b="1" dirty="0">
                        <a:solidFill>
                          <a:srgbClr val="00B05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494377"/>
                  </a:ext>
                </a:extLst>
              </a:tr>
              <a:tr h="198120">
                <a:tc>
                  <a:txBody>
                    <a:bodyPr/>
                    <a:lstStyle/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49580" algn="l"/>
                          <a:tab pos="899160" algn="l"/>
                          <a:tab pos="2721610" algn="l"/>
                        </a:tabLst>
                      </a:pPr>
                      <a:r>
                        <a:rPr lang="ar-MA" sz="3200" b="1" dirty="0" smtClean="0">
                          <a:solidFill>
                            <a:schemeClr val="bg1"/>
                          </a:solidFill>
                          <a:effectLst/>
                        </a:rPr>
                        <a:t>يصدر أنات – الشيخ المريض – المستشفى- ليبسط ألمه كاملا – التوجع – المريض... </a:t>
                      </a:r>
                      <a:endParaRPr lang="en-US" sz="3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9755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5925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675" y="211017"/>
            <a:ext cx="11915335" cy="618630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1">
            <a:spAutoFit/>
          </a:bodyPr>
          <a:lstStyle/>
          <a:p>
            <a:pPr marR="0" lvl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ar-MA" sz="3600" b="1" i="0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2. </a:t>
            </a:r>
            <a:r>
              <a:rPr kumimoji="0" lang="ar-MA" sz="3600" b="1" i="0" u="sng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عناصر </a:t>
            </a:r>
            <a:r>
              <a:rPr kumimoji="0" lang="ar-MA" sz="36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السرد ومقوماته:</a:t>
            </a:r>
            <a:endParaRPr kumimoji="0" lang="ar-MA" sz="3600" b="1" i="0" u="sng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1" algn="r" rtl="1"/>
            <a:r>
              <a:rPr kumimoji="0" lang="ar-MA" sz="36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‌أ.	</a:t>
            </a:r>
            <a:r>
              <a:rPr lang="ar-MA" sz="3600" b="1" dirty="0" smtClean="0">
                <a:solidFill>
                  <a:srgbClr val="00B050"/>
                </a:solidFill>
              </a:rPr>
              <a:t>الخطاطة </a:t>
            </a:r>
            <a:r>
              <a:rPr lang="ar-MA" sz="3600" b="1" dirty="0">
                <a:solidFill>
                  <a:srgbClr val="00B050"/>
                </a:solidFill>
              </a:rPr>
              <a:t>السردية</a:t>
            </a:r>
            <a:r>
              <a:rPr lang="ar-MA" sz="3600" b="1" dirty="0" smtClean="0">
                <a:solidFill>
                  <a:srgbClr val="00B050"/>
                </a:solidFill>
              </a:rPr>
              <a:t>:</a:t>
            </a: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lvl="0" algn="r" rtl="1"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           البداية                     </a:t>
            </a:r>
            <a:r>
              <a:rPr lang="ar-MA" sz="3600" b="1" dirty="0" smtClean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الوسط                         </a:t>
            </a: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النهاية</a:t>
            </a:r>
          </a:p>
          <a:p>
            <a:pPr lvl="0" algn="r" rtl="1"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0" marR="0" lvl="0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MA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entury Gothic" panose="020B0502020202020204"/>
                <a:ea typeface="+mn-ea"/>
                <a:cs typeface="Arial" panose="020B0604020202020204" pitchFamily="34" charset="0"/>
              </a:rPr>
              <a:t>ب. شخصيات النص:</a:t>
            </a: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>
              <a:solidFill>
                <a:srgbClr val="00B050"/>
              </a:solidFill>
              <a:latin typeface="Century Gothic" panose="020B0502020202020204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 smtClean="0">
              <a:solidFill>
                <a:srgbClr val="00B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ar-MA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anose="020B0502020202020204"/>
              <a:cs typeface="Arial" panose="020B0604020202020204" pitchFamily="34" charset="0"/>
            </a:endParaRPr>
          </a:p>
          <a:p>
            <a:pPr marL="457200" marR="0" lvl="1" indent="0" algn="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MA" sz="3600" b="1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Century Gothic" panose="020B0502020202020204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8060788" y="1927283"/>
            <a:ext cx="3699803" cy="1561506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 rtl="1"/>
            <a:r>
              <a:rPr lang="ar-MA" sz="3200" b="1" dirty="0" smtClean="0">
                <a:solidFill>
                  <a:schemeClr val="bg1"/>
                </a:solidFill>
              </a:rPr>
              <a:t>..........</a:t>
            </a:r>
            <a:endParaRPr lang="ar-MA" sz="3200" b="1" dirty="0">
              <a:solidFill>
                <a:schemeClr val="bg1"/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4571999" y="1983551"/>
            <a:ext cx="3432517" cy="1561506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/>
            <a:r>
              <a:rPr lang="ar-MA" sz="3200" b="1" dirty="0" smtClean="0">
                <a:solidFill>
                  <a:prstClr val="black"/>
                </a:solidFill>
              </a:rPr>
              <a:t>............</a:t>
            </a:r>
            <a:endParaRPr lang="ar-MA" sz="3200" b="1" dirty="0">
              <a:solidFill>
                <a:prstClr val="black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50166" y="2011688"/>
            <a:ext cx="4065561" cy="1561506"/>
          </a:xfrm>
          <a:prstGeom prst="roundRect">
            <a:avLst/>
          </a:prstGeom>
          <a:solidFill>
            <a:schemeClr val="tx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1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ctr" rtl="1"/>
            <a:r>
              <a:rPr lang="ar-MA" sz="3600" b="1" dirty="0" smtClean="0">
                <a:solidFill>
                  <a:prstClr val="black"/>
                </a:solidFill>
              </a:rPr>
              <a:t>.........</a:t>
            </a:r>
            <a:endParaRPr lang="ar-MA" sz="3600" b="1" dirty="0">
              <a:solidFill>
                <a:prstClr val="black"/>
              </a:solidFill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1474788"/>
              </p:ext>
            </p:extLst>
          </p:nvPr>
        </p:nvGraphicFramePr>
        <p:xfrm>
          <a:off x="450166" y="4136552"/>
          <a:ext cx="11310425" cy="1884419"/>
        </p:xfrm>
        <a:graphic>
          <a:graphicData uri="http://schemas.openxmlformats.org/drawingml/2006/table">
            <a:tbl>
              <a:tblPr rtl="1" firstRow="1" firstCol="1" lastRow="1" lastCol="1" bandRow="1" bandCol="1">
                <a:tableStyleId>{5C22544A-7EE6-4342-B048-85BDC9FD1C3A}</a:tableStyleId>
              </a:tblPr>
              <a:tblGrid>
                <a:gridCol w="3045882">
                  <a:extLst>
                    <a:ext uri="{9D8B030D-6E8A-4147-A177-3AD203B41FA5}">
                      <a16:colId xmlns:a16="http://schemas.microsoft.com/office/drawing/2014/main" val="3685919055"/>
                    </a:ext>
                  </a:extLst>
                </a:gridCol>
                <a:gridCol w="8264543">
                  <a:extLst>
                    <a:ext uri="{9D8B030D-6E8A-4147-A177-3AD203B41FA5}">
                      <a16:colId xmlns:a16="http://schemas.microsoft.com/office/drawing/2014/main" val="3248416394"/>
                    </a:ext>
                  </a:extLst>
                </a:gridCol>
              </a:tblGrid>
              <a:tr h="763730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dirty="0">
                          <a:solidFill>
                            <a:schemeClr val="bg1"/>
                          </a:solidFill>
                          <a:effectLst/>
                        </a:rPr>
                        <a:t>الشخصيات</a:t>
                      </a:r>
                      <a:endParaRPr lang="en-US" sz="3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MA" sz="3200" dirty="0">
                          <a:solidFill>
                            <a:schemeClr val="bg1"/>
                          </a:solidFill>
                          <a:effectLst/>
                        </a:rPr>
                        <a:t>أوصافها</a:t>
                      </a:r>
                      <a:endParaRPr lang="en-US" sz="3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441968"/>
                  </a:ext>
                </a:extLst>
              </a:tr>
              <a:tr h="373563"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0644888"/>
                  </a:ext>
                </a:extLst>
              </a:tr>
              <a:tr h="373563"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/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6746610"/>
                  </a:ext>
                </a:extLst>
              </a:tr>
              <a:tr h="373563"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ar-MA" dirty="0"/>
                    </a:p>
                  </a:txBody>
                  <a:tcPr marL="68580" marR="68580" marT="0" marB="0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3489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78095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422</TotalTime>
  <Words>421</Words>
  <Application>Microsoft Office PowerPoint</Application>
  <PresentationFormat>Widescreen</PresentationFormat>
  <Paragraphs>102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Century Gothic</vt:lpstr>
      <vt:lpstr>Wingdings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zakaria arajouan</dc:creator>
  <cp:lastModifiedBy>zakaria arajouan</cp:lastModifiedBy>
  <cp:revision>63</cp:revision>
  <dcterms:created xsi:type="dcterms:W3CDTF">2022-09-26T12:22:46Z</dcterms:created>
  <dcterms:modified xsi:type="dcterms:W3CDTF">2023-04-24T21:47:33Z</dcterms:modified>
</cp:coreProperties>
</file>