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64" r:id="rId2"/>
    <p:sldId id="275" r:id="rId3"/>
    <p:sldId id="257" r:id="rId4"/>
    <p:sldId id="266" r:id="rId5"/>
    <p:sldId id="260" r:id="rId6"/>
    <p:sldId id="259" r:id="rId7"/>
    <p:sldId id="261" r:id="rId8"/>
    <p:sldId id="297" r:id="rId9"/>
    <p:sldId id="292" r:id="rId10"/>
    <p:sldId id="298" r:id="rId11"/>
    <p:sldId id="293" r:id="rId12"/>
    <p:sldId id="296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الحصة الأولى" id="{C0280DE3-186E-43A6-99B9-F3A7679CEBC9}">
          <p14:sldIdLst>
            <p14:sldId id="264"/>
            <p14:sldId id="275"/>
            <p14:sldId id="257"/>
            <p14:sldId id="266"/>
            <p14:sldId id="260"/>
            <p14:sldId id="259"/>
          </p14:sldIdLst>
        </p14:section>
        <p14:section name="الحصة الثانية" id="{2A91C92C-40D6-4917-917C-47E3B2CEE21D}">
          <p14:sldIdLst>
            <p14:sldId id="261"/>
            <p14:sldId id="297"/>
            <p14:sldId id="292"/>
            <p14:sldId id="298"/>
            <p14:sldId id="293"/>
            <p14:sldId id="296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zakaria arajouan" initials="za" lastIdx="2" clrIdx="0">
    <p:extLst>
      <p:ext uri="{19B8F6BF-5375-455C-9EA6-DF929625EA0E}">
        <p15:presenceInfo xmlns:p15="http://schemas.microsoft.com/office/powerpoint/2012/main" userId="0080d4f0afe2cec7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792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ommentAuthors" Target="commentAuthor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A7F20-DC9F-48F5-97A9-5E02099C42C9}" type="datetimeFigureOut">
              <a:rPr lang="ar-MA" smtClean="0"/>
              <a:t>28-08-1444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B840A-1E70-4FAF-ADA7-830431948D73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690394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A7F20-DC9F-48F5-97A9-5E02099C42C9}" type="datetimeFigureOut">
              <a:rPr lang="ar-MA" smtClean="0"/>
              <a:t>28-08-1444</a:t>
            </a:fld>
            <a:endParaRPr lang="ar-M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B840A-1E70-4FAF-ADA7-830431948D73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19240748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A7F20-DC9F-48F5-97A9-5E02099C42C9}" type="datetimeFigureOut">
              <a:rPr lang="ar-MA" smtClean="0"/>
              <a:t>28-08-1444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B840A-1E70-4FAF-ADA7-830431948D73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11598887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A7F20-DC9F-48F5-97A9-5E02099C42C9}" type="datetimeFigureOut">
              <a:rPr lang="ar-MA" smtClean="0"/>
              <a:t>28-08-1444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B840A-1E70-4FAF-ADA7-830431948D73}" type="slidenum">
              <a:rPr lang="ar-MA" smtClean="0"/>
              <a:t>‹#›</a:t>
            </a:fld>
            <a:endParaRPr lang="ar-MA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8417038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A7F20-DC9F-48F5-97A9-5E02099C42C9}" type="datetimeFigureOut">
              <a:rPr lang="ar-MA" smtClean="0"/>
              <a:t>28-08-1444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B840A-1E70-4FAF-ADA7-830431948D73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18704641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A7F20-DC9F-48F5-97A9-5E02099C42C9}" type="datetimeFigureOut">
              <a:rPr lang="ar-MA" smtClean="0"/>
              <a:t>28-08-1444</a:t>
            </a:fld>
            <a:endParaRPr lang="ar-MA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B840A-1E70-4FAF-ADA7-830431948D73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8707633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A7F20-DC9F-48F5-97A9-5E02099C42C9}" type="datetimeFigureOut">
              <a:rPr lang="ar-MA" smtClean="0"/>
              <a:t>28-08-1444</a:t>
            </a:fld>
            <a:endParaRPr lang="ar-MA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B840A-1E70-4FAF-ADA7-830431948D73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150700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A7F20-DC9F-48F5-97A9-5E02099C42C9}" type="datetimeFigureOut">
              <a:rPr lang="ar-MA" smtClean="0"/>
              <a:t>28-08-1444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B840A-1E70-4FAF-ADA7-830431948D73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9988759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A7F20-DC9F-48F5-97A9-5E02099C42C9}" type="datetimeFigureOut">
              <a:rPr lang="ar-MA" smtClean="0"/>
              <a:t>28-08-1444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B840A-1E70-4FAF-ADA7-830431948D73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25739052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A7F20-DC9F-48F5-97A9-5E02099C42C9}" type="datetimeFigureOut">
              <a:rPr lang="ar-MA" smtClean="0"/>
              <a:t>28-08-1444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B840A-1E70-4FAF-ADA7-830431948D73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36558627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A7F20-DC9F-48F5-97A9-5E02099C42C9}" type="datetimeFigureOut">
              <a:rPr lang="ar-MA" smtClean="0"/>
              <a:t>28-08-1444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B840A-1E70-4FAF-ADA7-830431948D73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12323712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A7F20-DC9F-48F5-97A9-5E02099C42C9}" type="datetimeFigureOut">
              <a:rPr lang="ar-MA" smtClean="0"/>
              <a:t>28-08-1444</a:t>
            </a:fld>
            <a:endParaRPr lang="ar-M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B840A-1E70-4FAF-ADA7-830431948D73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37884815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A7F20-DC9F-48F5-97A9-5E02099C42C9}" type="datetimeFigureOut">
              <a:rPr lang="ar-MA" smtClean="0"/>
              <a:t>28-08-1444</a:t>
            </a:fld>
            <a:endParaRPr lang="ar-M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B840A-1E70-4FAF-ADA7-830431948D73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19598338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A7F20-DC9F-48F5-97A9-5E02099C42C9}" type="datetimeFigureOut">
              <a:rPr lang="ar-MA" smtClean="0"/>
              <a:t>28-08-1444</a:t>
            </a:fld>
            <a:endParaRPr lang="ar-MA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B840A-1E70-4FAF-ADA7-830431948D73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19506345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A7F20-DC9F-48F5-97A9-5E02099C42C9}" type="datetimeFigureOut">
              <a:rPr lang="ar-MA" smtClean="0"/>
              <a:t>28-08-1444</a:t>
            </a:fld>
            <a:endParaRPr lang="ar-MA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B840A-1E70-4FAF-ADA7-830431948D73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25481566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A7F20-DC9F-48F5-97A9-5E02099C42C9}" type="datetimeFigureOut">
              <a:rPr lang="ar-MA" smtClean="0"/>
              <a:t>28-08-1444</a:t>
            </a:fld>
            <a:endParaRPr lang="ar-MA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B840A-1E70-4FAF-ADA7-830431948D73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31560938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A7F20-DC9F-48F5-97A9-5E02099C42C9}" type="datetimeFigureOut">
              <a:rPr lang="ar-MA" smtClean="0"/>
              <a:t>28-08-1444</a:t>
            </a:fld>
            <a:endParaRPr lang="ar-M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B840A-1E70-4FAF-ADA7-830431948D73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24050896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90FA7F20-DC9F-48F5-97A9-5E02099C42C9}" type="datetimeFigureOut">
              <a:rPr lang="ar-MA" smtClean="0"/>
              <a:t>28-08-1444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DB840A-1E70-4FAF-ADA7-830431948D73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359523743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  <p:sldLayoutId id="2147483689" r:id="rId17"/>
  </p:sldLayoutIdLst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xStyles>
    <p:titleStyle>
      <a:lvl1pPr algn="l" defTabSz="457200" rtl="1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rtl="1" eaLnBrk="1" hangingPunct="1">
        <a:defRPr>
          <a:solidFill>
            <a:schemeClr val="tx2"/>
          </a:solidFill>
        </a:defRPr>
      </a:lvl2pPr>
      <a:lvl3pPr rtl="1" eaLnBrk="1" hangingPunct="1">
        <a:defRPr>
          <a:solidFill>
            <a:schemeClr val="tx2"/>
          </a:solidFill>
        </a:defRPr>
      </a:lvl3pPr>
      <a:lvl4pPr rtl="1" eaLnBrk="1" hangingPunct="1">
        <a:defRPr>
          <a:solidFill>
            <a:schemeClr val="tx2"/>
          </a:solidFill>
        </a:defRPr>
      </a:lvl4pPr>
      <a:lvl5pPr rtl="1" eaLnBrk="1" hangingPunct="1">
        <a:defRPr>
          <a:solidFill>
            <a:schemeClr val="tx2"/>
          </a:solidFill>
        </a:defRPr>
      </a:lvl5pPr>
      <a:lvl6pPr rtl="1" eaLnBrk="1" hangingPunct="1">
        <a:defRPr>
          <a:solidFill>
            <a:schemeClr val="tx2"/>
          </a:solidFill>
        </a:defRPr>
      </a:lvl6pPr>
      <a:lvl7pPr rtl="1" eaLnBrk="1" hangingPunct="1">
        <a:defRPr>
          <a:solidFill>
            <a:schemeClr val="tx2"/>
          </a:solidFill>
        </a:defRPr>
      </a:lvl7pPr>
      <a:lvl8pPr rtl="1" eaLnBrk="1" hangingPunct="1">
        <a:defRPr>
          <a:solidFill>
            <a:schemeClr val="tx2"/>
          </a:solidFill>
        </a:defRPr>
      </a:lvl8pPr>
      <a:lvl9pPr rtl="1" eaLnBrk="1" hangingPunct="1">
        <a:defRPr>
          <a:solidFill>
            <a:schemeClr val="tx2"/>
          </a:solidFill>
        </a:defRPr>
      </a:lvl9pPr>
    </p:titleStyle>
    <p:bodyStyle>
      <a:lvl1pPr marL="342900" indent="-342900" algn="r" defTabSz="457200" rtl="1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r" defTabSz="457200" rtl="1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436098" y="1681086"/>
            <a:ext cx="11605845" cy="3831818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1">
            <a:spAutoFit/>
          </a:bodyPr>
          <a:lstStyle/>
          <a:p>
            <a:pPr algn="r" rtl="1">
              <a:lnSpc>
                <a:spcPct val="150000"/>
              </a:lnSpc>
            </a:pPr>
            <a:r>
              <a:rPr lang="ar-MA" sz="5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المـــــــــجال: </a:t>
            </a:r>
            <a:r>
              <a:rPr lang="ar-MA" sz="5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الاجتماعي والاقتصادي</a:t>
            </a:r>
            <a:endParaRPr lang="ar-MA" sz="54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r" rtl="1">
              <a:lnSpc>
                <a:spcPct val="150000"/>
              </a:lnSpc>
            </a:pPr>
            <a:r>
              <a:rPr lang="ar-MA" sz="5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المـــــــكـون</a:t>
            </a:r>
            <a:r>
              <a:rPr lang="ar-MA" sz="5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</a:t>
            </a:r>
            <a:r>
              <a:rPr lang="ar-MA" sz="5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القـــــــــــــراءة</a:t>
            </a:r>
          </a:p>
          <a:p>
            <a:pPr algn="r" rtl="1">
              <a:lnSpc>
                <a:spcPct val="150000"/>
              </a:lnSpc>
            </a:pPr>
            <a:r>
              <a:rPr lang="ar-MA" sz="5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المــوضـوع</a:t>
            </a:r>
            <a:r>
              <a:rPr lang="ar-MA" sz="5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</a:t>
            </a:r>
            <a:r>
              <a:rPr lang="ar-MA" sz="5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رِسَالَةٌ إلَى أمِّي   </a:t>
            </a:r>
            <a:r>
              <a:rPr lang="ar-MA" sz="5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– ص: </a:t>
            </a:r>
            <a:r>
              <a:rPr lang="ar-MA" sz="5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146</a:t>
            </a:r>
            <a:endParaRPr lang="ar-MA" sz="5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9465923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26608" y="640080"/>
            <a:ext cx="11844997" cy="5078313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1">
            <a:spAutoFit/>
          </a:bodyPr>
          <a:lstStyle/>
          <a:p>
            <a:pPr marL="514350" indent="-514350" algn="r" rtl="1">
              <a:lnSpc>
                <a:spcPct val="150000"/>
              </a:lnSpc>
              <a:buAutoNum type="arabicPeriod" startAt="2"/>
            </a:pPr>
            <a:r>
              <a:rPr lang="ar-MA" sz="3600" b="1" u="sng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الأساليب اللغوية والفنية :</a:t>
            </a:r>
            <a:endParaRPr lang="ar-MA" sz="3600" b="1" u="sng" dirty="0" smtClean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71500" indent="-571500" algn="r" rtl="1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ar-MA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أسلوب </a:t>
            </a:r>
            <a:r>
              <a:rPr lang="ar-MA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النداء: </a:t>
            </a:r>
            <a:r>
              <a:rPr lang="ar-MA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[يا حلوة – يا قديستي...]؛ وهو يؤدي معنى المدح والتعظيم للأم.</a:t>
            </a:r>
          </a:p>
          <a:p>
            <a:pPr marL="571500" indent="-571500" algn="r" rtl="1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ar-MA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الكناية</a:t>
            </a:r>
            <a:r>
              <a:rPr lang="ar-MA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</a:t>
            </a:r>
            <a:r>
              <a:rPr lang="ar-MA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وهي جملة لها معنى ظاهر صحيح ولكننا نقصد من ورائه معنى آخر أبلغ [ بلاده الأخضر كناية على جمال بلده/الاسمنت والخشب كناية على القسوة /العالم الأصفر كناية على آسيا/عرائس السكر كناية عن الحلويات </a:t>
            </a:r>
            <a:r>
              <a:rPr lang="ar-MA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].</a:t>
            </a:r>
            <a:endParaRPr lang="ar-MA" sz="3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5259257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82880" y="161779"/>
            <a:ext cx="11844997" cy="1631216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1">
            <a:spAutoFit/>
          </a:bodyPr>
          <a:lstStyle/>
          <a:p>
            <a:pPr algn="r" rtl="1"/>
            <a:r>
              <a:rPr lang="ar-MA" sz="4000" b="1" u="sng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3. </a:t>
            </a:r>
            <a:r>
              <a:rPr lang="ar-MA" sz="4000" b="1" u="sng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قيم النص:</a:t>
            </a:r>
            <a:endParaRPr lang="ar-MA" sz="4000" b="1" u="sng" dirty="0" smtClean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r" rtl="1">
              <a:lnSpc>
                <a:spcPct val="150000"/>
              </a:lnSpc>
            </a:pPr>
            <a:r>
              <a:rPr lang="ar-MA" sz="4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¤ ما القيم التي يمكن أن تستخلص من هذا النص؟</a:t>
            </a:r>
            <a:endParaRPr lang="ar-MA" sz="40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275384" y="1927274"/>
            <a:ext cx="2602523" cy="646331"/>
          </a:xfrm>
          <a:prstGeom prst="rect">
            <a:avLst/>
          </a:prstGeom>
          <a:solidFill>
            <a:schemeClr val="tx1">
              <a:lumMod val="85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pPr algn="ctr" rtl="1"/>
            <a:r>
              <a:rPr lang="ar-MA" sz="3600" b="1" dirty="0" smtClean="0">
                <a:solidFill>
                  <a:srgbClr val="FF0000"/>
                </a:solidFill>
              </a:rPr>
              <a:t>رابعا</a:t>
            </a:r>
            <a:r>
              <a:rPr lang="ar-MA" sz="3600" b="1" dirty="0">
                <a:solidFill>
                  <a:srgbClr val="FF0000"/>
                </a:solidFill>
              </a:rPr>
              <a:t>: التركيب</a:t>
            </a:r>
          </a:p>
        </p:txBody>
      </p:sp>
    </p:spTree>
    <p:extLst>
      <p:ext uri="{BB962C8B-B14F-4D97-AF65-F5344CB8AC3E}">
        <p14:creationId xmlns:p14="http://schemas.microsoft.com/office/powerpoint/2010/main" val="2619794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82880" y="161779"/>
            <a:ext cx="11844997" cy="1631216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1">
            <a:spAutoFit/>
          </a:bodyPr>
          <a:lstStyle/>
          <a:p>
            <a:pPr algn="r" rtl="1"/>
            <a:r>
              <a:rPr lang="ar-MA" sz="4000" b="1" u="sng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3. </a:t>
            </a:r>
            <a:r>
              <a:rPr lang="ar-MA" sz="4000" b="1" u="sng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قيم النص:</a:t>
            </a:r>
            <a:endParaRPr lang="ar-MA" sz="4000" b="1" u="sng" dirty="0" smtClean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r" rtl="1">
              <a:lnSpc>
                <a:spcPct val="150000"/>
              </a:lnSpc>
            </a:pPr>
            <a:r>
              <a:rPr lang="ar-MA" sz="4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</a:t>
            </a:r>
            <a:r>
              <a:rPr lang="ar-MA" sz="4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حب الأم – تعظيم الأم – الحنين – حب </a:t>
            </a:r>
            <a:r>
              <a:rPr lang="ar-MA" sz="4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الوطن...</a:t>
            </a:r>
            <a:endParaRPr lang="ar-MA" sz="40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275384" y="1927274"/>
            <a:ext cx="2602523" cy="646331"/>
          </a:xfrm>
          <a:prstGeom prst="rect">
            <a:avLst/>
          </a:prstGeom>
          <a:solidFill>
            <a:schemeClr val="tx1">
              <a:lumMod val="85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pPr algn="ctr" rtl="1"/>
            <a:r>
              <a:rPr lang="ar-MA" sz="3600" b="1" dirty="0" smtClean="0">
                <a:solidFill>
                  <a:srgbClr val="FF0000"/>
                </a:solidFill>
              </a:rPr>
              <a:t>رابعا</a:t>
            </a:r>
            <a:r>
              <a:rPr lang="ar-MA" sz="3600" b="1" dirty="0">
                <a:solidFill>
                  <a:srgbClr val="FF0000"/>
                </a:solidFill>
              </a:rPr>
              <a:t>: التركيب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12540" y="2646328"/>
            <a:ext cx="11985674" cy="248266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1">
            <a:spAutoFit/>
          </a:bodyPr>
          <a:lstStyle/>
          <a:p>
            <a:pPr algn="r" rtl="1">
              <a:lnSpc>
                <a:spcPct val="150000"/>
              </a:lnSpc>
            </a:pPr>
            <a:r>
              <a:rPr lang="ar-MA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يتغنى الشاعر نزار قباني بحبه لأمه ولوطنه وتعلقه بهما وبمشاعر الغربة والحنين إليهما، مما دفعه إلى استحضار أجمل ذكرياته في أحضان أمه وتحت ظلال وطنه.</a:t>
            </a:r>
            <a:endParaRPr lang="ar-MA" sz="36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1213335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586069" y="295422"/>
            <a:ext cx="2743200" cy="646331"/>
          </a:xfrm>
          <a:prstGeom prst="rect">
            <a:avLst/>
          </a:prstGeom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pPr algn="ctr" rtl="1"/>
            <a:r>
              <a:rPr lang="ar-MA" sz="3600"/>
              <a:t>تقويم تشخيصي</a:t>
            </a:r>
            <a:endParaRPr lang="ar-MA" sz="3600" dirty="0"/>
          </a:p>
        </p:txBody>
      </p:sp>
      <p:sp>
        <p:nvSpPr>
          <p:cNvPr id="5" name="TextBox 4"/>
          <p:cNvSpPr txBox="1"/>
          <p:nvPr/>
        </p:nvSpPr>
        <p:spPr>
          <a:xfrm>
            <a:off x="2278966" y="1282871"/>
            <a:ext cx="8883747" cy="1824923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1">
            <a:spAutoFit/>
          </a:bodyPr>
          <a:lstStyle/>
          <a:p>
            <a:pPr marL="571500" indent="-571500" algn="r" rtl="1">
              <a:lnSpc>
                <a:spcPct val="150000"/>
              </a:lnSpc>
              <a:buFontTx/>
              <a:buChar char="-"/>
            </a:pPr>
            <a:r>
              <a:rPr lang="ar-MA" sz="4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ما الشعور الذي ينتاب الفرد في الغربة؟ ومن هم الأفراد الذين يحن إليهم في غربته؟</a:t>
            </a:r>
            <a:endParaRPr lang="ar-MA" sz="4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40677" y="3386953"/>
            <a:ext cx="11943470" cy="1651671"/>
          </a:xfrm>
          <a:prstGeom prst="rect">
            <a:avLst/>
          </a:prstGeom>
          <a:solidFill>
            <a:schemeClr val="tx1">
              <a:lumMod val="85000"/>
            </a:schemeClr>
          </a:solidFill>
        </p:spPr>
        <p:txBody>
          <a:bodyPr wrap="square" rtlCol="1">
            <a:spAutoFit/>
          </a:bodyPr>
          <a:lstStyle/>
          <a:p>
            <a:pPr marL="571500" indent="-571500" algn="r" rtl="1">
              <a:lnSpc>
                <a:spcPct val="150000"/>
              </a:lnSpc>
              <a:buFontTx/>
              <a:buChar char="-"/>
            </a:pPr>
            <a:r>
              <a:rPr lang="ar-MA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ينتابه </a:t>
            </a:r>
            <a:r>
              <a:rPr lang="ar-MA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الحنين إلى الوطن، ويشتاق إلى أفراد أسرته وبدرجة أكثر الأم؛ فهي الحضن الدافئ والقلب الكبير...</a:t>
            </a:r>
            <a:endParaRPr lang="ar-MA" sz="3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0536785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81353" y="578574"/>
            <a:ext cx="11633981" cy="4708981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1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ar-MA" sz="4000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الملاحظة</a:t>
            </a:r>
            <a:r>
              <a:rPr lang="ar-MA" sz="40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</a:t>
            </a:r>
          </a:p>
          <a:p>
            <a:pPr marL="285750" indent="-285750" algn="r" rtl="1">
              <a:lnSpc>
                <a:spcPct val="150000"/>
              </a:lnSpc>
              <a:buFontTx/>
              <a:buChar char="-"/>
            </a:pPr>
            <a:r>
              <a:rPr lang="ar-MA" sz="4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مما يتركب عنوان النص؟ وما الدلالات التي يتضمنها؟</a:t>
            </a:r>
          </a:p>
          <a:p>
            <a:pPr marL="285750" indent="-285750" algn="r" rtl="1">
              <a:lnSpc>
                <a:spcPct val="150000"/>
              </a:lnSpc>
              <a:buFontTx/>
              <a:buChar char="-"/>
            </a:pPr>
            <a:r>
              <a:rPr lang="ar-MA" sz="4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اقرأ </a:t>
            </a:r>
            <a:r>
              <a:rPr lang="ar-MA" sz="4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بداية النص ونهايته، وسجل ملاحظاتك.</a:t>
            </a:r>
          </a:p>
          <a:p>
            <a:pPr marL="285750" indent="-285750" algn="r" rtl="1">
              <a:lnSpc>
                <a:spcPct val="150000"/>
              </a:lnSpc>
              <a:buFontTx/>
              <a:buChar char="-"/>
            </a:pPr>
            <a:r>
              <a:rPr lang="ar-MA" sz="40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الفرضية</a:t>
            </a:r>
            <a:r>
              <a:rPr lang="ar-MA" sz="40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</a:t>
            </a:r>
            <a:r>
              <a:rPr lang="ar-MA" sz="4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افترض </a:t>
            </a:r>
            <a:r>
              <a:rPr lang="ar-MA" sz="4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مما سبق نوعية النص موضوعه، أو القضية التي يعالجها.</a:t>
            </a:r>
          </a:p>
        </p:txBody>
      </p:sp>
    </p:spTree>
    <p:extLst>
      <p:ext uri="{BB962C8B-B14F-4D97-AF65-F5344CB8AC3E}">
        <p14:creationId xmlns:p14="http://schemas.microsoft.com/office/powerpoint/2010/main" val="34981297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70340" y="731510"/>
            <a:ext cx="12056012" cy="452431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1">
            <a:spAutoFit/>
          </a:bodyPr>
          <a:lstStyle/>
          <a:p>
            <a:pPr marL="742950" indent="-742950" algn="r" rtl="1">
              <a:spcAft>
                <a:spcPts val="0"/>
              </a:spcAft>
              <a:buFont typeface="+mj-lt"/>
              <a:buAutoNum type="arabicPeriod"/>
            </a:pPr>
            <a:r>
              <a:rPr lang="ar-EG" sz="3600" b="1" u="sng" dirty="0" smtClean="0">
                <a:solidFill>
                  <a:srgbClr val="00B050"/>
                </a:solidFill>
                <a:latin typeface="Arabic Transparent" panose="020B0604020202020204" pitchFamily="34" charset="0"/>
                <a:ea typeface="Calibri" panose="020F0502020204030204" pitchFamily="34" charset="0"/>
                <a:cs typeface="Arabic Transparent" panose="020B0604020202020204" pitchFamily="34" charset="0"/>
              </a:rPr>
              <a:t>بداية </a:t>
            </a:r>
            <a:r>
              <a:rPr lang="ar-EG" sz="3600" b="1" u="sng" dirty="0">
                <a:solidFill>
                  <a:srgbClr val="00B050"/>
                </a:solidFill>
                <a:latin typeface="Arabic Transparent" panose="020B0604020202020204" pitchFamily="34" charset="0"/>
                <a:ea typeface="Calibri" panose="020F0502020204030204" pitchFamily="34" charset="0"/>
                <a:cs typeface="Arabic Transparent" panose="020B0604020202020204" pitchFamily="34" charset="0"/>
              </a:rPr>
              <a:t>النص ونهايته:</a:t>
            </a:r>
            <a:r>
              <a:rPr lang="ar-EG" sz="3600" b="1" dirty="0">
                <a:solidFill>
                  <a:srgbClr val="00B050"/>
                </a:solidFill>
                <a:latin typeface="Arabic Transparent" panose="020B0604020202020204" pitchFamily="34" charset="0"/>
                <a:ea typeface="Calibri" panose="020F0502020204030204" pitchFamily="34" charset="0"/>
                <a:cs typeface="Arabic Transparent" panose="020B0604020202020204" pitchFamily="34" charset="0"/>
              </a:rPr>
              <a:t> </a:t>
            </a:r>
            <a:r>
              <a:rPr lang="ar-EG" sz="3600" b="1" dirty="0">
                <a:solidFill>
                  <a:schemeClr val="bg1"/>
                </a:solidFill>
                <a:latin typeface="Arabic Transparent" panose="020B0604020202020204" pitchFamily="34" charset="0"/>
                <a:ea typeface="Calibri" panose="020F0502020204030204" pitchFamily="34" charset="0"/>
                <a:cs typeface="Arabic Transparent" panose="020B0604020202020204" pitchFamily="34" charset="0"/>
              </a:rPr>
              <a:t>العلاقة بين المؤشرين هي علاقة ترابط؛ فالشاعر يخاطب أمه معبرا عن حبه لها، وتقديسه لشخصها، وارتباطه بها رغم كبر سنه وحنينه </a:t>
            </a:r>
            <a:r>
              <a:rPr lang="ar-EG" sz="3600" b="1" dirty="0" smtClean="0">
                <a:solidFill>
                  <a:schemeClr val="bg1"/>
                </a:solidFill>
                <a:latin typeface="Arabic Transparent" panose="020B0604020202020204" pitchFamily="34" charset="0"/>
                <a:ea typeface="Calibri" panose="020F0502020204030204" pitchFamily="34" charset="0"/>
                <a:cs typeface="Arabic Transparent" panose="020B0604020202020204" pitchFamily="34" charset="0"/>
              </a:rPr>
              <a:t>للوطن. </a:t>
            </a:r>
            <a:endParaRPr lang="en-US" sz="3600" b="1" dirty="0">
              <a:solidFill>
                <a:schemeClr val="bg1"/>
              </a:solidFill>
              <a:latin typeface="Arabic Transparent" panose="020B0604020202020204" pitchFamily="34" charset="0"/>
              <a:ea typeface="Calibri" panose="020F0502020204030204" pitchFamily="34" charset="0"/>
              <a:cs typeface="Arabic Transparent" panose="020B0604020202020204" pitchFamily="34" charset="0"/>
            </a:endParaRPr>
          </a:p>
          <a:p>
            <a:pPr marL="742950" indent="-742950" algn="r" rtl="1">
              <a:spcAft>
                <a:spcPts val="0"/>
              </a:spcAft>
              <a:buFont typeface="+mj-lt"/>
              <a:buAutoNum type="arabicPeriod"/>
            </a:pPr>
            <a:r>
              <a:rPr lang="ar-EG" sz="3600" b="1" u="sng" dirty="0">
                <a:solidFill>
                  <a:srgbClr val="00B050"/>
                </a:solidFill>
                <a:latin typeface="Arabic Transparent" panose="020B0604020202020204" pitchFamily="34" charset="0"/>
                <a:ea typeface="Calibri" panose="020F0502020204030204" pitchFamily="34" charset="0"/>
                <a:cs typeface="Arabic Transparent" panose="020B0604020202020204" pitchFamily="34" charset="0"/>
              </a:rPr>
              <a:t>العنوان:</a:t>
            </a:r>
            <a:r>
              <a:rPr lang="ar-EG" sz="3600" b="1" dirty="0" smtClean="0">
                <a:solidFill>
                  <a:srgbClr val="00B050"/>
                </a:solidFill>
                <a:latin typeface="Arabic Transparent" panose="020B0604020202020204" pitchFamily="34" charset="0"/>
                <a:ea typeface="Calibri" panose="020F0502020204030204" pitchFamily="34" charset="0"/>
                <a:cs typeface="Arabic Transparent" panose="020B0604020202020204" pitchFamily="34" charset="0"/>
              </a:rPr>
              <a:t>  </a:t>
            </a:r>
            <a:r>
              <a:rPr lang="ar-EG" sz="3600" b="1" dirty="0">
                <a:solidFill>
                  <a:schemeClr val="bg1"/>
                </a:solidFill>
                <a:latin typeface="Arabic Transparent" panose="020B0604020202020204" pitchFamily="34" charset="0"/>
                <a:ea typeface="Calibri" panose="020F0502020204030204" pitchFamily="34" charset="0"/>
                <a:cs typeface="Arabic Transparent" panose="020B0604020202020204" pitchFamily="34" charset="0"/>
              </a:rPr>
              <a:t>يتركب العنوان من ثلاث كلمات؛ تكون فيما بينها مركبا إسناديا، ويحيل العنوان على سياق تواصلي يتكون من مرسل يدل عليه ضمير المتكلم </a:t>
            </a:r>
            <a:r>
              <a:rPr lang="ar-EG" sz="3600" b="1" dirty="0" smtClean="0">
                <a:solidFill>
                  <a:schemeClr val="bg1"/>
                </a:solidFill>
                <a:latin typeface="Arabic Transparent" panose="020B0604020202020204" pitchFamily="34" charset="0"/>
                <a:ea typeface="Calibri" panose="020F0502020204030204" pitchFamily="34" charset="0"/>
                <a:cs typeface="Arabic Transparent" panose="020B0604020202020204" pitchFamily="34" charset="0"/>
              </a:rPr>
              <a:t>ومرسل </a:t>
            </a:r>
            <a:r>
              <a:rPr lang="ar-EG" sz="3600" b="1" dirty="0">
                <a:solidFill>
                  <a:schemeClr val="bg1"/>
                </a:solidFill>
                <a:latin typeface="Arabic Transparent" panose="020B0604020202020204" pitchFamily="34" charset="0"/>
                <a:ea typeface="Calibri" panose="020F0502020204030204" pitchFamily="34" charset="0"/>
                <a:cs typeface="Arabic Transparent" panose="020B0604020202020204" pitchFamily="34" charset="0"/>
              </a:rPr>
              <a:t>إليه "أمي" و تربط بينهما رسالة.</a:t>
            </a:r>
            <a:endParaRPr lang="en-US" sz="3600" b="1" dirty="0">
              <a:solidFill>
                <a:schemeClr val="bg1"/>
              </a:solidFill>
              <a:latin typeface="Arabic Transparent" panose="020B0604020202020204" pitchFamily="34" charset="0"/>
              <a:ea typeface="Calibri" panose="020F0502020204030204" pitchFamily="34" charset="0"/>
              <a:cs typeface="Arabic Transparent" panose="020B0604020202020204" pitchFamily="34" charset="0"/>
            </a:endParaRPr>
          </a:p>
          <a:p>
            <a:pPr marL="742950" indent="-742950" algn="r" rtl="1">
              <a:spcAft>
                <a:spcPts val="0"/>
              </a:spcAft>
              <a:buFont typeface="+mj-lt"/>
              <a:buAutoNum type="arabicPeriod"/>
            </a:pPr>
            <a:r>
              <a:rPr lang="ar-SA" sz="3600" b="1" u="sng" dirty="0" smtClean="0">
                <a:solidFill>
                  <a:srgbClr val="00B050"/>
                </a:solidFill>
                <a:latin typeface="Arabic Transparent" panose="020B0604020202020204" pitchFamily="34" charset="0"/>
                <a:ea typeface="Calibri" panose="020F0502020204030204" pitchFamily="34" charset="0"/>
                <a:cs typeface="Arabic Transparent" panose="020B0604020202020204" pitchFamily="34" charset="0"/>
              </a:rPr>
              <a:t>الفرضية</a:t>
            </a:r>
            <a:r>
              <a:rPr lang="ar-SA" sz="3600" b="1" u="sng" dirty="0">
                <a:solidFill>
                  <a:srgbClr val="00B050"/>
                </a:solidFill>
                <a:latin typeface="Arabic Transparent" panose="020B0604020202020204" pitchFamily="34" charset="0"/>
                <a:ea typeface="Calibri" panose="020F0502020204030204" pitchFamily="34" charset="0"/>
                <a:cs typeface="Arabic Transparent" panose="020B0604020202020204" pitchFamily="34" charset="0"/>
              </a:rPr>
              <a:t>: </a:t>
            </a:r>
            <a:r>
              <a:rPr lang="ar-SA" sz="3600" b="1" dirty="0">
                <a:solidFill>
                  <a:schemeClr val="bg1"/>
                </a:solidFill>
                <a:latin typeface="Arabic Transparent" panose="020B0604020202020204" pitchFamily="34" charset="0"/>
                <a:ea typeface="Calibri" panose="020F0502020204030204" pitchFamily="34" charset="0"/>
                <a:cs typeface="Arabic Transparent" panose="020B0604020202020204" pitchFamily="34" charset="0"/>
              </a:rPr>
              <a:t>نفترض أن الشاعر يتغنى بحبه لأمه وتقديسه لشخصها وحنينه للوطن في الغربة.</a:t>
            </a:r>
            <a:endParaRPr lang="en-US" sz="3600" b="1" dirty="0">
              <a:solidFill>
                <a:schemeClr val="bg1"/>
              </a:solidFill>
              <a:effectLst/>
              <a:latin typeface="Arabic Transparent" panose="020B0604020202020204" pitchFamily="34" charset="0"/>
              <a:ea typeface="Calibri" panose="020F0502020204030204" pitchFamily="34" charset="0"/>
              <a:cs typeface="Arabic Transparent" panose="020B0604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832252" y="84407"/>
            <a:ext cx="2518117" cy="584775"/>
          </a:xfrm>
          <a:prstGeom prst="rect">
            <a:avLst/>
          </a:prstGeom>
          <a:solidFill>
            <a:schemeClr val="tx1">
              <a:lumMod val="85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pPr algn="ctr" rtl="1"/>
            <a:r>
              <a:rPr lang="ar-MA" sz="3200" b="1" dirty="0" smtClean="0">
                <a:solidFill>
                  <a:srgbClr val="FF0000"/>
                </a:solidFill>
              </a:rPr>
              <a:t>أولا: تأطير </a:t>
            </a:r>
            <a:r>
              <a:rPr lang="ar-MA" sz="3200" b="1" dirty="0">
                <a:solidFill>
                  <a:srgbClr val="FF0000"/>
                </a:solidFill>
              </a:rPr>
              <a:t>النص</a:t>
            </a:r>
          </a:p>
        </p:txBody>
      </p:sp>
    </p:spTree>
    <p:extLst>
      <p:ext uri="{BB962C8B-B14F-4D97-AF65-F5344CB8AC3E}">
        <p14:creationId xmlns:p14="http://schemas.microsoft.com/office/powerpoint/2010/main" val="27979437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68812" y="393897"/>
            <a:ext cx="11760591" cy="3244414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1">
            <a:spAutoFit/>
          </a:bodyPr>
          <a:lstStyle/>
          <a:p>
            <a:pPr marL="457200" indent="-457200" algn="r" rtl="1">
              <a:lnSpc>
                <a:spcPct val="200000"/>
              </a:lnSpc>
              <a:buFont typeface="Wingdings" panose="05000000000000000000" pitchFamily="2" charset="2"/>
              <a:buChar char="ü"/>
            </a:pPr>
            <a:r>
              <a:rPr lang="ar-MA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ما </a:t>
            </a:r>
            <a:r>
              <a:rPr lang="ar-MA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التحية التي وجهها الشاعر إلى أمه؟ ولماذا؟</a:t>
            </a:r>
          </a:p>
          <a:p>
            <a:pPr marL="457200" indent="-457200" algn="r" rtl="1">
              <a:lnSpc>
                <a:spcPct val="200000"/>
              </a:lnSpc>
              <a:buFont typeface="Wingdings" panose="05000000000000000000" pitchFamily="2" charset="2"/>
              <a:buChar char="ü"/>
            </a:pPr>
            <a:r>
              <a:rPr lang="ar-MA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بم </a:t>
            </a:r>
            <a:r>
              <a:rPr lang="ar-MA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عبر الشاعر عن إحساسه </a:t>
            </a:r>
            <a:r>
              <a:rPr lang="ar-MA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بالغربة؟</a:t>
            </a:r>
          </a:p>
          <a:p>
            <a:pPr marL="457200" indent="-457200" algn="r" rtl="1">
              <a:lnSpc>
                <a:spcPct val="200000"/>
              </a:lnSpc>
              <a:buFont typeface="Wingdings" panose="05000000000000000000" pitchFamily="2" charset="2"/>
              <a:buChar char="ü"/>
            </a:pPr>
            <a:r>
              <a:rPr lang="ar-MA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ما </a:t>
            </a:r>
            <a:r>
              <a:rPr lang="ar-MA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الذكريات التي رافقته في مهجره؟</a:t>
            </a:r>
          </a:p>
        </p:txBody>
      </p:sp>
    </p:spTree>
    <p:extLst>
      <p:ext uri="{BB962C8B-B14F-4D97-AF65-F5344CB8AC3E}">
        <p14:creationId xmlns:p14="http://schemas.microsoft.com/office/powerpoint/2010/main" val="21235692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501663" y="168813"/>
            <a:ext cx="3038620" cy="646331"/>
          </a:xfrm>
          <a:prstGeom prst="rect">
            <a:avLst/>
          </a:prstGeom>
          <a:solidFill>
            <a:schemeClr val="tx1">
              <a:lumMod val="85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pPr algn="ctr" rtl="1"/>
            <a:r>
              <a:rPr lang="ar-MA" sz="3600" b="1" dirty="0" smtClean="0">
                <a:solidFill>
                  <a:srgbClr val="FF0000"/>
                </a:solidFill>
              </a:rPr>
              <a:t>ثانيا: فهم </a:t>
            </a:r>
            <a:r>
              <a:rPr lang="ar-MA" sz="3600" b="1" dirty="0">
                <a:solidFill>
                  <a:srgbClr val="FF0000"/>
                </a:solidFill>
              </a:rPr>
              <a:t>النص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975188" y="1039654"/>
            <a:ext cx="2940146" cy="646331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rtlCol="1">
            <a:spAutoFit/>
          </a:bodyPr>
          <a:lstStyle/>
          <a:p>
            <a:pPr marL="342900" indent="-342900" algn="r" rtl="1">
              <a:buFont typeface="Wingdings" panose="05000000000000000000" pitchFamily="2" charset="2"/>
              <a:buChar char="Ø"/>
            </a:pPr>
            <a:r>
              <a:rPr lang="ar-MA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وحدات النص:</a:t>
            </a:r>
            <a:endParaRPr lang="ar-MA" sz="3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09443972"/>
              </p:ext>
            </p:extLst>
          </p:nvPr>
        </p:nvGraphicFramePr>
        <p:xfrm>
          <a:off x="239151" y="1891189"/>
          <a:ext cx="11676183" cy="2523744"/>
        </p:xfrm>
        <a:graphic>
          <a:graphicData uri="http://schemas.openxmlformats.org/drawingml/2006/table">
            <a:tbl>
              <a:tblPr rtl="1" firstRow="1" firstCol="1" bandRow="1">
                <a:tableStyleId>{5C22544A-7EE6-4342-B048-85BDC9FD1C3A}</a:tableStyleId>
              </a:tblPr>
              <a:tblGrid>
                <a:gridCol w="2482688">
                  <a:extLst>
                    <a:ext uri="{9D8B030D-6E8A-4147-A177-3AD203B41FA5}">
                      <a16:colId xmlns:a16="http://schemas.microsoft.com/office/drawing/2014/main" val="3052559426"/>
                    </a:ext>
                  </a:extLst>
                </a:gridCol>
                <a:gridCol w="9193495">
                  <a:extLst>
                    <a:ext uri="{9D8B030D-6E8A-4147-A177-3AD203B41FA5}">
                      <a16:colId xmlns:a16="http://schemas.microsoft.com/office/drawing/2014/main" val="2419881507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EG" sz="3600" b="1">
                          <a:solidFill>
                            <a:schemeClr val="bg1"/>
                          </a:solidFill>
                          <a:effectLst/>
                        </a:rPr>
                        <a:t>الوحدات</a:t>
                      </a:r>
                      <a:endParaRPr lang="en-US" sz="3600" b="1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EG" sz="3600" b="1" dirty="0">
                          <a:solidFill>
                            <a:schemeClr val="bg1"/>
                          </a:solidFill>
                          <a:effectLst/>
                        </a:rPr>
                        <a:t>مضمونها</a:t>
                      </a:r>
                      <a:endParaRPr lang="en-US" sz="36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8742083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EG" sz="3600" b="1">
                          <a:solidFill>
                            <a:schemeClr val="bg1"/>
                          </a:solidFill>
                          <a:effectLst/>
                        </a:rPr>
                        <a:t>1← 13</a:t>
                      </a:r>
                      <a:endParaRPr lang="en-US" sz="3600" b="1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600" b="1">
                          <a:solidFill>
                            <a:schemeClr val="bg1"/>
                          </a:solidFill>
                          <a:effectLst/>
                        </a:rPr>
                        <a:t>- تغني الشاعر بحب أمه و وطنه وتعلقه بهما ثم شعوره بالغربة والحنين إليهما</a:t>
                      </a:r>
                      <a:r>
                        <a:rPr lang="fr-FR" sz="3600" b="1">
                          <a:solidFill>
                            <a:schemeClr val="bg1"/>
                          </a:solidFill>
                          <a:effectLst/>
                        </a:rPr>
                        <a:t>.</a:t>
                      </a:r>
                      <a:endParaRPr lang="en-US" sz="3600" b="1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3130843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EG" sz="3600" b="1">
                          <a:solidFill>
                            <a:schemeClr val="bg1"/>
                          </a:solidFill>
                          <a:effectLst/>
                        </a:rPr>
                        <a:t>14← 24</a:t>
                      </a:r>
                      <a:endParaRPr lang="en-US" sz="3600" b="1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600" b="1" dirty="0">
                          <a:solidFill>
                            <a:schemeClr val="bg1"/>
                          </a:solidFill>
                          <a:effectLst/>
                        </a:rPr>
                        <a:t>-</a:t>
                      </a:r>
                      <a:r>
                        <a:rPr lang="ar-MA" sz="3600" b="1" dirty="0">
                          <a:solidFill>
                            <a:schemeClr val="bg1"/>
                          </a:solidFill>
                          <a:effectLst/>
                        </a:rPr>
                        <a:t> غربة الشاعر جعلته يستحضر ذكرياته مع أمه ووطنه</a:t>
                      </a:r>
                      <a:r>
                        <a:rPr lang="fr-FR" sz="3600" b="1" dirty="0">
                          <a:solidFill>
                            <a:schemeClr val="bg1"/>
                          </a:solidFill>
                          <a:effectLst/>
                        </a:rPr>
                        <a:t>.</a:t>
                      </a:r>
                      <a:endParaRPr lang="en-US" sz="36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0830896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597096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740812" y="56268"/>
            <a:ext cx="2602523" cy="584775"/>
          </a:xfrm>
          <a:prstGeom prst="rect">
            <a:avLst/>
          </a:prstGeom>
          <a:solidFill>
            <a:schemeClr val="tx1">
              <a:lumMod val="85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pPr algn="ctr" rtl="1"/>
            <a:r>
              <a:rPr lang="ar-MA" sz="3200" b="1" dirty="0" smtClean="0">
                <a:solidFill>
                  <a:srgbClr val="FF0000"/>
                </a:solidFill>
              </a:rPr>
              <a:t>ثالثا</a:t>
            </a:r>
            <a:r>
              <a:rPr lang="ar-MA" sz="3200" b="1" dirty="0">
                <a:solidFill>
                  <a:srgbClr val="FF0000"/>
                </a:solidFill>
              </a:rPr>
              <a:t>: تحليل النص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6268" y="689312"/>
            <a:ext cx="12051323" cy="341632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1">
            <a:spAutoFit/>
          </a:bodyPr>
          <a:lstStyle/>
          <a:p>
            <a:pPr marL="514350" indent="-514350" algn="r" rtl="1">
              <a:buAutoNum type="arabicPeriod"/>
            </a:pPr>
            <a:r>
              <a:rPr lang="ar-MA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المعجم:</a:t>
            </a:r>
          </a:p>
          <a:p>
            <a:pPr marL="514350" indent="-514350" algn="r" rtl="1">
              <a:buAutoNum type="arabicPeriod"/>
            </a:pPr>
            <a:endParaRPr lang="ar-MA" sz="36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14350" indent="-514350" algn="r" rtl="1">
              <a:buAutoNum type="arabicPeriod"/>
            </a:pPr>
            <a:endParaRPr lang="ar-MA" sz="36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14350" indent="-514350" algn="r" rtl="1">
              <a:buAutoNum type="arabicPeriod"/>
            </a:pPr>
            <a:endParaRPr lang="ar-MA" sz="36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r" rtl="1"/>
            <a:endParaRPr lang="ar-MA" sz="36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71500" indent="-571500" algn="r" rtl="1">
              <a:buFont typeface="Wingdings" panose="05000000000000000000" pitchFamily="2" charset="2"/>
              <a:buChar char="ü"/>
            </a:pPr>
            <a:r>
              <a:rPr lang="ar-MA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العلاقة بين المعجمين </a:t>
            </a:r>
            <a:r>
              <a:rPr lang="ar-MA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........................................</a:t>
            </a:r>
            <a:endParaRPr lang="ar-MA" sz="36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07266896"/>
              </p:ext>
            </p:extLst>
          </p:nvPr>
        </p:nvGraphicFramePr>
        <p:xfrm>
          <a:off x="337625" y="1441023"/>
          <a:ext cx="11550797" cy="1892808"/>
        </p:xfrm>
        <a:graphic>
          <a:graphicData uri="http://schemas.openxmlformats.org/drawingml/2006/table">
            <a:tbl>
              <a:tblPr rtl="1" firstRow="1" firstCol="1" bandRow="1">
                <a:tableStyleId>{5C22544A-7EE6-4342-B048-85BDC9FD1C3A}</a:tableStyleId>
              </a:tblPr>
              <a:tblGrid>
                <a:gridCol w="4710722">
                  <a:extLst>
                    <a:ext uri="{9D8B030D-6E8A-4147-A177-3AD203B41FA5}">
                      <a16:colId xmlns:a16="http://schemas.microsoft.com/office/drawing/2014/main" val="2374331809"/>
                    </a:ext>
                  </a:extLst>
                </a:gridCol>
                <a:gridCol w="6840075">
                  <a:extLst>
                    <a:ext uri="{9D8B030D-6E8A-4147-A177-3AD203B41FA5}">
                      <a16:colId xmlns:a16="http://schemas.microsoft.com/office/drawing/2014/main" val="1902153323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600" b="1">
                          <a:solidFill>
                            <a:schemeClr val="bg1"/>
                          </a:solidFill>
                          <a:effectLst/>
                        </a:rPr>
                        <a:t>الطبيعة</a:t>
                      </a:r>
                      <a:endParaRPr lang="en-US" sz="3600" b="1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600" b="1" dirty="0">
                          <a:solidFill>
                            <a:schemeClr val="bg1"/>
                          </a:solidFill>
                          <a:effectLst/>
                        </a:rPr>
                        <a:t>المعاناة</a:t>
                      </a:r>
                      <a:endParaRPr lang="en-US" sz="36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6163215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600" b="1" dirty="0" smtClean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endParaRPr lang="en-US" sz="36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600" b="1" dirty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r>
                        <a:rPr lang="ar-MA" sz="3600" b="1" dirty="0" smtClean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</a:p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36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9768503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585274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740812" y="56268"/>
            <a:ext cx="2602523" cy="584775"/>
          </a:xfrm>
          <a:prstGeom prst="rect">
            <a:avLst/>
          </a:prstGeom>
          <a:solidFill>
            <a:schemeClr val="tx1">
              <a:lumMod val="85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pPr algn="ctr" rtl="1"/>
            <a:r>
              <a:rPr lang="ar-MA" sz="3200" b="1" dirty="0" smtClean="0">
                <a:solidFill>
                  <a:srgbClr val="FF0000"/>
                </a:solidFill>
              </a:rPr>
              <a:t>ثالثا</a:t>
            </a:r>
            <a:r>
              <a:rPr lang="ar-MA" sz="3200" b="1" dirty="0">
                <a:solidFill>
                  <a:srgbClr val="FF0000"/>
                </a:solidFill>
              </a:rPr>
              <a:t>: تحليل النص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6268" y="689312"/>
            <a:ext cx="12051323" cy="3970318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1">
            <a:spAutoFit/>
          </a:bodyPr>
          <a:lstStyle/>
          <a:p>
            <a:pPr marL="514350" indent="-514350" algn="r" rtl="1">
              <a:buAutoNum type="arabicPeriod"/>
            </a:pPr>
            <a:r>
              <a:rPr lang="ar-MA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المعجم:</a:t>
            </a:r>
          </a:p>
          <a:p>
            <a:pPr marL="514350" indent="-514350" algn="r" rtl="1">
              <a:buAutoNum type="arabicPeriod"/>
            </a:pPr>
            <a:endParaRPr lang="ar-MA" sz="36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14350" indent="-514350" algn="r" rtl="1">
              <a:buAutoNum type="arabicPeriod"/>
            </a:pPr>
            <a:endParaRPr lang="ar-MA" sz="36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14350" indent="-514350" algn="r" rtl="1">
              <a:buAutoNum type="arabicPeriod"/>
            </a:pPr>
            <a:endParaRPr lang="ar-MA" sz="36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r" rtl="1"/>
            <a:endParaRPr lang="ar-MA" sz="36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71500" indent="-571500" algn="r" rtl="1">
              <a:buFont typeface="Wingdings" panose="05000000000000000000" pitchFamily="2" charset="2"/>
              <a:buChar char="ü"/>
            </a:pPr>
            <a:r>
              <a:rPr lang="ar-MA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العلاقة بين المعجمين هي علاقة ترابط؛ فالشاعر أشرك عناصر الطبيعة في معاناته وحزنه الذي عاشه في الغربة</a:t>
            </a:r>
            <a:endParaRPr lang="ar-MA" sz="36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32025382"/>
              </p:ext>
            </p:extLst>
          </p:nvPr>
        </p:nvGraphicFramePr>
        <p:xfrm>
          <a:off x="337625" y="1441023"/>
          <a:ext cx="11550797" cy="1892808"/>
        </p:xfrm>
        <a:graphic>
          <a:graphicData uri="http://schemas.openxmlformats.org/drawingml/2006/table">
            <a:tbl>
              <a:tblPr rtl="1" firstRow="1" firstCol="1" bandRow="1">
                <a:tableStyleId>{5C22544A-7EE6-4342-B048-85BDC9FD1C3A}</a:tableStyleId>
              </a:tblPr>
              <a:tblGrid>
                <a:gridCol w="4710722">
                  <a:extLst>
                    <a:ext uri="{9D8B030D-6E8A-4147-A177-3AD203B41FA5}">
                      <a16:colId xmlns:a16="http://schemas.microsoft.com/office/drawing/2014/main" val="2374331809"/>
                    </a:ext>
                  </a:extLst>
                </a:gridCol>
                <a:gridCol w="6840075">
                  <a:extLst>
                    <a:ext uri="{9D8B030D-6E8A-4147-A177-3AD203B41FA5}">
                      <a16:colId xmlns:a16="http://schemas.microsoft.com/office/drawing/2014/main" val="1902153323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600" b="1">
                          <a:solidFill>
                            <a:schemeClr val="bg1"/>
                          </a:solidFill>
                          <a:effectLst/>
                        </a:rPr>
                        <a:t>الطبيعة</a:t>
                      </a:r>
                      <a:endParaRPr lang="en-US" sz="3600" b="1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600" b="1" dirty="0">
                          <a:solidFill>
                            <a:schemeClr val="bg1"/>
                          </a:solidFill>
                          <a:effectLst/>
                        </a:rPr>
                        <a:t>المعاناة</a:t>
                      </a:r>
                      <a:endParaRPr lang="en-US" sz="36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6163215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600" b="1" dirty="0">
                          <a:solidFill>
                            <a:schemeClr val="bg1"/>
                          </a:solidFill>
                          <a:effectLst/>
                        </a:rPr>
                        <a:t>الأخضر – أنجمها – أنهرها – شقيقها الأحمر – النعناع </a:t>
                      </a:r>
                      <a:r>
                        <a:rPr lang="ar-MA" sz="3600" b="1" dirty="0" smtClean="0">
                          <a:solidFill>
                            <a:schemeClr val="bg1"/>
                          </a:solidFill>
                          <a:effectLst/>
                        </a:rPr>
                        <a:t>...</a:t>
                      </a:r>
                      <a:endParaRPr lang="en-US" sz="36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600" b="1" dirty="0">
                          <a:solidFill>
                            <a:schemeClr val="bg1"/>
                          </a:solidFill>
                          <a:effectLst/>
                        </a:rPr>
                        <a:t> رحلته الخرافية – أنا وحدي مقعدي- يضجر – عواطف الاسمنت والخشب </a:t>
                      </a:r>
                      <a:r>
                        <a:rPr lang="ar-MA" sz="3600" b="1" dirty="0" smtClean="0">
                          <a:solidFill>
                            <a:schemeClr val="bg1"/>
                          </a:solidFill>
                          <a:effectLst/>
                        </a:rPr>
                        <a:t>...</a:t>
                      </a:r>
                      <a:endParaRPr lang="en-US" sz="36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9768503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449686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26608" y="640080"/>
            <a:ext cx="11844997" cy="435241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1">
            <a:spAutoFit/>
          </a:bodyPr>
          <a:lstStyle/>
          <a:p>
            <a:pPr marL="514350" indent="-514350" algn="r" rtl="1">
              <a:lnSpc>
                <a:spcPct val="200000"/>
              </a:lnSpc>
              <a:buAutoNum type="arabicPeriod" startAt="2"/>
            </a:pPr>
            <a:r>
              <a:rPr lang="ar-MA" sz="3600" b="1" u="sng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الأساليب اللغوية والفنية :</a:t>
            </a:r>
            <a:endParaRPr lang="ar-MA" sz="3600" b="1" u="sng" dirty="0" smtClean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71500" indent="-571500" algn="r" rtl="1">
              <a:lnSpc>
                <a:spcPct val="200000"/>
              </a:lnSpc>
              <a:buFont typeface="Wingdings" panose="05000000000000000000" pitchFamily="2" charset="2"/>
              <a:buChar char="ü"/>
            </a:pPr>
            <a:r>
              <a:rPr lang="ar-MA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أسلوب </a:t>
            </a:r>
            <a:r>
              <a:rPr lang="ar-MA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النداء: </a:t>
            </a:r>
            <a:r>
              <a:rPr lang="ar-MA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............................................</a:t>
            </a:r>
            <a:endParaRPr lang="ar-MA" sz="3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71500" indent="-571500" algn="r" rtl="1">
              <a:lnSpc>
                <a:spcPct val="200000"/>
              </a:lnSpc>
              <a:buFont typeface="Wingdings" panose="05000000000000000000" pitchFamily="2" charset="2"/>
              <a:buChar char="ü"/>
            </a:pPr>
            <a:r>
              <a:rPr lang="ar-MA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الكناية</a:t>
            </a:r>
            <a:r>
              <a:rPr lang="ar-MA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</a:t>
            </a:r>
            <a:r>
              <a:rPr lang="ar-MA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وهي جملة لها معنى ظاهر صحيح ولكننا نقصد من ورائه معنى آخر أبلغ </a:t>
            </a:r>
            <a:r>
              <a:rPr lang="ar-MA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.........................</a:t>
            </a:r>
            <a:endParaRPr lang="ar-MA" sz="3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5686192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619</TotalTime>
  <Words>451</Words>
  <Application>Microsoft Office PowerPoint</Application>
  <PresentationFormat>Widescreen</PresentationFormat>
  <Paragraphs>60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9" baseType="lpstr">
      <vt:lpstr>Arabic Transparent</vt:lpstr>
      <vt:lpstr>Arial</vt:lpstr>
      <vt:lpstr>Calibri</vt:lpstr>
      <vt:lpstr>Century Gothic</vt:lpstr>
      <vt:lpstr>Wingdings</vt:lpstr>
      <vt:lpstr>Wingdings 3</vt:lpstr>
      <vt:lpstr>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zakaria arajouan</dc:creator>
  <cp:lastModifiedBy>zakaria arajouan</cp:lastModifiedBy>
  <cp:revision>61</cp:revision>
  <dcterms:created xsi:type="dcterms:W3CDTF">2022-09-26T12:22:46Z</dcterms:created>
  <dcterms:modified xsi:type="dcterms:W3CDTF">2023-03-20T21:29:53Z</dcterms:modified>
</cp:coreProperties>
</file>