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84" r:id="rId9"/>
    <p:sldId id="269" r:id="rId10"/>
    <p:sldId id="285" r:id="rId11"/>
    <p:sldId id="279" r:id="rId12"/>
    <p:sldId id="286"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84"/>
            <p14:sldId id="269"/>
            <p14:sldId id="285"/>
            <p14:sldId id="279"/>
            <p14:sldId id="286"/>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19-05-1444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19-05-1444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19-05-1444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19-05-1444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19-05-1444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19-05-1444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المــــــــــــــــجال: </a:t>
            </a:r>
            <a:r>
              <a:rPr lang="ar-MA" sz="5400" b="1" dirty="0" smtClean="0">
                <a:solidFill>
                  <a:schemeClr val="bg1"/>
                </a:solidFill>
                <a:effectLst>
                  <a:outerShdw blurRad="38100" dist="38100" dir="2700000" algn="tl">
                    <a:srgbClr val="000000">
                      <a:alpha val="43137"/>
                    </a:srgbClr>
                  </a:outerShdw>
                </a:effectLst>
              </a:rPr>
              <a:t>الحضاري</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رَوَائِعُ المِعْمَارِ فِي </a:t>
            </a:r>
            <a:r>
              <a:rPr lang="ar-MA" sz="5400" b="1" dirty="0" smtClean="0">
                <a:solidFill>
                  <a:schemeClr val="bg1"/>
                </a:solidFill>
                <a:effectLst>
                  <a:outerShdw blurRad="38100" dist="38100" dir="2700000" algn="tl">
                    <a:srgbClr val="000000">
                      <a:alpha val="43137"/>
                    </a:srgbClr>
                  </a:outerShdw>
                </a:effectLst>
              </a:rPr>
              <a:t>بِلاَدِي ص</a:t>
            </a:r>
            <a:r>
              <a:rPr lang="ar-MA" sz="5400" b="1" dirty="0">
                <a:solidFill>
                  <a:schemeClr val="bg1"/>
                </a:solidFill>
                <a:effectLst>
                  <a:outerShdw blurRad="38100" dist="38100" dir="2700000" algn="tl">
                    <a:srgbClr val="000000">
                      <a:alpha val="43137"/>
                    </a:srgbClr>
                  </a:outerShdw>
                </a:effectLst>
              </a:rPr>
              <a:t>: </a:t>
            </a:r>
            <a:r>
              <a:rPr lang="ar-MA" sz="5400" b="1" dirty="0">
                <a:solidFill>
                  <a:srgbClr val="FF0000"/>
                </a:solidFill>
                <a:effectLst>
                  <a:outerShdw blurRad="38100" dist="38100" dir="2700000" algn="tl">
                    <a:srgbClr val="000000">
                      <a:alpha val="43137"/>
                    </a:srgbClr>
                  </a:outerShdw>
                </a:effectLst>
              </a:rPr>
              <a:t>81</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597877"/>
            <a:ext cx="11844997" cy="4801314"/>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rPr>
              <a:t>المضارع</a:t>
            </a:r>
            <a:r>
              <a:rPr lang="ar-MA" sz="3600" b="1" dirty="0" smtClean="0">
                <a:solidFill>
                  <a:srgbClr val="00B050"/>
                </a:solidFill>
              </a:rPr>
              <a:t>: </a:t>
            </a:r>
            <a:r>
              <a:rPr lang="ar-MA" sz="3600" b="1" dirty="0">
                <a:solidFill>
                  <a:schemeClr val="bg1"/>
                </a:solidFill>
              </a:rPr>
              <a:t>[يتأثر- يستهان - تناسب...]؛ ويؤشر على أن الفن المعماري المغربي سيواصل تأثره بالحضارات المتعاقبة عليه آنيا ومستقبليا.</a:t>
            </a:r>
            <a:endParaRPr lang="ar-MA" sz="3600" b="1" dirty="0">
              <a:solidFill>
                <a:schemeClr val="bg1"/>
              </a:solidFill>
            </a:endParaRPr>
          </a:p>
          <a:p>
            <a:pPr marL="457200" indent="-457200" algn="r" rtl="1">
              <a:buFont typeface="Wingdings" panose="05000000000000000000" pitchFamily="2" charset="2"/>
              <a:buChar char="ü"/>
            </a:pPr>
            <a:r>
              <a:rPr lang="ar-MA" sz="3600" b="1" dirty="0" smtClean="0">
                <a:solidFill>
                  <a:srgbClr val="00B050"/>
                </a:solidFill>
              </a:rPr>
              <a:t>أسلوب </a:t>
            </a:r>
            <a:r>
              <a:rPr lang="ar-MA" sz="3600" b="1" dirty="0">
                <a:solidFill>
                  <a:srgbClr val="00B050"/>
                </a:solidFill>
              </a:rPr>
              <a:t>الوصف: </a:t>
            </a:r>
            <a:r>
              <a:rPr lang="ar-MA" sz="3600" b="1" dirty="0">
                <a:solidFill>
                  <a:schemeClr val="bg1"/>
                </a:solidFill>
              </a:rPr>
              <a:t>[المغربي – المغربية – العالمية – الكونية – الديني – الذوقي – المنشورة – الحضري...]؛  يصور من خلاله مظاهر وخصوصيات الفن المعماري المغربي في عهد كل من المرابطين والموحدين والمرينيين.</a:t>
            </a:r>
            <a:endParaRPr lang="ar-MA" sz="3600" b="1" dirty="0" smtClean="0">
              <a:solidFill>
                <a:schemeClr val="bg1"/>
              </a:solidFill>
            </a:endParaRPr>
          </a:p>
          <a:p>
            <a:pPr marL="457200" indent="-457200" algn="r" rtl="1">
              <a:buFont typeface="Wingdings" panose="05000000000000000000" pitchFamily="2" charset="2"/>
              <a:buChar char="ü"/>
            </a:pPr>
            <a:r>
              <a:rPr lang="ar-MA" sz="3600" b="1" dirty="0" smtClean="0">
                <a:solidFill>
                  <a:srgbClr val="00B050"/>
                </a:solidFill>
              </a:rPr>
              <a:t>أسلوب </a:t>
            </a:r>
            <a:r>
              <a:rPr lang="ar-MA" sz="3600" b="1" dirty="0">
                <a:solidFill>
                  <a:srgbClr val="00B050"/>
                </a:solidFill>
              </a:rPr>
              <a:t>التمثيل: </a:t>
            </a:r>
            <a:r>
              <a:rPr lang="ar-MA" sz="3600" b="1" dirty="0">
                <a:solidFill>
                  <a:schemeClr val="bg1"/>
                </a:solidFill>
              </a:rPr>
              <a:t>[كمساجد بني مزغنة ... ولن آتي لك إلا بمثال واحد...]؛ وهو أسلوب يدعم الوصف للتوضيح ومزيد من التفسير.</a:t>
            </a:r>
            <a:endParaRPr lang="ar-MA" sz="3600" b="1" dirty="0" smtClean="0">
              <a:solidFill>
                <a:schemeClr val="bg1"/>
              </a:solidFill>
            </a:endParaRPr>
          </a:p>
        </p:txBody>
      </p:sp>
    </p:spTree>
    <p:extLst>
      <p:ext uri="{BB962C8B-B14F-4D97-AF65-F5344CB8AC3E}">
        <p14:creationId xmlns:p14="http://schemas.microsoft.com/office/powerpoint/2010/main" val="41324514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384" y="710416"/>
            <a:ext cx="11000935" cy="5078313"/>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smtClean="0">
                <a:solidFill>
                  <a:srgbClr val="FF0000"/>
                </a:solidFill>
                <a:effectLst>
                  <a:outerShdw blurRad="38100" dist="38100" dir="2700000" algn="tl">
                    <a:srgbClr val="000000">
                      <a:alpha val="43137"/>
                    </a:srgbClr>
                  </a:outerShdw>
                </a:effectLst>
              </a:rPr>
              <a:t>مكونات الخطاب:</a:t>
            </a:r>
            <a:endParaRPr lang="ar-MA" sz="3600" b="1" dirty="0" smtClean="0">
              <a:solidFill>
                <a:srgbClr val="00B050"/>
              </a:solidFill>
            </a:endParaRPr>
          </a:p>
          <a:p>
            <a:pPr marL="457200" lvl="0" indent="-457200" algn="r" rtl="1">
              <a:lnSpc>
                <a:spcPct val="150000"/>
              </a:lnSpc>
              <a:buFont typeface="Wingdings" panose="05000000000000000000" pitchFamily="2" charset="2"/>
              <a:buChar char="ü"/>
            </a:pPr>
            <a:r>
              <a:rPr lang="ar-MA" sz="3600" b="1" dirty="0" smtClean="0">
                <a:solidFill>
                  <a:srgbClr val="00B050"/>
                </a:solidFill>
              </a:rPr>
              <a:t>المرسل</a:t>
            </a:r>
            <a:r>
              <a:rPr lang="ar-MA" sz="3600" b="1" dirty="0">
                <a:solidFill>
                  <a:srgbClr val="00B050"/>
                </a:solidFill>
              </a:rPr>
              <a:t>: </a:t>
            </a:r>
            <a:r>
              <a:rPr lang="ar-MA" sz="3600" b="1" dirty="0" smtClean="0">
                <a:solidFill>
                  <a:schemeClr val="bg1"/>
                </a:solidFill>
              </a:rPr>
              <a:t>........................</a:t>
            </a:r>
          </a:p>
          <a:p>
            <a:pPr marL="457200" lvl="0" indent="-457200" algn="r" rtl="1">
              <a:lnSpc>
                <a:spcPct val="150000"/>
              </a:lnSpc>
              <a:buFont typeface="Wingdings" panose="05000000000000000000" pitchFamily="2" charset="2"/>
              <a:buChar char="ü"/>
            </a:pPr>
            <a:r>
              <a:rPr lang="ar-MA" sz="3600" b="1" dirty="0">
                <a:solidFill>
                  <a:srgbClr val="00B050"/>
                </a:solidFill>
              </a:rPr>
              <a:t>المرسل إليه:  </a:t>
            </a:r>
            <a:r>
              <a:rPr lang="ar-MA" sz="3600" b="1" dirty="0" smtClean="0">
                <a:solidFill>
                  <a:schemeClr val="bg1"/>
                </a:solidFill>
              </a:rPr>
              <a:t>........................</a:t>
            </a:r>
          </a:p>
          <a:p>
            <a:pPr marL="457200" lvl="0" indent="-457200" algn="r" rtl="1">
              <a:lnSpc>
                <a:spcPct val="150000"/>
              </a:lnSpc>
              <a:buFont typeface="Wingdings" panose="05000000000000000000" pitchFamily="2" charset="2"/>
              <a:buChar char="ü"/>
            </a:pPr>
            <a:r>
              <a:rPr lang="ar-MA" sz="3600" b="1" dirty="0">
                <a:solidFill>
                  <a:srgbClr val="00B050"/>
                </a:solidFill>
              </a:rPr>
              <a:t>المقصدية: </a:t>
            </a:r>
            <a:r>
              <a:rPr lang="ar-MA" sz="3600" b="1" dirty="0" smtClean="0">
                <a:solidFill>
                  <a:schemeClr val="bg1"/>
                </a:solidFill>
              </a:rPr>
              <a:t>..............................</a:t>
            </a: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dirty="0">
                <a:solidFill>
                  <a:srgbClr val="FF0000"/>
                </a:solidFill>
                <a:effectLst>
                  <a:outerShdw blurRad="38100" dist="38100" dir="2700000" algn="tl">
                    <a:srgbClr val="000000">
                      <a:alpha val="43137"/>
                    </a:srgbClr>
                  </a:outerShdw>
                </a:effectLst>
              </a:rPr>
              <a:t>قيم النص</a:t>
            </a:r>
            <a:r>
              <a:rPr lang="ar-MA" sz="3600" b="1" dirty="0" smtClean="0">
                <a:solidFill>
                  <a:srgbClr val="FF0000"/>
                </a:solidFill>
                <a:effectLst>
                  <a:outerShdw blurRad="38100" dist="38100" dir="2700000" algn="tl">
                    <a:srgbClr val="000000">
                      <a:alpha val="43137"/>
                    </a:srgbClr>
                  </a:outerShdw>
                </a:effectLst>
              </a:rPr>
              <a:t>:</a:t>
            </a:r>
          </a:p>
          <a:p>
            <a:pPr lvl="0" algn="r" rtl="1">
              <a:lnSpc>
                <a:spcPct val="150000"/>
              </a:lnSpc>
            </a:pPr>
            <a:r>
              <a:rPr lang="ar-MA" sz="3600" b="1" dirty="0" smtClean="0">
                <a:solidFill>
                  <a:schemeClr val="bg1"/>
                </a:solidFill>
                <a:effectLst>
                  <a:outerShdw blurRad="38100" dist="38100" dir="2700000" algn="tl">
                    <a:srgbClr val="000000">
                      <a:alpha val="43137"/>
                    </a:srgbClr>
                  </a:outerShdw>
                </a:effectLst>
              </a:rPr>
              <a:t>    - </a:t>
            </a:r>
            <a:r>
              <a:rPr lang="ar-MA" sz="3600" b="1" dirty="0" smtClean="0">
                <a:solidFill>
                  <a:schemeClr val="bg1"/>
                </a:solidFill>
                <a:effectLst>
                  <a:outerShdw blurRad="38100" dist="38100" dir="2700000" algn="tl">
                    <a:srgbClr val="000000">
                      <a:alpha val="43137"/>
                    </a:srgbClr>
                  </a:outerShdw>
                </a:effectLst>
              </a:rPr>
              <a:t>............    – .....................</a:t>
            </a:r>
            <a:endParaRPr lang="ar-MA" sz="3600" b="1" dirty="0">
              <a:solidFill>
                <a:srgbClr val="00B050"/>
              </a:solidFill>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0504" y="499401"/>
            <a:ext cx="11000935" cy="5909310"/>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smtClean="0">
                <a:solidFill>
                  <a:srgbClr val="FF0000"/>
                </a:solidFill>
                <a:effectLst>
                  <a:outerShdw blurRad="38100" dist="38100" dir="2700000" algn="tl">
                    <a:srgbClr val="000000">
                      <a:alpha val="43137"/>
                    </a:srgbClr>
                  </a:outerShdw>
                </a:effectLst>
              </a:rPr>
              <a:t>مكونات الخطاب:</a:t>
            </a:r>
            <a:endParaRPr lang="ar-MA" sz="3600" b="1" dirty="0" smtClean="0">
              <a:solidFill>
                <a:srgbClr val="00B050"/>
              </a:solidFill>
            </a:endParaRPr>
          </a:p>
          <a:p>
            <a:pPr marL="457200" lvl="0" indent="-457200" algn="r" rtl="1">
              <a:lnSpc>
                <a:spcPct val="150000"/>
              </a:lnSpc>
              <a:buFont typeface="Wingdings" panose="05000000000000000000" pitchFamily="2" charset="2"/>
              <a:buChar char="ü"/>
            </a:pPr>
            <a:r>
              <a:rPr lang="ar-MA" sz="3600" b="1" dirty="0" smtClean="0">
                <a:solidFill>
                  <a:srgbClr val="00B050"/>
                </a:solidFill>
              </a:rPr>
              <a:t>المرسل</a:t>
            </a:r>
            <a:r>
              <a:rPr lang="ar-MA" sz="3600" b="1" dirty="0">
                <a:solidFill>
                  <a:srgbClr val="00B050"/>
                </a:solidFill>
              </a:rPr>
              <a:t>: </a:t>
            </a:r>
            <a:r>
              <a:rPr lang="ar-MA" sz="3600" b="1" dirty="0">
                <a:solidFill>
                  <a:schemeClr val="bg1"/>
                </a:solidFill>
              </a:rPr>
              <a:t>الكاتب جعفر </a:t>
            </a:r>
            <a:r>
              <a:rPr lang="ar-MA" sz="3600" b="1" dirty="0" smtClean="0">
                <a:solidFill>
                  <a:schemeClr val="bg1"/>
                </a:solidFill>
              </a:rPr>
              <a:t>الفاسي.</a:t>
            </a:r>
          </a:p>
          <a:p>
            <a:pPr marL="457200" lvl="0" indent="-457200" algn="r" rtl="1">
              <a:lnSpc>
                <a:spcPct val="150000"/>
              </a:lnSpc>
              <a:buFont typeface="Wingdings" panose="05000000000000000000" pitchFamily="2" charset="2"/>
              <a:buChar char="ü"/>
            </a:pPr>
            <a:r>
              <a:rPr lang="ar-MA" sz="3600" b="1" dirty="0">
                <a:solidFill>
                  <a:srgbClr val="00B050"/>
                </a:solidFill>
              </a:rPr>
              <a:t>المرسل إليه:  </a:t>
            </a:r>
            <a:r>
              <a:rPr lang="ar-MA" sz="3600" b="1" dirty="0">
                <a:solidFill>
                  <a:schemeClr val="bg1"/>
                </a:solidFill>
              </a:rPr>
              <a:t>الناس </a:t>
            </a:r>
            <a:r>
              <a:rPr lang="ar-MA" sz="3600" b="1" dirty="0" smtClean="0">
                <a:solidFill>
                  <a:schemeClr val="bg1"/>
                </a:solidFill>
              </a:rPr>
              <a:t>عامة</a:t>
            </a:r>
          </a:p>
          <a:p>
            <a:pPr marL="457200" lvl="0" indent="-457200" algn="r" rtl="1">
              <a:lnSpc>
                <a:spcPct val="150000"/>
              </a:lnSpc>
              <a:buFont typeface="Wingdings" panose="05000000000000000000" pitchFamily="2" charset="2"/>
              <a:buChar char="ü"/>
            </a:pPr>
            <a:r>
              <a:rPr lang="ar-MA" sz="3600" b="1" dirty="0">
                <a:solidFill>
                  <a:srgbClr val="00B050"/>
                </a:solidFill>
              </a:rPr>
              <a:t>المقصدية: </a:t>
            </a:r>
            <a:r>
              <a:rPr lang="ar-MA" sz="3600" b="1" dirty="0">
                <a:solidFill>
                  <a:schemeClr val="bg1"/>
                </a:solidFill>
              </a:rPr>
              <a:t>تنوع الفن المعماري المغربي وتأثره بكل الحضارات المتعاقبة عليه</a:t>
            </a:r>
            <a:r>
              <a:rPr lang="ar-MA" sz="3600" b="1" dirty="0" smtClean="0">
                <a:solidFill>
                  <a:schemeClr val="bg1"/>
                </a:solidFill>
              </a:rPr>
              <a:t>.</a:t>
            </a: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dirty="0">
                <a:solidFill>
                  <a:srgbClr val="FF0000"/>
                </a:solidFill>
                <a:effectLst>
                  <a:outerShdw blurRad="38100" dist="38100" dir="2700000" algn="tl">
                    <a:srgbClr val="000000">
                      <a:alpha val="43137"/>
                    </a:srgbClr>
                  </a:outerShdw>
                </a:effectLst>
              </a:rPr>
              <a:t>قيم النص</a:t>
            </a:r>
            <a:r>
              <a:rPr lang="ar-MA" sz="3600" b="1" dirty="0" smtClean="0">
                <a:solidFill>
                  <a:srgbClr val="FF0000"/>
                </a:solidFill>
                <a:effectLst>
                  <a:outerShdw blurRad="38100" dist="38100" dir="2700000" algn="tl">
                    <a:srgbClr val="000000">
                      <a:alpha val="43137"/>
                    </a:srgbClr>
                  </a:outerShdw>
                </a:effectLst>
              </a:rPr>
              <a:t>:</a:t>
            </a:r>
          </a:p>
          <a:p>
            <a:pPr lvl="0" algn="r" rtl="1">
              <a:lnSpc>
                <a:spcPct val="150000"/>
              </a:lnSpc>
            </a:pPr>
            <a:r>
              <a:rPr lang="ar-MA" sz="3600" b="1" dirty="0" smtClean="0">
                <a:solidFill>
                  <a:schemeClr val="bg1"/>
                </a:solidFill>
                <a:effectLst>
                  <a:outerShdw blurRad="38100" dist="38100" dir="2700000" algn="tl">
                    <a:srgbClr val="000000">
                      <a:alpha val="43137"/>
                    </a:srgbClr>
                  </a:outerShdw>
                </a:effectLst>
              </a:rPr>
              <a:t>    - </a:t>
            </a:r>
            <a:r>
              <a:rPr lang="ar-MA" sz="3600" b="1" dirty="0">
                <a:solidFill>
                  <a:schemeClr val="bg1"/>
                </a:solidFill>
                <a:effectLst>
                  <a:outerShdw blurRad="38100" dist="38100" dir="2700000" algn="tl">
                    <a:srgbClr val="000000">
                      <a:alpha val="43137"/>
                    </a:srgbClr>
                  </a:outerShdw>
                </a:effectLst>
              </a:rPr>
              <a:t>الإرث الحضاري  </a:t>
            </a:r>
            <a:r>
              <a:rPr lang="ar-MA" sz="3600" b="1" dirty="0" smtClean="0">
                <a:solidFill>
                  <a:schemeClr val="bg1"/>
                </a:solidFill>
                <a:effectLst>
                  <a:outerShdw blurRad="38100" dist="38100" dir="2700000" algn="tl">
                    <a:srgbClr val="000000">
                      <a:alpha val="43137"/>
                    </a:srgbClr>
                  </a:outerShdw>
                </a:effectLst>
              </a:rPr>
              <a:t>         – </a:t>
            </a:r>
            <a:r>
              <a:rPr lang="ar-MA" sz="3600" b="1" dirty="0">
                <a:solidFill>
                  <a:schemeClr val="bg1"/>
                </a:solidFill>
                <a:effectLst>
                  <a:outerShdw blurRad="38100" dist="38100" dir="2700000" algn="tl">
                    <a:srgbClr val="000000">
                      <a:alpha val="43137"/>
                    </a:srgbClr>
                  </a:outerShdw>
                </a:effectLst>
              </a:rPr>
              <a:t>الهوية الثقافية ...</a:t>
            </a:r>
            <a:endParaRPr lang="ar-MA" sz="3600" b="1" dirty="0">
              <a:solidFill>
                <a:srgbClr val="00B050"/>
              </a:solidFill>
            </a:endParaRPr>
          </a:p>
        </p:txBody>
      </p:sp>
    </p:spTree>
    <p:extLst>
      <p:ext uri="{BB962C8B-B14F-4D97-AF65-F5344CB8AC3E}">
        <p14:creationId xmlns:p14="http://schemas.microsoft.com/office/powerpoint/2010/main" val="7160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98474"/>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763805"/>
            <a:ext cx="11985674" cy="3046988"/>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قدم الكاتب جعفر الفاسي أهم مظاهر الفن المعماري المغربي وخصوصياته الفنية والحضارية، مركزا على ثلاث حقب متميزة من تاريخ المغرب، </a:t>
            </a:r>
            <a:r>
              <a:rPr lang="ar-MA" sz="3200" b="1" dirty="0" smtClean="0">
                <a:solidFill>
                  <a:schemeClr val="bg1"/>
                </a:solidFill>
                <a:effectLst>
                  <a:outerShdw blurRad="38100" dist="38100" dir="2700000" algn="tl">
                    <a:srgbClr val="000000">
                      <a:alpha val="43137"/>
                    </a:srgbClr>
                  </a:outerShdw>
                </a:effectLst>
              </a:rPr>
              <a:t>بدءا </a:t>
            </a:r>
            <a:r>
              <a:rPr lang="ar-MA" sz="3200" b="1" dirty="0">
                <a:solidFill>
                  <a:schemeClr val="bg1"/>
                </a:solidFill>
                <a:effectLst>
                  <a:outerShdw blurRad="38100" dist="38100" dir="2700000" algn="tl">
                    <a:srgbClr val="000000">
                      <a:alpha val="43137"/>
                    </a:srgbClr>
                  </a:outerShdw>
                </a:effectLst>
              </a:rPr>
              <a:t>بالمرابطين فالموحدين ثم المرينيين. فالمرابطون تأثروا بالفن الأندلسي في عهد ابن تاشفين وغلب في عمارتهم الطابع الديني والعسكري، وأما الموحدون فقد زاوجوا بين الأبهة والبساطة في فن العمارة، في حين أن المرينيين أبدعوا وأكثروا من المقومات الجمالية من نقش وزخرفة وتزويق وتنميق دون إغفال الإتقان في الصنعة.</a:t>
            </a:r>
            <a:endParaRPr lang="ar-MA" sz="3200" b="1"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740812" y="418677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خامسا: الاستثمار</a:t>
            </a:r>
            <a:endParaRPr lang="ar-MA" sz="3200" b="1" dirty="0">
              <a:solidFill>
                <a:srgbClr val="FF0000"/>
              </a:solidFill>
            </a:endParaRPr>
          </a:p>
        </p:txBody>
      </p:sp>
      <p:sp>
        <p:nvSpPr>
          <p:cNvPr id="2" name="TextBox 1"/>
          <p:cNvSpPr txBox="1"/>
          <p:nvPr/>
        </p:nvSpPr>
        <p:spPr>
          <a:xfrm>
            <a:off x="98474" y="4860184"/>
            <a:ext cx="11887200" cy="1077218"/>
          </a:xfrm>
          <a:prstGeom prst="rect">
            <a:avLst/>
          </a:prstGeom>
          <a:solidFill>
            <a:schemeClr val="accent3">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كون ملفا يتضمن صورا عن بعض مظاهر الحضارة المغربية في مختلف المجالات [العمران – اللباس – الموسيقى...].</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ما الذي يميز الحضارة المغربية؟</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2725772"/>
            <a:ext cx="11943470" cy="90159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يميزها </a:t>
            </a:r>
            <a:r>
              <a:rPr lang="ar-MA" sz="4000" b="1" dirty="0">
                <a:solidFill>
                  <a:schemeClr val="bg1"/>
                </a:solidFill>
                <a:effectLst>
                  <a:outerShdw blurRad="38100" dist="38100" dir="2700000" algn="tl">
                    <a:srgbClr val="000000">
                      <a:alpha val="43137"/>
                    </a:srgbClr>
                  </a:outerShdw>
                </a:effectLst>
              </a:rPr>
              <a:t>التنوع في كل عناصرها ومقوماتها، وهذا مصدر قوتها.</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اقرأ بداية النص وسجل </a:t>
            </a:r>
            <a:r>
              <a:rPr lang="ar-MA" sz="3600" b="1" dirty="0" smtClean="0">
                <a:solidFill>
                  <a:schemeClr val="bg1"/>
                </a:solidFill>
                <a:effectLst>
                  <a:outerShdw blurRad="38100" dist="38100" dir="2700000" algn="tl">
                    <a:srgbClr val="000000">
                      <a:alpha val="43137"/>
                    </a:srgbClr>
                  </a:outerShdw>
                </a:effectLst>
              </a:rPr>
              <a:t>استنتاجك</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547" y="1209815"/>
            <a:ext cx="12023187" cy="5016758"/>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a:t>
            </a:r>
            <a:r>
              <a:rPr lang="ar-MA" sz="3200" b="1" u="sng" dirty="0" smtClean="0">
                <a:solidFill>
                  <a:srgbClr val="00B050"/>
                </a:solidFill>
                <a:effectLst>
                  <a:outerShdw blurRad="38100" dist="38100" dir="2700000" algn="tl">
                    <a:srgbClr val="000000">
                      <a:alpha val="43137"/>
                    </a:srgbClr>
                  </a:outerShdw>
                </a:effectLst>
              </a:rPr>
              <a:t>النص ومصدره:</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جعفر الفاسي، المطالعة الجديدة ج 3.</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نوعية </a:t>
            </a:r>
            <a:r>
              <a:rPr lang="ar-MA" sz="3200" b="1" u="sng" dirty="0">
                <a:solidFill>
                  <a:srgbClr val="00B050"/>
                </a:solidFill>
                <a:effectLst>
                  <a:outerShdw blurRad="38100" dist="38100" dir="2700000" algn="tl">
                    <a:srgbClr val="000000">
                      <a:alpha val="43137"/>
                    </a:srgbClr>
                  </a:outerShdw>
                </a:effectLst>
              </a:rPr>
              <a:t>النص: </a:t>
            </a:r>
            <a:r>
              <a:rPr lang="ar-MA" sz="3200" b="1" dirty="0" smtClean="0">
                <a:solidFill>
                  <a:schemeClr val="bg1"/>
                </a:solidFill>
                <a:effectLst>
                  <a:outerShdw blurRad="38100" dist="38100" dir="2700000" algn="tl">
                    <a:srgbClr val="000000">
                      <a:alpha val="43137"/>
                    </a:srgbClr>
                  </a:outerShdw>
                </a:effectLst>
              </a:rPr>
              <a:t>نص مقالي.</a:t>
            </a: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بداية </a:t>
            </a:r>
            <a:r>
              <a:rPr lang="ar-MA" sz="3200" b="1" u="sng" dirty="0">
                <a:solidFill>
                  <a:srgbClr val="00B050"/>
                </a:solidFill>
                <a:effectLst>
                  <a:outerShdw blurRad="38100" dist="38100" dir="2700000" algn="tl">
                    <a:srgbClr val="000000">
                      <a:alpha val="43137"/>
                    </a:srgbClr>
                  </a:outerShdw>
                </a:effectLst>
              </a:rPr>
              <a:t>النص </a:t>
            </a:r>
            <a:r>
              <a:rPr lang="ar-MA" sz="3200" b="1" u="sng"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تشير إلى علاقة الفن المعماري المغربي بالحضارة المغربية وتأثيرها </a:t>
            </a:r>
            <a:r>
              <a:rPr lang="ar-MA" sz="3200" b="1" dirty="0" smtClean="0">
                <a:solidFill>
                  <a:schemeClr val="bg1"/>
                </a:solidFill>
                <a:effectLst>
                  <a:outerShdw blurRad="38100" dist="38100" dir="2700000" algn="tl">
                    <a:srgbClr val="000000">
                      <a:alpha val="43137"/>
                    </a:srgbClr>
                  </a:outerShdw>
                </a:effectLst>
              </a:rPr>
              <a:t>عليه.</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a:solidFill>
                  <a:srgbClr val="00B05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العنوان من مركب إسنادي [روائع: مبتدأ مضاف / المعمار: مضاف إليه/ في بلادي: شبه جملة في محل رفع خبر</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يشير إلى خصوصيات الفن المعماري المغربي.</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5.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u="sng" dirty="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نفترض أن النص سيتطرق لخصوصيات الفن المعماري المغربي، وتأثرها بالحضارات المغربية </a:t>
            </a:r>
            <a:r>
              <a:rPr lang="ar-MA" sz="3200" b="1" dirty="0" smtClean="0">
                <a:solidFill>
                  <a:schemeClr val="bg1"/>
                </a:solidFill>
                <a:effectLst>
                  <a:outerShdw blurRad="38100" dist="38100" dir="2700000" algn="tl">
                    <a:srgbClr val="000000">
                      <a:alpha val="43137"/>
                    </a:srgbClr>
                  </a:outerShdw>
                </a:effectLst>
              </a:rPr>
              <a:t>المتعاقبة.</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083" y="379827"/>
            <a:ext cx="11760591" cy="6001643"/>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لم </a:t>
            </a:r>
            <a:r>
              <a:rPr lang="ar-MA" sz="3200" b="1" dirty="0">
                <a:solidFill>
                  <a:schemeClr val="bg1"/>
                </a:solidFill>
                <a:effectLst>
                  <a:outerShdw blurRad="38100" dist="38100" dir="2700000" algn="tl">
                    <a:srgbClr val="000000">
                      <a:alpha val="43137"/>
                    </a:srgbClr>
                  </a:outerShdw>
                </a:effectLst>
              </a:rPr>
              <a:t>اعتبر الكاتب الحديث الفن المغربي بمثابة الحديث عن الحضارة المغربية؟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نوع الفن الذي يتحدث عنه النص؟</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التأثير الذي مارسته الحضارات على الفن؟</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بم </a:t>
            </a:r>
            <a:r>
              <a:rPr lang="ar-MA" sz="3200" b="1" dirty="0">
                <a:solidFill>
                  <a:schemeClr val="bg1"/>
                </a:solidFill>
                <a:effectLst>
                  <a:outerShdw blurRad="38100" dist="38100" dir="2700000" algn="tl">
                    <a:srgbClr val="000000">
                      <a:alpha val="43137"/>
                    </a:srgbClr>
                  </a:outerShdw>
                </a:effectLst>
              </a:rPr>
              <a:t>تميز الفن في عهد المرابطين؟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مميزات الفن في عهد الدولة الموحدية؟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الطابع الذي ميز الفن في عهد بني مرين؟</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254102935"/>
              </p:ext>
            </p:extLst>
          </p:nvPr>
        </p:nvGraphicFramePr>
        <p:xfrm>
          <a:off x="323557" y="2208629"/>
          <a:ext cx="11690251" cy="2944368"/>
        </p:xfrm>
        <a:graphic>
          <a:graphicData uri="http://schemas.openxmlformats.org/drawingml/2006/table">
            <a:tbl>
              <a:tblPr rtl="1" firstRow="1" firstCol="1" bandRow="1"/>
              <a:tblGrid>
                <a:gridCol w="2075432">
                  <a:extLst>
                    <a:ext uri="{9D8B030D-6E8A-4147-A177-3AD203B41FA5}">
                      <a16:colId xmlns:a16="http://schemas.microsoft.com/office/drawing/2014/main" val="815453222"/>
                    </a:ext>
                  </a:extLst>
                </a:gridCol>
                <a:gridCol w="9614819">
                  <a:extLst>
                    <a:ext uri="{9D8B030D-6E8A-4147-A177-3AD203B41FA5}">
                      <a16:colId xmlns:a16="http://schemas.microsoft.com/office/drawing/2014/main" val="3677224981"/>
                    </a:ext>
                  </a:extLst>
                </a:gridCol>
              </a:tblGrid>
              <a:tr h="375585">
                <a:tc>
                  <a:txBody>
                    <a:bodyPr/>
                    <a:lstStyle/>
                    <a:p>
                      <a:pPr algn="ctr" rtl="1">
                        <a:lnSpc>
                          <a:spcPct val="115000"/>
                        </a:lnSpc>
                        <a:spcAft>
                          <a:spcPts val="0"/>
                        </a:spcAft>
                      </a:pPr>
                      <a:r>
                        <a:rPr lang="ar-EG" sz="4000" b="1" dirty="0">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المقدمة</a:t>
                      </a: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lnSpc>
                          <a:spcPct val="115000"/>
                        </a:lnSpc>
                        <a:spcAft>
                          <a:spcPts val="0"/>
                        </a:spcAft>
                      </a:pPr>
                      <a:r>
                        <a:rPr lang="ar-SA" sz="3200" b="1" kern="1200">
                          <a:solidFill>
                            <a:schemeClr val="bg1"/>
                          </a:solidFill>
                          <a:effectLst>
                            <a:outerShdw blurRad="38100" dist="38100" dir="2700000" algn="tl">
                              <a:srgbClr val="000000">
                                <a:alpha val="43137"/>
                              </a:srgbClr>
                            </a:outerShdw>
                          </a:effectLst>
                          <a:latin typeface="+mn-lt"/>
                          <a:ea typeface="+mn-ea"/>
                          <a:cs typeface="+mn-cs"/>
                        </a:rPr>
                        <a:t>علاقة الفن المعماري المغربي بالحضارة المغربية وتأثره بها.</a:t>
                      </a:r>
                      <a:endParaRPr lang="en-US" sz="3200" b="1" kern="1200">
                        <a:solidFill>
                          <a:schemeClr val="bg1"/>
                        </a:solidFill>
                        <a:effectLst>
                          <a:outerShdw blurRad="38100" dist="38100" dir="2700000" algn="tl">
                            <a:srgbClr val="000000">
                              <a:alpha val="43137"/>
                            </a:srgbClr>
                          </a:outerShdw>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235715766"/>
                  </a:ext>
                </a:extLst>
              </a:tr>
              <a:tr h="485733">
                <a:tc>
                  <a:txBody>
                    <a:bodyPr/>
                    <a:lstStyle/>
                    <a:p>
                      <a:pPr algn="ctr" rtl="1">
                        <a:lnSpc>
                          <a:spcPct val="115000"/>
                        </a:lnSpc>
                        <a:spcAft>
                          <a:spcPts val="0"/>
                        </a:spcAft>
                      </a:pPr>
                      <a:r>
                        <a:rPr lang="ar-EG" sz="4000" b="1">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التفسير</a:t>
                      </a:r>
                      <a:endParaRPr lang="en-US" sz="40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lnSpc>
                          <a:spcPct val="115000"/>
                        </a:lnSpc>
                        <a:spcAft>
                          <a:spcPts val="0"/>
                        </a:spcAft>
                      </a:pPr>
                      <a:r>
                        <a:rPr lang="ar-SA" sz="3200" b="1" kern="1200">
                          <a:solidFill>
                            <a:schemeClr val="bg1"/>
                          </a:solidFill>
                          <a:effectLst>
                            <a:outerShdw blurRad="38100" dist="38100" dir="2700000" algn="tl">
                              <a:srgbClr val="000000">
                                <a:alpha val="43137"/>
                              </a:srgbClr>
                            </a:outerShdw>
                          </a:effectLst>
                          <a:latin typeface="+mn-lt"/>
                          <a:ea typeface="+mn-ea"/>
                          <a:cs typeface="+mn-cs"/>
                        </a:rPr>
                        <a:t>مظاهر وخصوصيات الفن المعماري المغربي في عهد المرابطين والموحدين والمرينيين.</a:t>
                      </a:r>
                      <a:endParaRPr lang="en-US" sz="3200" b="1" kern="1200">
                        <a:solidFill>
                          <a:schemeClr val="bg1"/>
                        </a:solidFill>
                        <a:effectLst>
                          <a:outerShdw blurRad="38100" dist="38100" dir="2700000" algn="tl">
                            <a:srgbClr val="000000">
                              <a:alpha val="43137"/>
                            </a:srgbClr>
                          </a:outerShdw>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186952551"/>
                  </a:ext>
                </a:extLst>
              </a:tr>
              <a:tr h="546224">
                <a:tc>
                  <a:txBody>
                    <a:bodyPr/>
                    <a:lstStyle/>
                    <a:p>
                      <a:pPr algn="ctr" rtl="1">
                        <a:lnSpc>
                          <a:spcPct val="115000"/>
                        </a:lnSpc>
                        <a:spcAft>
                          <a:spcPts val="0"/>
                        </a:spcAft>
                      </a:pPr>
                      <a:r>
                        <a:rPr lang="ar-EG" sz="4000" b="1" dirty="0">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الخلاصة</a:t>
                      </a: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lnSpc>
                          <a:spcPct val="115000"/>
                        </a:lnSpc>
                        <a:spcAft>
                          <a:spcPts val="0"/>
                        </a:spcAft>
                      </a:pPr>
                      <a:r>
                        <a:rPr lang="ar-SA" sz="3200" b="1" kern="1200" dirty="0">
                          <a:solidFill>
                            <a:schemeClr val="bg1"/>
                          </a:solidFill>
                          <a:effectLst>
                            <a:outerShdw blurRad="38100" dist="38100" dir="2700000" algn="tl">
                              <a:srgbClr val="000000">
                                <a:alpha val="43137"/>
                              </a:srgbClr>
                            </a:outerShdw>
                          </a:effectLst>
                          <a:latin typeface="+mn-lt"/>
                          <a:ea typeface="+mn-ea"/>
                          <a:cs typeface="+mn-cs"/>
                        </a:rPr>
                        <a:t>تنوع المعمار المغربي وتميزه في الحضارة العربية الإسلامية خاصة والحضارة الإنسانية عامة</a:t>
                      </a:r>
                      <a:r>
                        <a:rPr lang="fr-FR" sz="3200" b="1" kern="1200" dirty="0">
                          <a:solidFill>
                            <a:schemeClr val="bg1"/>
                          </a:solidFill>
                          <a:effectLst>
                            <a:outerShdw blurRad="38100" dist="38100" dir="2700000" algn="tl">
                              <a:srgbClr val="000000">
                                <a:alpha val="43137"/>
                              </a:srgbClr>
                            </a:outerShdw>
                          </a:effectLst>
                          <a:latin typeface="+mn-lt"/>
                          <a:ea typeface="+mn-ea"/>
                          <a:cs typeface="+mn-cs"/>
                        </a:rPr>
                        <a:t>.</a:t>
                      </a:r>
                      <a:endParaRPr lang="en-US" sz="3200" b="1" kern="1200" dirty="0">
                        <a:solidFill>
                          <a:schemeClr val="bg1"/>
                        </a:solidFill>
                        <a:effectLst>
                          <a:outerShdw blurRad="38100" dist="38100" dir="2700000" algn="tl">
                            <a:srgbClr val="000000">
                              <a:alpha val="43137"/>
                            </a:srgbClr>
                          </a:outerShdw>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01646370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العلاقة </a:t>
            </a:r>
            <a:r>
              <a:rPr lang="ar-MA" sz="3600" b="1" dirty="0">
                <a:solidFill>
                  <a:schemeClr val="bg1"/>
                </a:solidFill>
                <a:effectLst>
                  <a:outerShdw blurRad="38100" dist="38100" dir="2700000" algn="tl">
                    <a:srgbClr val="000000">
                      <a:alpha val="43137"/>
                    </a:srgbClr>
                  </a:outerShdw>
                </a:effectLst>
              </a:rPr>
              <a:t>بين هذه المعاجم الثلاثة </a:t>
            </a: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130172583"/>
              </p:ext>
            </p:extLst>
          </p:nvPr>
        </p:nvGraphicFramePr>
        <p:xfrm>
          <a:off x="179506" y="1479769"/>
          <a:ext cx="11804846" cy="3364992"/>
        </p:xfrm>
        <a:graphic>
          <a:graphicData uri="http://schemas.openxmlformats.org/drawingml/2006/table">
            <a:tbl>
              <a:tblPr rtl="1" firstRow="1" firstCol="1" bandRow="1">
                <a:tableStyleId>{5C22544A-7EE6-4342-B048-85BDC9FD1C3A}</a:tableStyleId>
              </a:tblPr>
              <a:tblGrid>
                <a:gridCol w="4091471">
                  <a:extLst>
                    <a:ext uri="{9D8B030D-6E8A-4147-A177-3AD203B41FA5}">
                      <a16:colId xmlns:a16="http://schemas.microsoft.com/office/drawing/2014/main" val="3362543593"/>
                    </a:ext>
                  </a:extLst>
                </a:gridCol>
                <a:gridCol w="3568556">
                  <a:extLst>
                    <a:ext uri="{9D8B030D-6E8A-4147-A177-3AD203B41FA5}">
                      <a16:colId xmlns:a16="http://schemas.microsoft.com/office/drawing/2014/main" val="666938702"/>
                    </a:ext>
                  </a:extLst>
                </a:gridCol>
                <a:gridCol w="4144819">
                  <a:extLst>
                    <a:ext uri="{9D8B030D-6E8A-4147-A177-3AD203B41FA5}">
                      <a16:colId xmlns:a16="http://schemas.microsoft.com/office/drawing/2014/main" val="1077519903"/>
                    </a:ext>
                  </a:extLst>
                </a:gridCol>
              </a:tblGrid>
              <a:tr h="125730">
                <a:tc>
                  <a:txBody>
                    <a:bodyPr/>
                    <a:lstStyle/>
                    <a:p>
                      <a:pPr algn="ctr" rtl="1">
                        <a:lnSpc>
                          <a:spcPct val="115000"/>
                        </a:lnSpc>
                        <a:spcAft>
                          <a:spcPts val="0"/>
                        </a:spcAft>
                      </a:pPr>
                      <a:r>
                        <a:rPr lang="ar-MA" sz="3200" b="1">
                          <a:solidFill>
                            <a:schemeClr val="bg1"/>
                          </a:solidFill>
                          <a:effectLst/>
                        </a:rPr>
                        <a:t>معجم الحضارة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ctr" rtl="1">
                        <a:lnSpc>
                          <a:spcPct val="115000"/>
                        </a:lnSpc>
                        <a:spcAft>
                          <a:spcPts val="0"/>
                        </a:spcAft>
                      </a:pPr>
                      <a:r>
                        <a:rPr lang="ar-MA" sz="3200" b="1" dirty="0">
                          <a:solidFill>
                            <a:schemeClr val="bg1"/>
                          </a:solidFill>
                          <a:effectLst/>
                        </a:rPr>
                        <a:t>معجم العمارة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ctr" rtl="1">
                        <a:lnSpc>
                          <a:spcPct val="115000"/>
                        </a:lnSpc>
                        <a:spcAft>
                          <a:spcPts val="0"/>
                        </a:spcAft>
                      </a:pPr>
                      <a:r>
                        <a:rPr lang="ar-MA" sz="3200" b="1">
                          <a:solidFill>
                            <a:schemeClr val="bg1"/>
                          </a:solidFill>
                          <a:effectLst/>
                        </a:rPr>
                        <a:t>معجم الفن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3142629118"/>
                  </a:ext>
                </a:extLst>
              </a:tr>
              <a:tr h="452120">
                <a:tc>
                  <a:txBody>
                    <a:bodyPr/>
                    <a:lstStyle/>
                    <a:p>
                      <a:pPr algn="justLow"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endParaRPr lang="ar-MA" dirty="0"/>
                    </a:p>
                  </a:txBody>
                  <a:tcPr marL="68580" marR="68580" marT="0" marB="0">
                    <a:solidFill>
                      <a:schemeClr val="tx1">
                        <a:lumMod val="85000"/>
                      </a:schemeClr>
                    </a:solidFill>
                  </a:tcPr>
                </a:tc>
                <a:tc>
                  <a:txBody>
                    <a:bodyPr/>
                    <a:lstStyle/>
                    <a:p>
                      <a:endParaRPr lang="ar-MA" dirty="0"/>
                    </a:p>
                  </a:txBody>
                  <a:tcPr marL="68580" marR="68580" marT="0" marB="0">
                    <a:solidFill>
                      <a:schemeClr val="tx1">
                        <a:lumMod val="85000"/>
                      </a:schemeClr>
                    </a:solidFill>
                  </a:tcPr>
                </a:tc>
                <a:extLst>
                  <a:ext uri="{0D108BD9-81ED-4DB2-BD59-A6C34878D82A}">
                    <a16:rowId xmlns:a16="http://schemas.microsoft.com/office/drawing/2014/main" val="2098794941"/>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6186309"/>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العلاقة </a:t>
            </a:r>
            <a:r>
              <a:rPr lang="ar-MA" sz="3600" b="1" dirty="0">
                <a:solidFill>
                  <a:schemeClr val="bg1"/>
                </a:solidFill>
                <a:effectLst>
                  <a:outerShdw blurRad="38100" dist="38100" dir="2700000" algn="tl">
                    <a:srgbClr val="000000">
                      <a:alpha val="43137"/>
                    </a:srgbClr>
                  </a:outerShdw>
                </a:effectLst>
              </a:rPr>
              <a:t>بين هذه المعاجم الثلاثة هي علاقة ترابط، تتجلى في كون فن المعمار المغربي تأثر كثيرا بالحضارات التي تعاقبت على المغرب فتميز المعمار بالتنوع وأصبح له طابع الخاص</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80100392"/>
              </p:ext>
            </p:extLst>
          </p:nvPr>
        </p:nvGraphicFramePr>
        <p:xfrm>
          <a:off x="179506" y="1479769"/>
          <a:ext cx="11804846" cy="3364992"/>
        </p:xfrm>
        <a:graphic>
          <a:graphicData uri="http://schemas.openxmlformats.org/drawingml/2006/table">
            <a:tbl>
              <a:tblPr rtl="1" firstRow="1" firstCol="1" bandRow="1">
                <a:tableStyleId>{5C22544A-7EE6-4342-B048-85BDC9FD1C3A}</a:tableStyleId>
              </a:tblPr>
              <a:tblGrid>
                <a:gridCol w="4091471">
                  <a:extLst>
                    <a:ext uri="{9D8B030D-6E8A-4147-A177-3AD203B41FA5}">
                      <a16:colId xmlns:a16="http://schemas.microsoft.com/office/drawing/2014/main" val="3362543593"/>
                    </a:ext>
                  </a:extLst>
                </a:gridCol>
                <a:gridCol w="3568556">
                  <a:extLst>
                    <a:ext uri="{9D8B030D-6E8A-4147-A177-3AD203B41FA5}">
                      <a16:colId xmlns:a16="http://schemas.microsoft.com/office/drawing/2014/main" val="666938702"/>
                    </a:ext>
                  </a:extLst>
                </a:gridCol>
                <a:gridCol w="4144819">
                  <a:extLst>
                    <a:ext uri="{9D8B030D-6E8A-4147-A177-3AD203B41FA5}">
                      <a16:colId xmlns:a16="http://schemas.microsoft.com/office/drawing/2014/main" val="1077519903"/>
                    </a:ext>
                  </a:extLst>
                </a:gridCol>
              </a:tblGrid>
              <a:tr h="125730">
                <a:tc>
                  <a:txBody>
                    <a:bodyPr/>
                    <a:lstStyle/>
                    <a:p>
                      <a:pPr algn="ctr" rtl="1">
                        <a:lnSpc>
                          <a:spcPct val="115000"/>
                        </a:lnSpc>
                        <a:spcAft>
                          <a:spcPts val="0"/>
                        </a:spcAft>
                      </a:pPr>
                      <a:r>
                        <a:rPr lang="ar-MA" sz="3200" b="1">
                          <a:solidFill>
                            <a:schemeClr val="bg1"/>
                          </a:solidFill>
                          <a:effectLst/>
                        </a:rPr>
                        <a:t>معجم الحضارة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ctr" rtl="1">
                        <a:lnSpc>
                          <a:spcPct val="115000"/>
                        </a:lnSpc>
                        <a:spcAft>
                          <a:spcPts val="0"/>
                        </a:spcAft>
                      </a:pPr>
                      <a:r>
                        <a:rPr lang="ar-MA" sz="3200" b="1" dirty="0">
                          <a:solidFill>
                            <a:schemeClr val="bg1"/>
                          </a:solidFill>
                          <a:effectLst/>
                        </a:rPr>
                        <a:t>معجم العمارة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ctr" rtl="1">
                        <a:lnSpc>
                          <a:spcPct val="115000"/>
                        </a:lnSpc>
                        <a:spcAft>
                          <a:spcPts val="0"/>
                        </a:spcAft>
                      </a:pPr>
                      <a:r>
                        <a:rPr lang="ar-MA" sz="3200" b="1">
                          <a:solidFill>
                            <a:schemeClr val="bg1"/>
                          </a:solidFill>
                          <a:effectLst/>
                        </a:rPr>
                        <a:t>معجم الفن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3142629118"/>
                  </a:ext>
                </a:extLst>
              </a:tr>
              <a:tr h="452120">
                <a:tc>
                  <a:txBody>
                    <a:bodyPr/>
                    <a:lstStyle/>
                    <a:p>
                      <a:pPr algn="justLow" rtl="1">
                        <a:lnSpc>
                          <a:spcPct val="115000"/>
                        </a:lnSpc>
                        <a:spcAft>
                          <a:spcPts val="0"/>
                        </a:spcAft>
                      </a:pPr>
                      <a:r>
                        <a:rPr lang="ar-MA" sz="3200" b="1" dirty="0">
                          <a:solidFill>
                            <a:schemeClr val="bg1"/>
                          </a:solidFill>
                          <a:effectLst/>
                        </a:rPr>
                        <a:t>تاريخ الحضارة المغربية – الحضارات التي مرت – طابعها الديني و الذوقي–عهد المرابطين – المآثر الدينية –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justLow" rtl="1">
                        <a:lnSpc>
                          <a:spcPct val="115000"/>
                        </a:lnSpc>
                        <a:spcAft>
                          <a:spcPts val="0"/>
                        </a:spcAft>
                      </a:pPr>
                      <a:r>
                        <a:rPr lang="ar-MA" sz="3200" b="1" dirty="0">
                          <a:solidFill>
                            <a:schemeClr val="bg1"/>
                          </a:solidFill>
                          <a:effectLst/>
                        </a:rPr>
                        <a:t>المدن المغربية القديمة – صناع قرطبيين – </a:t>
                      </a:r>
                      <a:r>
                        <a:rPr lang="ar-MA" sz="3200" b="1" dirty="0" smtClean="0">
                          <a:solidFill>
                            <a:schemeClr val="bg1"/>
                          </a:solidFill>
                          <a:effectLst/>
                        </a:rPr>
                        <a:t>قنطرة– </a:t>
                      </a:r>
                      <a:r>
                        <a:rPr lang="ar-MA" sz="3200" b="1" dirty="0">
                          <a:solidFill>
                            <a:schemeClr val="bg1"/>
                          </a:solidFill>
                          <a:effectLst/>
                        </a:rPr>
                        <a:t>الطابع الحضري – المآثر – مساجد – جامع – مدرسة – فاس...</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justLow" rtl="1">
                        <a:lnSpc>
                          <a:spcPct val="115000"/>
                        </a:lnSpc>
                        <a:spcAft>
                          <a:spcPts val="0"/>
                        </a:spcAft>
                      </a:pPr>
                      <a:r>
                        <a:rPr lang="ar-MA" sz="3200" b="1" dirty="0">
                          <a:solidFill>
                            <a:schemeClr val="bg1"/>
                          </a:solidFill>
                          <a:effectLst/>
                        </a:rPr>
                        <a:t>الفن المغربي– الفنون العالمية – الفن الأندلسي </a:t>
                      </a:r>
                      <a:r>
                        <a:rPr lang="ar-MA" sz="3200" b="1" dirty="0" smtClean="0">
                          <a:solidFill>
                            <a:schemeClr val="bg1"/>
                          </a:solidFill>
                          <a:effectLst/>
                        </a:rPr>
                        <a:t>– </a:t>
                      </a:r>
                      <a:r>
                        <a:rPr lang="ar-MA" sz="3200" b="1" dirty="0">
                          <a:solidFill>
                            <a:schemeClr val="bg1"/>
                          </a:solidFill>
                          <a:effectLst/>
                        </a:rPr>
                        <a:t>البساطة الخالية من كل تعقيد أو زركشة – قطع صخرية منحوتة – غرف مقوسة </a:t>
                      </a:r>
                      <a:r>
                        <a:rPr lang="ar-MA" sz="3200" b="1" dirty="0" smtClean="0">
                          <a:solidFill>
                            <a:schemeClr val="bg1"/>
                          </a:solidFill>
                          <a:effectLst/>
                        </a:rPr>
                        <a:t>السقف</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2098794941"/>
                  </a:ext>
                </a:extLst>
              </a:tr>
            </a:tbl>
          </a:graphicData>
        </a:graphic>
      </p:graphicFrame>
    </p:spTree>
    <p:extLst>
      <p:ext uri="{BB962C8B-B14F-4D97-AF65-F5344CB8AC3E}">
        <p14:creationId xmlns:p14="http://schemas.microsoft.com/office/powerpoint/2010/main" val="16409259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9" y="1216856"/>
            <a:ext cx="11844997" cy="4352410"/>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600" b="1" dirty="0" smtClean="0">
                <a:solidFill>
                  <a:srgbClr val="00B050"/>
                </a:solidFill>
              </a:rPr>
              <a:t>المضارع</a:t>
            </a:r>
            <a:r>
              <a:rPr lang="ar-MA" sz="3600" b="1" dirty="0" smtClean="0">
                <a:solidFill>
                  <a:srgbClr val="00B050"/>
                </a:solidFill>
              </a:rPr>
              <a:t>: </a:t>
            </a:r>
            <a:r>
              <a:rPr lang="ar-MA" sz="3600" b="1" dirty="0" smtClean="0">
                <a:solidFill>
                  <a:schemeClr val="bg1"/>
                </a:solidFill>
              </a:rPr>
              <a:t>..................................................................</a:t>
            </a:r>
            <a:endParaRPr lang="ar-MA" sz="3600" b="1" dirty="0">
              <a:solidFill>
                <a:schemeClr val="bg1"/>
              </a:solidFill>
            </a:endParaRPr>
          </a:p>
          <a:p>
            <a:pPr marL="457200" indent="-457200" algn="r" rtl="1">
              <a:lnSpc>
                <a:spcPct val="200000"/>
              </a:lnSpc>
              <a:buFont typeface="Wingdings" panose="05000000000000000000" pitchFamily="2" charset="2"/>
              <a:buChar char="ü"/>
            </a:pPr>
            <a:r>
              <a:rPr lang="ar-MA" sz="3600" b="1" dirty="0" smtClean="0">
                <a:solidFill>
                  <a:srgbClr val="00B050"/>
                </a:solidFill>
              </a:rPr>
              <a:t>أسلوب </a:t>
            </a:r>
            <a:r>
              <a:rPr lang="ar-MA" sz="3600" b="1" dirty="0">
                <a:solidFill>
                  <a:srgbClr val="00B050"/>
                </a:solidFill>
              </a:rPr>
              <a:t>الوصف: </a:t>
            </a:r>
            <a:r>
              <a:rPr lang="ar-MA" sz="3600" b="1" dirty="0" smtClean="0">
                <a:solidFill>
                  <a:schemeClr val="bg1"/>
                </a:solidFill>
              </a:rPr>
              <a:t>...........................................................</a:t>
            </a:r>
            <a:endParaRPr lang="ar-MA" sz="3600" b="1" dirty="0" smtClean="0">
              <a:solidFill>
                <a:schemeClr val="bg1"/>
              </a:solidFill>
            </a:endParaRPr>
          </a:p>
          <a:p>
            <a:pPr marL="457200" indent="-457200" algn="r" rtl="1">
              <a:lnSpc>
                <a:spcPct val="200000"/>
              </a:lnSpc>
              <a:buFont typeface="Wingdings" panose="05000000000000000000" pitchFamily="2" charset="2"/>
              <a:buChar char="ü"/>
            </a:pPr>
            <a:r>
              <a:rPr lang="ar-MA" sz="3600" b="1" dirty="0" smtClean="0">
                <a:solidFill>
                  <a:srgbClr val="00B050"/>
                </a:solidFill>
              </a:rPr>
              <a:t>أسلوب </a:t>
            </a:r>
            <a:r>
              <a:rPr lang="ar-MA" sz="3600" b="1" dirty="0">
                <a:solidFill>
                  <a:srgbClr val="00B050"/>
                </a:solidFill>
              </a:rPr>
              <a:t>التمثيل: </a:t>
            </a:r>
            <a:r>
              <a:rPr lang="ar-MA" sz="3600" b="1" dirty="0" smtClean="0">
                <a:solidFill>
                  <a:schemeClr val="bg1"/>
                </a:solidFill>
              </a:rPr>
              <a:t>............................................................</a:t>
            </a:r>
            <a:endParaRPr lang="ar-MA" sz="3600" b="1" dirty="0" smtClean="0">
              <a:solidFill>
                <a:schemeClr val="bg1"/>
              </a:solidFill>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538</TotalTime>
  <Words>656</Words>
  <Application>Microsoft Office PowerPoint</Application>
  <PresentationFormat>Widescreen</PresentationFormat>
  <Paragraphs>89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Traditional Arabic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47</cp:revision>
  <dcterms:created xsi:type="dcterms:W3CDTF">2022-09-26T12:22:46Z</dcterms:created>
  <dcterms:modified xsi:type="dcterms:W3CDTF">2022-12-12T18:15:03Z</dcterms:modified>
</cp:coreProperties>
</file>