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89" r:id="rId4"/>
    <p:sldId id="291" r:id="rId5"/>
    <p:sldId id="280" r:id="rId6"/>
    <p:sldId id="300" r:id="rId7"/>
    <p:sldId id="265" r:id="rId8"/>
    <p:sldId id="301" r:id="rId9"/>
    <p:sldId id="303" r:id="rId10"/>
    <p:sldId id="304" r:id="rId11"/>
    <p:sldId id="302" r:id="rId12"/>
    <p:sldId id="305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89"/>
            <p14:sldId id="291"/>
            <p14:sldId id="280"/>
            <p14:sldId id="300"/>
          </p14:sldIdLst>
        </p14:section>
        <p14:section name="الحصة الثانية" id="{2A91C92C-40D6-4917-917C-47E3B2CEE21D}">
          <p14:sldIdLst>
            <p14:sldId id="265"/>
            <p14:sldId id="301"/>
            <p14:sldId id="303"/>
            <p14:sldId id="304"/>
            <p14:sldId id="302"/>
            <p14:sldId id="305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0161" y="2897946"/>
            <a:ext cx="9868488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الــقـــــــــراءة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80160" y="4276578"/>
            <a:ext cx="9868487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زرياب في الأندلس .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161" y="1519314"/>
            <a:ext cx="9868488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المجـــــال: </a:t>
            </a:r>
            <a:r>
              <a:rPr lang="ar-MA" sz="5400" b="1" dirty="0" smtClean="0">
                <a:solidFill>
                  <a:schemeClr val="bg1"/>
                </a:solidFill>
              </a:rPr>
              <a:t>الثقافي </a:t>
            </a:r>
            <a:r>
              <a:rPr lang="ar-MA" sz="5400" b="1" dirty="0">
                <a:solidFill>
                  <a:schemeClr val="bg1"/>
                </a:solidFill>
              </a:rPr>
              <a:t>والثقافي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117695"/>
            <a:ext cx="11943473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2.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البداية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التحول   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214338" y="1927282"/>
            <a:ext cx="2616591" cy="327776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MA" sz="3200" b="1" dirty="0">
                <a:solidFill>
                  <a:schemeClr val="bg1"/>
                </a:solidFill>
              </a:rPr>
              <a:t>شغف زريــــــاب بالموسيقى وتفوقه جعله يحظى بمكانة  خاصة لى الخليفة</a:t>
            </a:r>
            <a:endParaRPr lang="ar-MA" sz="3200" b="1" dirty="0">
              <a:solidFill>
                <a:schemeClr val="bg1"/>
              </a:solidFill>
            </a:endParaRPr>
          </a:p>
        </p:txBody>
      </p:sp>
      <p:cxnSp>
        <p:nvCxnSpPr>
          <p:cNvPr id="9" name="Elbow Connector 8"/>
          <p:cNvCxnSpPr/>
          <p:nvPr/>
        </p:nvCxnSpPr>
        <p:spPr>
          <a:xfrm>
            <a:off x="6457070" y="1843706"/>
            <a:ext cx="1997612" cy="1023109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316394" y="2669029"/>
            <a:ext cx="2658793" cy="3267538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/>
            <a:r>
              <a:rPr lang="ar-MA" sz="3200" b="1" dirty="0">
                <a:solidFill>
                  <a:prstClr val="black"/>
                </a:solidFill>
              </a:rPr>
              <a:t>غيرة وحسد إسحاق الموصلي له، جعل زرياب بين خيارين إما الرحيل عن بغداد  أو تعريض حياته للخطر 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4744" y="2004658"/>
            <a:ext cx="3066757" cy="3200388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rtl="1"/>
            <a:r>
              <a:rPr lang="ar-MA" sz="3600" b="1" dirty="0">
                <a:solidFill>
                  <a:prstClr val="black"/>
                </a:solidFill>
              </a:rPr>
              <a:t>تطوير زرياب الموسيقى الأندلسية </a:t>
            </a:r>
            <a:endParaRPr lang="ar-MA" sz="3600" b="1" dirty="0">
              <a:solidFill>
                <a:prstClr val="black"/>
              </a:solidFill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10800000" flipV="1">
            <a:off x="4009292" y="1843706"/>
            <a:ext cx="2447778" cy="1009041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559126" y="2669029"/>
            <a:ext cx="2658793" cy="3267538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/>
            <a:r>
              <a:rPr lang="ar-MA" sz="3200" b="1" dirty="0">
                <a:solidFill>
                  <a:prstClr val="black"/>
                </a:solidFill>
              </a:rPr>
              <a:t>اختيار زرياب الرحيل عن بغداد والتوجه إلى الأندلس</a:t>
            </a:r>
            <a:endParaRPr lang="ar-MA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42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211017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. شخصيات النص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rgbClr val="00B050"/>
                </a:solidFill>
              </a:rPr>
              <a:t>ج. </a:t>
            </a:r>
            <a:r>
              <a:rPr lang="ar-MA" sz="3600" b="1" dirty="0" smtClean="0">
                <a:solidFill>
                  <a:srgbClr val="00B050"/>
                </a:solidFill>
              </a:rPr>
              <a:t>فضاء السرد: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algn="r" rtl="1">
              <a:defRPr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504317"/>
              </p:ext>
            </p:extLst>
          </p:nvPr>
        </p:nvGraphicFramePr>
        <p:xfrm>
          <a:off x="443129" y="872848"/>
          <a:ext cx="11310425" cy="1885394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692766">
                  <a:extLst>
                    <a:ext uri="{9D8B030D-6E8A-4147-A177-3AD203B41FA5}">
                      <a16:colId xmlns:a16="http://schemas.microsoft.com/office/drawing/2014/main" val="3685919055"/>
                    </a:ext>
                  </a:extLst>
                </a:gridCol>
                <a:gridCol w="7617659">
                  <a:extLst>
                    <a:ext uri="{9D8B030D-6E8A-4147-A177-3AD203B41FA5}">
                      <a16:colId xmlns:a16="http://schemas.microsoft.com/office/drawing/2014/main" val="3248416394"/>
                    </a:ext>
                  </a:extLst>
                </a:gridCol>
              </a:tblGrid>
              <a:tr h="7637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1968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........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......... 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44888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..........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.........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746610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195678"/>
              </p:ext>
            </p:extLst>
          </p:nvPr>
        </p:nvGraphicFramePr>
        <p:xfrm>
          <a:off x="443129" y="3669849"/>
          <a:ext cx="11310425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035393">
                  <a:extLst>
                    <a:ext uri="{9D8B030D-6E8A-4147-A177-3AD203B41FA5}">
                      <a16:colId xmlns:a16="http://schemas.microsoft.com/office/drawing/2014/main" val="3804075769"/>
                    </a:ext>
                  </a:extLst>
                </a:gridCol>
                <a:gridCol w="5275032">
                  <a:extLst>
                    <a:ext uri="{9D8B030D-6E8A-4147-A177-3AD203B41FA5}">
                      <a16:colId xmlns:a16="http://schemas.microsoft.com/office/drawing/2014/main" val="2355667833"/>
                    </a:ext>
                  </a:extLst>
                </a:gridCol>
              </a:tblGrid>
              <a:tr h="2260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الزمان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014887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..............................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943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0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211017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. شخصيات النص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rgbClr val="00B050"/>
                </a:solidFill>
              </a:rPr>
              <a:t>ج. </a:t>
            </a:r>
            <a:r>
              <a:rPr lang="ar-MA" sz="3600" b="1" dirty="0" smtClean="0">
                <a:solidFill>
                  <a:srgbClr val="00B050"/>
                </a:solidFill>
              </a:rPr>
              <a:t>فضاء السرد: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algn="r" rtl="1">
              <a:defRPr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فنية وثقافية تتجلى في التريف بأحد رواد الموسيقى العربية.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956521"/>
              </p:ext>
            </p:extLst>
          </p:nvPr>
        </p:nvGraphicFramePr>
        <p:xfrm>
          <a:off x="443129" y="872848"/>
          <a:ext cx="11310425" cy="1885394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692766">
                  <a:extLst>
                    <a:ext uri="{9D8B030D-6E8A-4147-A177-3AD203B41FA5}">
                      <a16:colId xmlns:a16="http://schemas.microsoft.com/office/drawing/2014/main" val="3685919055"/>
                    </a:ext>
                  </a:extLst>
                </a:gridCol>
                <a:gridCol w="7617659">
                  <a:extLst>
                    <a:ext uri="{9D8B030D-6E8A-4147-A177-3AD203B41FA5}">
                      <a16:colId xmlns:a16="http://schemas.microsoft.com/office/drawing/2014/main" val="3248416394"/>
                    </a:ext>
                  </a:extLst>
                </a:gridCol>
              </a:tblGrid>
              <a:tr h="7637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1968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زرياب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مغن ناجح – باع في الغناء ...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44888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اسحاق الموصيلي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حسود، حاقد ..</a:t>
                      </a:r>
                      <a:endParaRPr lang="ar-MA" sz="3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746610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719108"/>
              </p:ext>
            </p:extLst>
          </p:nvPr>
        </p:nvGraphicFramePr>
        <p:xfrm>
          <a:off x="443129" y="3669849"/>
          <a:ext cx="11310425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035393">
                  <a:extLst>
                    <a:ext uri="{9D8B030D-6E8A-4147-A177-3AD203B41FA5}">
                      <a16:colId xmlns:a16="http://schemas.microsoft.com/office/drawing/2014/main" val="3804075769"/>
                    </a:ext>
                  </a:extLst>
                </a:gridCol>
                <a:gridCol w="5275032">
                  <a:extLst>
                    <a:ext uri="{9D8B030D-6E8A-4147-A177-3AD203B41FA5}">
                      <a16:colId xmlns:a16="http://schemas.microsoft.com/office/drawing/2014/main" val="2355667833"/>
                    </a:ext>
                  </a:extLst>
                </a:gridCol>
              </a:tblGrid>
              <a:tr h="2260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الزمان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014887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تدور أحداث النص في الزمن الماضي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بغداد ، الأندلس 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943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15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2738" y="795994"/>
            <a:ext cx="11784037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 الفرضية التي انطلقنا منها أكدت صحتها أحداث النص، وعززها معجم النص، ولتأكيد دور  زرياب في تطوير الموسيقى العربية بالأندلس، حاول الكاتب تقديم النص في قالب سردي شيق...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126608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7113" y="2067950"/>
            <a:ext cx="1107830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0167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</a:t>
            </a: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</a:t>
            </a: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S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الصورتان</a:t>
            </a:r>
            <a:r>
              <a:rPr lang="ar-S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05197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عبد الحميد العبادي،(1892ـ 1956م)، مؤرخ إسلامي مصري، من أهم مؤلفاته: «الدولة الإسلامية تاريخها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مقطع سردي (سيرة غيرية). </a:t>
            </a:r>
            <a:endParaRPr lang="ar-S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الماء قوام الوجود وأساسه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S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وصول الفنان والموسيقي زرياب الكبير إلى الأندلس. </a:t>
            </a:r>
            <a:endParaRPr lang="ar-S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الصورتان: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تجسد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الصورة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الأولى مجموعة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المشاهد، تلخص وصول زرياب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إلى الأندلس، أما الصورة الثانية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؛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فتجسد مجموعة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موسيقية أندلسية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زرياب ودوره في الرقي بالموسيقى الأندلسية.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18793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النبوغ: </a:t>
            </a:r>
            <a:r>
              <a:rPr lang="ar-MA" sz="3200" b="1" dirty="0" smtClean="0">
                <a:solidFill>
                  <a:schemeClr val="bg1"/>
                </a:solidFill>
              </a:rPr>
              <a:t>.......  </a:t>
            </a:r>
            <a:r>
              <a:rPr lang="ar-MA" sz="3200" b="1" dirty="0" smtClean="0">
                <a:solidFill>
                  <a:srgbClr val="FF0000"/>
                </a:solidFill>
              </a:rPr>
              <a:t>                          - </a:t>
            </a:r>
            <a:r>
              <a:rPr lang="ar-MA" sz="3200" b="1" dirty="0">
                <a:solidFill>
                  <a:srgbClr val="FF0000"/>
                </a:solidFill>
              </a:rPr>
              <a:t>يتأهب: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عبر: </a:t>
            </a:r>
            <a:r>
              <a:rPr lang="ar-MA" sz="3200" b="1" dirty="0" smtClean="0">
                <a:solidFill>
                  <a:schemeClr val="bg1"/>
                </a:solidFill>
              </a:rPr>
              <a:t>......        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</a:t>
            </a:r>
            <a:r>
              <a:rPr lang="ar-MA" sz="3200" b="1" dirty="0" smtClean="0">
                <a:solidFill>
                  <a:srgbClr val="FF0000"/>
                </a:solidFill>
              </a:rPr>
              <a:t>يداني: </a:t>
            </a:r>
            <a:r>
              <a:rPr lang="ar-MA" sz="3200" b="1" dirty="0" smtClean="0">
                <a:solidFill>
                  <a:schemeClr val="bg1"/>
                </a:solidFill>
              </a:rPr>
              <a:t>.......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00B050"/>
                </a:solidFill>
              </a:rPr>
              <a:t>2. </a:t>
            </a:r>
            <a:r>
              <a:rPr lang="ar-MA" sz="3200" b="1" u="sng" dirty="0" smtClean="0">
                <a:solidFill>
                  <a:srgbClr val="00B050"/>
                </a:solidFill>
              </a:rPr>
              <a:t>المضمون </a:t>
            </a:r>
            <a:r>
              <a:rPr lang="ar-MA" sz="3200" b="1" u="sng" dirty="0">
                <a:solidFill>
                  <a:srgbClr val="00B050"/>
                </a:solidFill>
              </a:rPr>
              <a:t>العام للنص: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17198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النبوغ: </a:t>
            </a:r>
            <a:r>
              <a:rPr lang="ar-MA" sz="3200" b="1" dirty="0">
                <a:solidFill>
                  <a:schemeClr val="bg1"/>
                </a:solidFill>
              </a:rPr>
              <a:t>الفطنة </a:t>
            </a:r>
            <a:r>
              <a:rPr lang="ar-MA" sz="3200" b="1" dirty="0" smtClean="0">
                <a:solidFill>
                  <a:schemeClr val="bg1"/>
                </a:solidFill>
              </a:rPr>
              <a:t>والنباهة.  </a:t>
            </a:r>
            <a:r>
              <a:rPr lang="ar-MA" sz="3200" b="1" dirty="0" smtClean="0">
                <a:solidFill>
                  <a:srgbClr val="FF0000"/>
                </a:solidFill>
              </a:rPr>
              <a:t>        </a:t>
            </a:r>
            <a:r>
              <a:rPr lang="ar-MA" sz="3200" b="1" dirty="0" smtClean="0">
                <a:solidFill>
                  <a:srgbClr val="FF0000"/>
                </a:solidFill>
              </a:rPr>
              <a:t>- </a:t>
            </a:r>
            <a:r>
              <a:rPr lang="ar-MA" sz="3200" b="1" dirty="0">
                <a:solidFill>
                  <a:srgbClr val="FF0000"/>
                </a:solidFill>
              </a:rPr>
              <a:t>يتأهب: </a:t>
            </a:r>
            <a:r>
              <a:rPr lang="ar-MA" sz="3200" b="1" dirty="0">
                <a:solidFill>
                  <a:schemeClr val="bg1"/>
                </a:solidFill>
              </a:rPr>
              <a:t>يستعد ويتهيأ. 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عبر: </a:t>
            </a:r>
            <a:r>
              <a:rPr lang="ar-MA" sz="3200" b="1" dirty="0">
                <a:solidFill>
                  <a:schemeClr val="bg1"/>
                </a:solidFill>
              </a:rPr>
              <a:t>اجتاز        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</a:t>
            </a:r>
            <a:r>
              <a:rPr lang="ar-MA" sz="3200" b="1" dirty="0" smtClean="0">
                <a:solidFill>
                  <a:srgbClr val="FF0000"/>
                </a:solidFill>
              </a:rPr>
              <a:t>يداني: </a:t>
            </a:r>
            <a:r>
              <a:rPr lang="ar-MA" sz="3200" b="1" dirty="0">
                <a:solidFill>
                  <a:schemeClr val="bg1"/>
                </a:solidFill>
              </a:rPr>
              <a:t>يضاهي ويقارب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00B050"/>
                </a:solidFill>
              </a:rPr>
              <a:t>2. </a:t>
            </a:r>
            <a:r>
              <a:rPr lang="ar-MA" sz="3200" b="1" u="sng" dirty="0" smtClean="0">
                <a:solidFill>
                  <a:srgbClr val="00B050"/>
                </a:solidFill>
              </a:rPr>
              <a:t>المضمون </a:t>
            </a:r>
            <a:r>
              <a:rPr lang="ar-MA" sz="3200" b="1" u="sng" dirty="0">
                <a:solidFill>
                  <a:srgbClr val="00B050"/>
                </a:solidFill>
              </a:rPr>
              <a:t>العام للنص: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</a:t>
            </a:r>
            <a:r>
              <a:rPr lang="ar-MA" sz="3200" b="1" dirty="0">
                <a:solidFill>
                  <a:schemeClr val="bg1"/>
                </a:solidFill>
              </a:rPr>
              <a:t>افتتان زرياب الكبير بالموسيقى وهجرته إلى الأندلس هربا من إسحاق الموصلي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59269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</a:t>
            </a:r>
            <a:r>
              <a:rPr lang="ar-MA" sz="40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034760"/>
            <a:ext cx="11802794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025826"/>
              </p:ext>
            </p:extLst>
          </p:nvPr>
        </p:nvGraphicFramePr>
        <p:xfrm>
          <a:off x="393895" y="1891829"/>
          <a:ext cx="11451224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446248">
                  <a:extLst>
                    <a:ext uri="{9D8B030D-6E8A-4147-A177-3AD203B41FA5}">
                      <a16:colId xmlns:a16="http://schemas.microsoft.com/office/drawing/2014/main" val="1508319291"/>
                    </a:ext>
                  </a:extLst>
                </a:gridCol>
                <a:gridCol w="6004976">
                  <a:extLst>
                    <a:ext uri="{9D8B030D-6E8A-4147-A177-3AD203B41FA5}">
                      <a16:colId xmlns:a16="http://schemas.microsoft.com/office/drawing/2014/main" val="2735369200"/>
                    </a:ext>
                  </a:extLst>
                </a:gridCol>
              </a:tblGrid>
              <a:tr h="2336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الدالة على </a:t>
                      </a:r>
                      <a:r>
                        <a:rPr lang="ar-MA" sz="3600" b="1" dirty="0" smtClean="0">
                          <a:solidFill>
                            <a:srgbClr val="FF0000"/>
                          </a:solidFill>
                          <a:effectLst/>
                        </a:rPr>
                        <a:t>النبوغ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 الدالة على </a:t>
                      </a:r>
                      <a:r>
                        <a:rPr lang="ar-MA" sz="3600" b="1" dirty="0" smtClean="0">
                          <a:solidFill>
                            <a:srgbClr val="FF0000"/>
                          </a:solidFill>
                          <a:effectLst/>
                        </a:rPr>
                        <a:t>الحسد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64822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33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</a:t>
            </a:r>
            <a:r>
              <a:rPr lang="ar-MA" sz="40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034760"/>
            <a:ext cx="11802794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سببية، فنبوغ زرياب ونجاحه جعله عرضة للحسد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والغيرة.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546377"/>
              </p:ext>
            </p:extLst>
          </p:nvPr>
        </p:nvGraphicFramePr>
        <p:xfrm>
          <a:off x="393895" y="1891829"/>
          <a:ext cx="1145122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908553">
                  <a:extLst>
                    <a:ext uri="{9D8B030D-6E8A-4147-A177-3AD203B41FA5}">
                      <a16:colId xmlns:a16="http://schemas.microsoft.com/office/drawing/2014/main" val="1508319291"/>
                    </a:ext>
                  </a:extLst>
                </a:gridCol>
                <a:gridCol w="5542671">
                  <a:extLst>
                    <a:ext uri="{9D8B030D-6E8A-4147-A177-3AD203B41FA5}">
                      <a16:colId xmlns:a16="http://schemas.microsoft.com/office/drawing/2014/main" val="2735369200"/>
                    </a:ext>
                  </a:extLst>
                </a:gridCol>
              </a:tblGrid>
              <a:tr h="2336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الدالة على </a:t>
                      </a:r>
                      <a:r>
                        <a:rPr lang="ar-MA" sz="3600" b="1" dirty="0" smtClean="0">
                          <a:solidFill>
                            <a:srgbClr val="FF0000"/>
                          </a:solidFill>
                          <a:effectLst/>
                        </a:rPr>
                        <a:t>النبوغ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 الدالة على </a:t>
                      </a:r>
                      <a:r>
                        <a:rPr lang="ar-MA" sz="3600" b="1" dirty="0" smtClean="0">
                          <a:solidFill>
                            <a:srgbClr val="FF0000"/>
                          </a:solidFill>
                          <a:effectLst/>
                        </a:rPr>
                        <a:t>الحسد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64822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النبوغ والتفوق – شديد الذكاء – فصيح اللسان – يلهم اللحن وهو نائم...</a:t>
                      </a: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الغيرة – الحسد – الحقد على تلميذه – تعريض حياته للهلاك 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33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77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117695"/>
            <a:ext cx="11943473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2.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البداية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التحول   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214338" y="1927282"/>
            <a:ext cx="2616591" cy="327776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MA" sz="3200" b="1" dirty="0" smtClean="0">
                <a:solidFill>
                  <a:schemeClr val="bg1"/>
                </a:solidFill>
              </a:rPr>
              <a:t>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cxnSp>
        <p:nvCxnSpPr>
          <p:cNvPr id="9" name="Elbow Connector 8"/>
          <p:cNvCxnSpPr/>
          <p:nvPr/>
        </p:nvCxnSpPr>
        <p:spPr>
          <a:xfrm>
            <a:off x="6457070" y="1843706"/>
            <a:ext cx="1997612" cy="1023109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316394" y="2669029"/>
            <a:ext cx="2658793" cy="3267538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/>
            <a:r>
              <a:rPr lang="ar-MA" sz="3200" b="1" dirty="0" smtClean="0">
                <a:solidFill>
                  <a:prstClr val="black"/>
                </a:solidFill>
              </a:rPr>
              <a:t>.............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4744" y="2004658"/>
            <a:ext cx="3066757" cy="3200388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rtl="1"/>
            <a:r>
              <a:rPr lang="ar-MA" sz="3600" b="1" dirty="0" smtClean="0">
                <a:solidFill>
                  <a:prstClr val="black"/>
                </a:solidFill>
              </a:rPr>
              <a:t>........</a:t>
            </a:r>
            <a:endParaRPr lang="ar-MA" sz="3600" b="1" dirty="0">
              <a:solidFill>
                <a:prstClr val="black"/>
              </a:solidFill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10800000" flipV="1">
            <a:off x="4009292" y="1843706"/>
            <a:ext cx="2447778" cy="1009041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559126" y="2669029"/>
            <a:ext cx="2658793" cy="3267538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/>
            <a:r>
              <a:rPr lang="ar-MA" sz="3200" b="1" dirty="0" smtClean="0">
                <a:solidFill>
                  <a:prstClr val="black"/>
                </a:solidFill>
              </a:rPr>
              <a:t>.........</a:t>
            </a:r>
            <a:endParaRPr lang="ar-MA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440</TotalTime>
  <Words>486</Words>
  <Application>Microsoft Office PowerPoint</Application>
  <PresentationFormat>Widescreen</PresentationFormat>
  <Paragraphs>125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70</cp:revision>
  <dcterms:created xsi:type="dcterms:W3CDTF">2022-09-26T12:22:46Z</dcterms:created>
  <dcterms:modified xsi:type="dcterms:W3CDTF">2023-05-15T21:45:58Z</dcterms:modified>
</cp:coreProperties>
</file>