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66" r:id="rId5"/>
    <p:sldId id="260" r:id="rId6"/>
    <p:sldId id="259" r:id="rId7"/>
    <p:sldId id="261" r:id="rId8"/>
    <p:sldId id="291" r:id="rId9"/>
    <p:sldId id="269" r:id="rId10"/>
    <p:sldId id="288" r:id="rId11"/>
    <p:sldId id="279" r:id="rId12"/>
    <p:sldId id="292"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66"/>
            <p14:sldId id="260"/>
            <p14:sldId id="259"/>
          </p14:sldIdLst>
        </p14:section>
        <p14:section name="الحصة الثانية" id="{2A91C92C-40D6-4917-917C-47E3B2CEE21D}">
          <p14:sldIdLst>
            <p14:sldId id="261"/>
            <p14:sldId id="291"/>
            <p14:sldId id="269"/>
            <p14:sldId id="288"/>
            <p14:sldId id="279"/>
            <p14:sldId id="292"/>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06-10-1444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06-10-1444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06-10-1444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06-10-1444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06-10-1444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06-10-1444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06-10-1444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06-10-1444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06-10-1444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06-10-1444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06-10-1444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06-10-1444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06-10-1444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06-10-1444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06-10-1444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06-10-1444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06-10-1444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06-10-1444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المـــــــــجال: </a:t>
            </a:r>
            <a:r>
              <a:rPr lang="ar-MA" sz="5400" b="1" dirty="0" smtClean="0">
                <a:solidFill>
                  <a:schemeClr val="bg1"/>
                </a:solidFill>
                <a:effectLst>
                  <a:outerShdw blurRad="38100" dist="38100" dir="2700000" algn="tl">
                    <a:srgbClr val="000000">
                      <a:alpha val="43137"/>
                    </a:srgbClr>
                  </a:outerShdw>
                </a:effectLst>
              </a:rPr>
              <a:t>السكاني</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المــوضـوع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سَلَّةُ لَيْمُونٍ ص</a:t>
            </a:r>
            <a:r>
              <a:rPr lang="ar-MA" sz="5400" b="1" dirty="0">
                <a:solidFill>
                  <a:schemeClr val="bg1"/>
                </a:solidFill>
                <a:effectLst>
                  <a:outerShdw blurRad="38100" dist="38100" dir="2700000" algn="tl">
                    <a:srgbClr val="000000">
                      <a:alpha val="43137"/>
                    </a:srgbClr>
                  </a:outerShdw>
                </a:effectLst>
              </a:rPr>
              <a:t>: </a:t>
            </a:r>
            <a:r>
              <a:rPr lang="ar-MA" sz="5400" b="1" dirty="0" smtClean="0">
                <a:solidFill>
                  <a:srgbClr val="FF0000"/>
                </a:solidFill>
                <a:effectLst>
                  <a:outerShdw blurRad="38100" dist="38100" dir="2700000" algn="tl">
                    <a:srgbClr val="000000">
                      <a:alpha val="43137"/>
                    </a:srgbClr>
                  </a:outerShdw>
                </a:effectLst>
              </a:rPr>
              <a:t>185</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675" y="1033976"/>
            <a:ext cx="11844997" cy="3239861"/>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3600" b="1" u="sng" dirty="0">
                <a:solidFill>
                  <a:srgbClr val="00B050"/>
                </a:solidFill>
                <a:effectLst>
                  <a:outerShdw blurRad="38100" dist="38100" dir="2700000" algn="tl">
                    <a:srgbClr val="000000">
                      <a:alpha val="43137"/>
                    </a:srgbClr>
                  </a:outerShdw>
                </a:effectLst>
              </a:rPr>
              <a:t>الصور الفنية والأساليب:</a:t>
            </a:r>
            <a:endParaRPr lang="ar-MA" sz="3600" b="1" u="sng" dirty="0" smtClean="0">
              <a:solidFill>
                <a:srgbClr val="00B050"/>
              </a:solidFill>
              <a:effectLst>
                <a:outerShdw blurRad="38100" dist="38100" dir="2700000" algn="tl">
                  <a:srgbClr val="000000">
                    <a:alpha val="43137"/>
                  </a:srgbClr>
                </a:outerShdw>
              </a:effectLst>
            </a:endParaRPr>
          </a:p>
          <a:p>
            <a:pPr algn="justLow" rtl="1">
              <a:lnSpc>
                <a:spcPct val="115000"/>
              </a:lnSpc>
              <a:spcAft>
                <a:spcPts val="1000"/>
              </a:spcAft>
            </a:pPr>
            <a:r>
              <a:rPr lang="ar-SA" sz="3600" b="1" dirty="0" smtClean="0">
                <a:solidFill>
                  <a:schemeClr val="bg1"/>
                </a:solidFill>
                <a:highlight>
                  <a:srgbClr val="FFFF00"/>
                </a:highlight>
                <a:latin typeface="Calibri" panose="020F0502020204030204" pitchFamily="34" charset="0"/>
                <a:ea typeface="Calibri" panose="020F0502020204030204" pitchFamily="34" charset="0"/>
              </a:rPr>
              <a:t>¤ </a:t>
            </a:r>
            <a:r>
              <a:rPr lang="ar-SA" sz="3600" b="1" dirty="0">
                <a:solidFill>
                  <a:schemeClr val="bg1"/>
                </a:solidFill>
                <a:highlight>
                  <a:srgbClr val="FFFF00"/>
                </a:highlight>
                <a:latin typeface="Calibri" panose="020F0502020204030204" pitchFamily="34" charset="0"/>
                <a:ea typeface="Calibri" panose="020F0502020204030204" pitchFamily="34" charset="0"/>
              </a:rPr>
              <a:t>استعمال أسلوب الوصف :</a:t>
            </a:r>
            <a:r>
              <a:rPr lang="ar-SA" sz="3600" b="1" dirty="0">
                <a:solidFill>
                  <a:schemeClr val="bg1"/>
                </a:solidFill>
                <a:latin typeface="Calibri" panose="020F0502020204030204" pitchFamily="34" charset="0"/>
                <a:ea typeface="Calibri" panose="020F0502020204030204" pitchFamily="34" charset="0"/>
              </a:rPr>
              <a:t> لتصوير معاناة الليمون وبائعه في المدينة </a:t>
            </a:r>
            <a:r>
              <a:rPr lang="ar-SA" sz="3600" b="1" dirty="0" smtClean="0">
                <a:solidFill>
                  <a:schemeClr val="bg1"/>
                </a:solidFill>
                <a:latin typeface="Calibri" panose="020F0502020204030204" pitchFamily="34" charset="0"/>
                <a:ea typeface="Calibri" panose="020F0502020204030204" pitchFamily="34" charset="0"/>
              </a:rPr>
              <a:t>القاسية.</a:t>
            </a:r>
            <a:endParaRPr lang="ar-MA" sz="3600" b="1" dirty="0" smtClean="0">
              <a:solidFill>
                <a:schemeClr val="bg1"/>
              </a:solidFill>
              <a:latin typeface="Calibri" panose="020F0502020204030204" pitchFamily="34" charset="0"/>
              <a:ea typeface="Calibri" panose="020F0502020204030204" pitchFamily="34" charset="0"/>
            </a:endParaRPr>
          </a:p>
          <a:p>
            <a:pPr algn="justLow" rtl="1">
              <a:lnSpc>
                <a:spcPct val="115000"/>
              </a:lnSpc>
              <a:spcAft>
                <a:spcPts val="1000"/>
              </a:spcAft>
            </a:pPr>
            <a:r>
              <a:rPr lang="ar-SA" sz="3600" b="1" dirty="0">
                <a:solidFill>
                  <a:schemeClr val="bg1"/>
                </a:solidFill>
                <a:highlight>
                  <a:srgbClr val="FFFF00"/>
                </a:highlight>
                <a:latin typeface="Calibri" panose="020F0502020204030204" pitchFamily="34" charset="0"/>
                <a:ea typeface="Calibri" panose="020F0502020204030204" pitchFamily="34" charset="0"/>
              </a:rPr>
              <a:t>¤ </a:t>
            </a:r>
            <a:r>
              <a:rPr lang="ar-SA" sz="3600" b="1" dirty="0">
                <a:solidFill>
                  <a:schemeClr val="bg1"/>
                </a:solidFill>
                <a:highlight>
                  <a:srgbClr val="FFFF00"/>
                </a:highlight>
                <a:latin typeface="Calibri" panose="020F0502020204030204" pitchFamily="34" charset="0"/>
                <a:ea typeface="Calibri" panose="020F0502020204030204" pitchFamily="34" charset="0"/>
              </a:rPr>
              <a:t>دلالة الوصف</a:t>
            </a:r>
            <a:r>
              <a:rPr lang="ar-MA" sz="3600" b="1" dirty="0" smtClean="0">
                <a:solidFill>
                  <a:schemeClr val="bg1"/>
                </a:solidFill>
                <a:highlight>
                  <a:srgbClr val="FFFF00"/>
                </a:highlight>
                <a:latin typeface="Calibri" panose="020F0502020204030204" pitchFamily="34" charset="0"/>
                <a:ea typeface="Calibri" panose="020F0502020204030204" pitchFamily="34" charset="0"/>
              </a:rPr>
              <a:t>:</a:t>
            </a:r>
            <a:r>
              <a:rPr lang="ar-MA" sz="3600" b="1" dirty="0" smtClean="0">
                <a:solidFill>
                  <a:schemeClr val="bg1"/>
                </a:solidFill>
                <a:latin typeface="Calibri" panose="020F0502020204030204" pitchFamily="34" charset="0"/>
                <a:ea typeface="Calibri" panose="020F0502020204030204" pitchFamily="34" charset="0"/>
              </a:rPr>
              <a:t> </a:t>
            </a:r>
            <a:r>
              <a:rPr lang="ar-SA" sz="3600" b="1" dirty="0">
                <a:solidFill>
                  <a:schemeClr val="bg1"/>
                </a:solidFill>
                <a:latin typeface="Calibri" panose="020F0502020204030204" pitchFamily="34" charset="0"/>
                <a:ea typeface="Calibri" panose="020F0502020204030204" pitchFamily="34" charset="0"/>
              </a:rPr>
              <a:t>استعار الشاعر الجوع من  الإنسان ، ثم حذفه، ودلَّ عليه بشيء من لوازمه هو اليد (استعارة</a:t>
            </a:r>
            <a:r>
              <a:rPr lang="ar-SA" sz="3600" b="1" dirty="0" smtClean="0">
                <a:solidFill>
                  <a:schemeClr val="bg1"/>
                </a:solidFill>
                <a:latin typeface="Calibri" panose="020F0502020204030204" pitchFamily="34" charset="0"/>
                <a:ea typeface="Calibri" panose="020F0502020204030204" pitchFamily="34" charset="0"/>
              </a:rPr>
              <a:t>)</a:t>
            </a:r>
            <a:r>
              <a:rPr lang="ar-MA" sz="3600" b="1" dirty="0" smtClean="0">
                <a:solidFill>
                  <a:schemeClr val="bg1"/>
                </a:solidFill>
                <a:latin typeface="Calibri" panose="020F0502020204030204" pitchFamily="34" charset="0"/>
                <a:ea typeface="Calibri" panose="020F0502020204030204" pitchFamily="34" charset="0"/>
              </a:rPr>
              <a:t>.</a:t>
            </a:r>
            <a:endParaRPr lang="ar-MA" sz="3600" b="1" dirty="0" smtClean="0">
              <a:solidFill>
                <a:schemeClr val="bg1"/>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084640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79" y="232114"/>
            <a:ext cx="11690252" cy="1754326"/>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u="sng" dirty="0">
                <a:solidFill>
                  <a:srgbClr val="00B050"/>
                </a:solidFill>
                <a:effectLst>
                  <a:outerShdw blurRad="38100" dist="38100" dir="2700000" algn="tl">
                    <a:srgbClr val="000000">
                      <a:alpha val="43137"/>
                    </a:srgbClr>
                  </a:outerShdw>
                </a:effectLst>
              </a:rPr>
              <a:t>3. </a:t>
            </a:r>
            <a:r>
              <a:rPr lang="ar-MA" sz="3600" b="1" u="sng" dirty="0">
                <a:solidFill>
                  <a:srgbClr val="00B050"/>
                </a:solidFill>
                <a:effectLst>
                  <a:outerShdw blurRad="38100" dist="38100" dir="2700000" algn="tl">
                    <a:srgbClr val="000000">
                      <a:alpha val="43137"/>
                    </a:srgbClr>
                  </a:outerShdw>
                </a:effectLst>
              </a:rPr>
              <a:t>الضمائر والخطاب:</a:t>
            </a:r>
            <a:endParaRPr lang="ar-MA" sz="3600" b="1" u="sng" dirty="0" smtClean="0">
              <a:solidFill>
                <a:srgbClr val="00B050"/>
              </a:solidFill>
            </a:endParaRPr>
          </a:p>
          <a:p>
            <a:pPr lvl="0" algn="r" rtl="1">
              <a:lnSpc>
                <a:spcPct val="150000"/>
              </a:lnSpc>
            </a:pPr>
            <a:r>
              <a:rPr lang="ar-MA" sz="3600" b="1" dirty="0">
                <a:solidFill>
                  <a:schemeClr val="bg1"/>
                </a:solidFill>
                <a:highlight>
                  <a:srgbClr val="FFFF00"/>
                </a:highlight>
                <a:latin typeface="Calibri" panose="020F0502020204030204" pitchFamily="34" charset="0"/>
                <a:ea typeface="Calibri" panose="020F0502020204030204" pitchFamily="34" charset="0"/>
              </a:rPr>
              <a:t>ما هي الضمائر الأكثر حضورا في النص؟</a:t>
            </a:r>
          </a:p>
        </p:txBody>
      </p:sp>
    </p:spTree>
    <p:extLst>
      <p:ext uri="{BB962C8B-B14F-4D97-AF65-F5344CB8AC3E}">
        <p14:creationId xmlns:p14="http://schemas.microsoft.com/office/powerpoint/2010/main" val="29468937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3218" y="344656"/>
            <a:ext cx="11690252" cy="5909310"/>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u="sng" dirty="0">
                <a:solidFill>
                  <a:srgbClr val="00B050"/>
                </a:solidFill>
                <a:effectLst>
                  <a:outerShdw blurRad="38100" dist="38100" dir="2700000" algn="tl">
                    <a:srgbClr val="000000">
                      <a:alpha val="43137"/>
                    </a:srgbClr>
                  </a:outerShdw>
                </a:effectLst>
              </a:rPr>
              <a:t>3. </a:t>
            </a:r>
            <a:r>
              <a:rPr lang="ar-MA" sz="3600" b="1" u="sng" dirty="0">
                <a:solidFill>
                  <a:srgbClr val="00B050"/>
                </a:solidFill>
                <a:effectLst>
                  <a:outerShdw blurRad="38100" dist="38100" dir="2700000" algn="tl">
                    <a:srgbClr val="000000">
                      <a:alpha val="43137"/>
                    </a:srgbClr>
                  </a:outerShdw>
                </a:effectLst>
              </a:rPr>
              <a:t>الضمائر والخطاب:</a:t>
            </a:r>
            <a:endParaRPr lang="ar-MA" sz="3600" b="1" u="sng" dirty="0" smtClean="0">
              <a:solidFill>
                <a:srgbClr val="00B050"/>
              </a:solidFill>
            </a:endParaRPr>
          </a:p>
          <a:p>
            <a:pPr lvl="0" algn="r" rtl="1">
              <a:lnSpc>
                <a:spcPct val="150000"/>
              </a:lnSpc>
            </a:pPr>
            <a:r>
              <a:rPr lang="ar-MA" sz="3600" b="1" dirty="0">
                <a:solidFill>
                  <a:schemeClr val="bg1"/>
                </a:solidFill>
                <a:highlight>
                  <a:srgbClr val="FFFF00"/>
                </a:highlight>
                <a:latin typeface="Calibri" panose="020F0502020204030204" pitchFamily="34" charset="0"/>
                <a:ea typeface="Calibri" panose="020F0502020204030204" pitchFamily="34" charset="0"/>
              </a:rPr>
              <a:t>- </a:t>
            </a:r>
            <a:r>
              <a:rPr lang="ar-MA" sz="3600" b="1" dirty="0">
                <a:solidFill>
                  <a:schemeClr val="bg1"/>
                </a:solidFill>
                <a:highlight>
                  <a:srgbClr val="FFFF00"/>
                </a:highlight>
                <a:latin typeface="Calibri" panose="020F0502020204030204" pitchFamily="34" charset="0"/>
                <a:ea typeface="Calibri" panose="020F0502020204030204" pitchFamily="34" charset="0"/>
              </a:rPr>
              <a:t>ضمير الغائب (هو): </a:t>
            </a:r>
            <a:r>
              <a:rPr lang="ar-MA" sz="3600" b="1" dirty="0">
                <a:solidFill>
                  <a:schemeClr val="bg1"/>
                </a:solidFill>
              </a:rPr>
              <a:t>يعود على الولد بائع الليمون، للتعبير عن معاناته تحت أشعة الشمس الحارقة والشوارع المختنقة بالمدينة.</a:t>
            </a:r>
          </a:p>
          <a:p>
            <a:pPr lvl="0" algn="r" rtl="1">
              <a:lnSpc>
                <a:spcPct val="150000"/>
              </a:lnSpc>
            </a:pPr>
            <a:r>
              <a:rPr lang="ar-MA" sz="3600" b="1" dirty="0">
                <a:solidFill>
                  <a:schemeClr val="bg1"/>
                </a:solidFill>
                <a:highlight>
                  <a:srgbClr val="FFFF00"/>
                </a:highlight>
                <a:latin typeface="Calibri" panose="020F0502020204030204" pitchFamily="34" charset="0"/>
                <a:ea typeface="Calibri" panose="020F0502020204030204" pitchFamily="34" charset="0"/>
              </a:rPr>
              <a:t>- ضمير الغائبة (هي): </a:t>
            </a:r>
            <a:r>
              <a:rPr lang="ar-MA" sz="3600" b="1" dirty="0">
                <a:solidFill>
                  <a:schemeClr val="bg1"/>
                </a:solidFill>
              </a:rPr>
              <a:t>يعود على سلة الليمون وما تقاسيه في رحلتها من القرية الهادئة إلى المدينة الصاخبة.</a:t>
            </a:r>
          </a:p>
          <a:p>
            <a:pPr lvl="0" algn="r" rtl="1">
              <a:lnSpc>
                <a:spcPct val="150000"/>
              </a:lnSpc>
            </a:pPr>
            <a:r>
              <a:rPr lang="ar-MA" sz="3600" b="1" dirty="0">
                <a:solidFill>
                  <a:schemeClr val="bg1"/>
                </a:solidFill>
                <a:highlight>
                  <a:srgbClr val="FFFF00"/>
                </a:highlight>
                <a:latin typeface="Calibri" panose="020F0502020204030204" pitchFamily="34" charset="0"/>
                <a:ea typeface="Calibri" panose="020F0502020204030204" pitchFamily="34" charset="0"/>
              </a:rPr>
              <a:t>- ضمير المتكلم (أنا): </a:t>
            </a:r>
            <a:r>
              <a:rPr lang="ar-MA" sz="3600" b="1" dirty="0">
                <a:solidFill>
                  <a:schemeClr val="bg1"/>
                </a:solidFill>
              </a:rPr>
              <a:t>يعود على الشاعر الذي يشده الحنين إلى القرية رمز الالتئام مثله مثل الليمون الذي عان في المدينة ويرغب في العودة.</a:t>
            </a:r>
          </a:p>
        </p:txBody>
      </p:sp>
    </p:spTree>
    <p:extLst>
      <p:ext uri="{BB962C8B-B14F-4D97-AF65-F5344CB8AC3E}">
        <p14:creationId xmlns:p14="http://schemas.microsoft.com/office/powerpoint/2010/main" val="41951701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126610"/>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5" name="TextBox 4"/>
          <p:cNvSpPr txBox="1"/>
          <p:nvPr/>
        </p:nvSpPr>
        <p:spPr>
          <a:xfrm>
            <a:off x="98474" y="806009"/>
            <a:ext cx="11985674" cy="2482667"/>
          </a:xfrm>
          <a:prstGeom prst="rect">
            <a:avLst/>
          </a:prstGeom>
          <a:solidFill>
            <a:schemeClr val="accent2">
              <a:lumMod val="40000"/>
              <a:lumOff val="60000"/>
            </a:schemeClr>
          </a:solidFill>
        </p:spPr>
        <p:txBody>
          <a:bodyPr wrap="square" rtlCol="1">
            <a:spAutoFit/>
          </a:bodyPr>
          <a:lstStyle/>
          <a:p>
            <a:pPr algn="just" rtl="1">
              <a:lnSpc>
                <a:spcPct val="150000"/>
              </a:lnSpc>
            </a:pPr>
            <a:r>
              <a:rPr lang="ar-MA" sz="3600" b="1" dirty="0">
                <a:solidFill>
                  <a:schemeClr val="bg1"/>
                </a:solidFill>
                <a:effectLst>
                  <a:outerShdw blurRad="38100" dist="38100" dir="2700000" algn="tl">
                    <a:srgbClr val="000000">
                      <a:alpha val="43137"/>
                    </a:srgbClr>
                  </a:outerShdw>
                </a:effectLst>
              </a:rPr>
              <a:t>أنا الليمونة؛ غادرت القرية قبيل بزوغ الشمس، كنت حتى هذا الوقت اللعين خضراء مبللة بماء المطر، سابحة في أمواج الظل، كنت في غفوتي خضراء كعروس الطير، وا ألمي أي إنسان ظلمني هذا الفجر!</a:t>
            </a:r>
            <a:endParaRPr lang="ar-MA" sz="36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278966" y="1479819"/>
            <a:ext cx="8883747" cy="707886"/>
          </a:xfrm>
          <a:prstGeom prst="rect">
            <a:avLst/>
          </a:prstGeom>
          <a:solidFill>
            <a:schemeClr val="accent2">
              <a:lumMod val="40000"/>
              <a:lumOff val="60000"/>
            </a:schemeClr>
          </a:solidFill>
        </p:spPr>
        <p:txBody>
          <a:bodyPr wrap="square" rtlCol="1">
            <a:spAutoFit/>
          </a:bodyPr>
          <a:lstStyle/>
          <a:p>
            <a:pPr algn="r" rtl="1"/>
            <a:r>
              <a:rPr lang="ar-MA" sz="4000" b="1" dirty="0" smtClean="0">
                <a:solidFill>
                  <a:schemeClr val="bg1"/>
                </a:solidFill>
                <a:effectLst>
                  <a:outerShdw blurRad="38100" dist="38100" dir="2700000" algn="tl">
                    <a:srgbClr val="000000">
                      <a:alpha val="43137"/>
                    </a:srgbClr>
                  </a:outerShdw>
                </a:effectLst>
              </a:rPr>
              <a:t>- </a:t>
            </a:r>
            <a:r>
              <a:rPr lang="ar-MA" sz="4000" b="1" dirty="0">
                <a:solidFill>
                  <a:schemeClr val="bg1"/>
                </a:solidFill>
                <a:effectLst>
                  <a:outerShdw blurRad="38100" dist="38100" dir="2700000" algn="tl">
                    <a:srgbClr val="000000">
                      <a:alpha val="43137"/>
                    </a:srgbClr>
                  </a:outerShdw>
                </a:effectLst>
              </a:rPr>
              <a:t>ما أهمية الغذاء الصحي لجسم الإنسان؟</a:t>
            </a:r>
          </a:p>
        </p:txBody>
      </p:sp>
      <p:sp>
        <p:nvSpPr>
          <p:cNvPr id="6" name="TextBox 5"/>
          <p:cNvSpPr txBox="1"/>
          <p:nvPr/>
        </p:nvSpPr>
        <p:spPr>
          <a:xfrm>
            <a:off x="121920" y="2374079"/>
            <a:ext cx="11943470" cy="3671583"/>
          </a:xfrm>
          <a:prstGeom prst="rect">
            <a:avLst/>
          </a:prstGeom>
          <a:solidFill>
            <a:schemeClr val="tx1">
              <a:lumMod val="85000"/>
            </a:schemeClr>
          </a:solidFill>
        </p:spPr>
        <p:txBody>
          <a:bodyPr wrap="square" rtlCol="1">
            <a:spAutoFit/>
          </a:bodyPr>
          <a:lstStyle/>
          <a:p>
            <a:pPr algn="r" rtl="1">
              <a:lnSpc>
                <a:spcPct val="150000"/>
              </a:lnSpc>
            </a:pPr>
            <a:r>
              <a:rPr lang="ar-MA" sz="4000" b="1" dirty="0">
                <a:solidFill>
                  <a:schemeClr val="bg1"/>
                </a:solidFill>
                <a:effectLst>
                  <a:outerShdw blurRad="38100" dist="38100" dir="2700000" algn="tl">
                    <a:srgbClr val="000000">
                      <a:alpha val="43137"/>
                    </a:srgbClr>
                  </a:outerShdw>
                </a:effectLst>
              </a:rPr>
              <a:t>-	يحتوي الغذاء على الكثير من الفوائد الهامّة لجسم الإنسان؛ كتقوية العظام، وتقوية الجسم ومده بالطاقة والحيوية، المحافظة على الوزن، تغذية الدماغ، تقوية الجهاز الهضمي، زيادة قدرة جهاز المناعة على مواجهة الأمراض...</a:t>
            </a: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409761"/>
            <a:ext cx="11633981" cy="5078313"/>
          </a:xfrm>
          <a:prstGeom prst="rect">
            <a:avLst/>
          </a:prstGeom>
          <a:solidFill>
            <a:schemeClr val="accent2">
              <a:lumMod val="40000"/>
              <a:lumOff val="60000"/>
            </a:schemeClr>
          </a:solidFill>
        </p:spPr>
        <p:txBody>
          <a:bodyPr wrap="square" rtlCol="1">
            <a:spAutoFit/>
          </a:bodyPr>
          <a:lstStyle/>
          <a:p>
            <a:pPr algn="r" rtl="1">
              <a:lnSpc>
                <a:spcPct val="300000"/>
              </a:lnSpc>
            </a:pPr>
            <a:r>
              <a:rPr lang="ar-MA" sz="3600" b="1" dirty="0">
                <a:solidFill>
                  <a:schemeClr val="bg1"/>
                </a:solidFill>
                <a:effectLst>
                  <a:outerShdw blurRad="38100" dist="38100" dir="2700000" algn="tl">
                    <a:srgbClr val="000000">
                      <a:alpha val="43137"/>
                    </a:srgbClr>
                  </a:outerShdw>
                </a:effectLst>
              </a:rPr>
              <a:t>¤ اقرأ العنوان مبرزا علاقته بالمقطع الأول وبالصورة المرفقة بالنص؟</a:t>
            </a:r>
          </a:p>
          <a:p>
            <a:pPr algn="r" rtl="1">
              <a:lnSpc>
                <a:spcPct val="300000"/>
              </a:lnSpc>
            </a:pPr>
            <a:r>
              <a:rPr lang="ar-MA" sz="3600" b="1" dirty="0">
                <a:solidFill>
                  <a:schemeClr val="bg1"/>
                </a:solidFill>
                <a:effectLst>
                  <a:outerShdw blurRad="38100" dist="38100" dir="2700000" algn="tl">
                    <a:srgbClr val="000000">
                      <a:alpha val="43137"/>
                    </a:srgbClr>
                  </a:outerShdw>
                </a:effectLst>
              </a:rPr>
              <a:t>¤ اقرأ المقطع الأخير مبرزا علاقته بالجزء الأخير من سيرة الكاتب؟</a:t>
            </a:r>
          </a:p>
          <a:p>
            <a:pPr algn="r" rtl="1">
              <a:lnSpc>
                <a:spcPct val="300000"/>
              </a:lnSpc>
            </a:pPr>
            <a:r>
              <a:rPr lang="ar-MA" sz="3600" b="1" dirty="0">
                <a:solidFill>
                  <a:schemeClr val="bg1"/>
                </a:solidFill>
                <a:effectLst>
                  <a:outerShdw blurRad="38100" dist="38100" dir="2700000" algn="tl">
                    <a:srgbClr val="000000">
                      <a:alpha val="43137"/>
                    </a:srgbClr>
                  </a:outerShdw>
                </a:effectLst>
              </a:rPr>
              <a:t>¤ </a:t>
            </a:r>
            <a:r>
              <a:rPr lang="ar-MA" sz="3600" b="1" dirty="0">
                <a:solidFill>
                  <a:srgbClr val="FF0000"/>
                </a:solidFill>
                <a:effectLst>
                  <a:outerShdw blurRad="38100" dist="38100" dir="2700000" algn="tl">
                    <a:srgbClr val="000000">
                      <a:alpha val="43137"/>
                    </a:srgbClr>
                  </a:outerShdw>
                </a:effectLst>
              </a:rPr>
              <a:t>أسئلة تأطير النص </a:t>
            </a:r>
            <a:r>
              <a:rPr lang="ar-MA" sz="3600" b="1" dirty="0" smtClean="0">
                <a:solidFill>
                  <a:srgbClr val="FF0000"/>
                </a:solidFill>
                <a:effectLst>
                  <a:outerShdw blurRad="38100" dist="38100" dir="2700000" algn="tl">
                    <a:srgbClr val="000000">
                      <a:alpha val="43137"/>
                    </a:srgbClr>
                  </a:outerShdw>
                </a:effectLst>
              </a:rPr>
              <a:t>صفحة </a:t>
            </a:r>
            <a:r>
              <a:rPr lang="ar-MA" sz="3600" b="1" dirty="0">
                <a:solidFill>
                  <a:srgbClr val="FF0000"/>
                </a:solidFill>
                <a:effectLst>
                  <a:outerShdw blurRad="38100" dist="38100" dir="2700000" algn="tl">
                    <a:srgbClr val="000000">
                      <a:alpha val="43137"/>
                    </a:srgbClr>
                  </a:outerShdw>
                </a:effectLst>
              </a:rPr>
              <a:t>186</a:t>
            </a:r>
            <a:endParaRPr lang="ar-MA" sz="36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900326"/>
            <a:ext cx="12023187" cy="5262979"/>
          </a:xfrm>
          <a:prstGeom prst="rect">
            <a:avLst/>
          </a:prstGeom>
          <a:solidFill>
            <a:schemeClr val="accent2">
              <a:lumMod val="40000"/>
              <a:lumOff val="60000"/>
            </a:schemeClr>
          </a:solidFill>
        </p:spPr>
        <p:txBody>
          <a:bodyPr wrap="square" rtlCol="1">
            <a:spAutoFit/>
          </a:bodyPr>
          <a:lstStyle/>
          <a:p>
            <a:pPr algn="r" rtl="1">
              <a:lnSpc>
                <a:spcPct val="150000"/>
              </a:lnSpc>
            </a:pPr>
            <a:r>
              <a:rPr lang="ar-MA" sz="3200" b="1" dirty="0" smtClean="0">
                <a:solidFill>
                  <a:srgbClr val="00B050"/>
                </a:solidFill>
                <a:effectLst>
                  <a:outerShdw blurRad="38100" dist="38100" dir="2700000" algn="tl">
                    <a:srgbClr val="000000">
                      <a:alpha val="43137"/>
                    </a:srgbClr>
                  </a:outerShdw>
                </a:effectLst>
              </a:rPr>
              <a:t>1- </a:t>
            </a:r>
            <a:r>
              <a:rPr lang="ar-MA" sz="3200" b="1" dirty="0" smtClean="0">
                <a:solidFill>
                  <a:schemeClr val="bg1"/>
                </a:solidFill>
                <a:effectLst>
                  <a:outerShdw blurRad="38100" dist="38100" dir="2700000" algn="tl">
                    <a:srgbClr val="000000">
                      <a:alpha val="43137"/>
                    </a:srgbClr>
                  </a:outerShdw>
                </a:effectLst>
              </a:rPr>
              <a:t>العلاقة </a:t>
            </a:r>
            <a:r>
              <a:rPr lang="ar-MA" sz="3200" b="1" dirty="0">
                <a:solidFill>
                  <a:schemeClr val="bg1"/>
                </a:solidFill>
                <a:effectLst>
                  <a:outerShdw blurRad="38100" dist="38100" dir="2700000" algn="tl">
                    <a:srgbClr val="000000">
                      <a:alpha val="43137"/>
                    </a:srgbClr>
                  </a:outerShdw>
                </a:effectLst>
              </a:rPr>
              <a:t>بين المؤشرات( العنوان، المقطع الأول، الصورة) هي علاقة ترابط؛ فالصورة والمقطع تنسجمان مع العنوان، وتنقلان معاناة الولد بائع الليمون في المدينة تحت أشعة الشمس</a:t>
            </a:r>
            <a:r>
              <a:rPr lang="ar-MA" sz="3200" b="1" dirty="0" smtClean="0">
                <a:solidFill>
                  <a:schemeClr val="bg1"/>
                </a:solidFill>
                <a:effectLst>
                  <a:outerShdw blurRad="38100" dist="38100" dir="2700000" algn="tl">
                    <a:srgbClr val="000000">
                      <a:alpha val="43137"/>
                    </a:srgbClr>
                  </a:outerShdw>
                </a:effectLst>
              </a:rPr>
              <a:t>.</a:t>
            </a:r>
          </a:p>
          <a:p>
            <a:pPr algn="r" rtl="1">
              <a:lnSpc>
                <a:spcPct val="150000"/>
              </a:lnSpc>
            </a:pPr>
            <a:r>
              <a:rPr lang="ar-MA" sz="3200" b="1" dirty="0" smtClean="0">
                <a:solidFill>
                  <a:srgbClr val="00B050"/>
                </a:solidFill>
                <a:effectLst>
                  <a:outerShdw blurRad="38100" dist="38100" dir="2700000" algn="tl">
                    <a:srgbClr val="000000">
                      <a:alpha val="43137"/>
                    </a:srgbClr>
                  </a:outerShdw>
                </a:effectLst>
              </a:rPr>
              <a:t>2- </a:t>
            </a:r>
            <a:r>
              <a:rPr lang="ar-MA" sz="3200" b="1" dirty="0" smtClean="0">
                <a:solidFill>
                  <a:schemeClr val="bg1"/>
                </a:solidFill>
                <a:effectLst>
                  <a:outerShdw blurRad="38100" dist="38100" dir="2700000" algn="tl">
                    <a:srgbClr val="000000">
                      <a:alpha val="43137"/>
                    </a:srgbClr>
                  </a:outerShdw>
                </a:effectLst>
              </a:rPr>
              <a:t>العلاقة </a:t>
            </a:r>
            <a:r>
              <a:rPr lang="ar-MA" sz="3200" b="1" dirty="0">
                <a:solidFill>
                  <a:schemeClr val="bg1"/>
                </a:solidFill>
                <a:effectLst>
                  <a:outerShdw blurRad="38100" dist="38100" dir="2700000" algn="tl">
                    <a:srgbClr val="000000">
                      <a:alpha val="43137"/>
                    </a:srgbClr>
                  </a:outerShdw>
                </a:effectLst>
              </a:rPr>
              <a:t>بين المؤشرين ( المقطع الأخير، الجزء الأخير من سيرة الكاتب) هي علاقة ترابط؛ توضح شعور القروي بالغربة والضياع بالمدينة فيشده الحنين إلى القرية.</a:t>
            </a:r>
          </a:p>
          <a:p>
            <a:pPr algn="r" rtl="1">
              <a:lnSpc>
                <a:spcPct val="150000"/>
              </a:lnSpc>
            </a:pPr>
            <a:r>
              <a:rPr lang="ar-MA" sz="3200" b="1" dirty="0" smtClean="0">
                <a:solidFill>
                  <a:srgbClr val="00B050"/>
                </a:solidFill>
                <a:effectLst>
                  <a:outerShdw blurRad="38100" dist="38100" dir="2700000" algn="tl">
                    <a:srgbClr val="000000">
                      <a:alpha val="43137"/>
                    </a:srgbClr>
                  </a:outerShdw>
                </a:effectLst>
              </a:rPr>
              <a:t>3- </a:t>
            </a:r>
            <a:r>
              <a:rPr lang="ar-MA" sz="3200" b="1" dirty="0">
                <a:solidFill>
                  <a:srgbClr val="00B050"/>
                </a:solidFill>
                <a:effectLst>
                  <a:outerShdw blurRad="38100" dist="38100" dir="2700000" algn="tl">
                    <a:srgbClr val="000000">
                      <a:alpha val="43137"/>
                    </a:srgbClr>
                  </a:outerShdw>
                </a:effectLst>
              </a:rPr>
              <a:t>الفرضية</a:t>
            </a:r>
            <a:r>
              <a:rPr lang="ar-MA" sz="3200" b="1" dirty="0" smtClean="0">
                <a:solidFill>
                  <a:srgbClr val="00B05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نفترض </a:t>
            </a:r>
            <a:r>
              <a:rPr lang="ar-MA" sz="3200" b="1" dirty="0">
                <a:solidFill>
                  <a:schemeClr val="bg1"/>
                </a:solidFill>
                <a:effectLst>
                  <a:outerShdw blurRad="38100" dist="38100" dir="2700000" algn="tl">
                    <a:srgbClr val="000000">
                      <a:alpha val="43137"/>
                    </a:srgbClr>
                  </a:outerShdw>
                </a:effectLst>
              </a:rPr>
              <a:t>أن النص قصيدة شعرية، قد يتغنى شاعرها بمعاناة القروي بالمدينة وشعوره بالغربة والضياع.</a:t>
            </a:r>
          </a:p>
        </p:txBody>
      </p:sp>
      <p:sp>
        <p:nvSpPr>
          <p:cNvPr id="4" name="TextBox 3"/>
          <p:cNvSpPr txBox="1"/>
          <p:nvPr/>
        </p:nvSpPr>
        <p:spPr>
          <a:xfrm>
            <a:off x="4797081" y="168812"/>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1016" y="520504"/>
            <a:ext cx="11732455" cy="5460406"/>
          </a:xfrm>
          <a:prstGeom prst="rect">
            <a:avLst/>
          </a:prstGeom>
          <a:solidFill>
            <a:schemeClr val="accent2">
              <a:lumMod val="40000"/>
              <a:lumOff val="60000"/>
            </a:schemeClr>
          </a:solidFill>
        </p:spPr>
        <p:txBody>
          <a:bodyPr wrap="square" rtlCol="1">
            <a:spAutoFit/>
          </a:bodyPr>
          <a:lstStyle/>
          <a:p>
            <a:pPr marL="457200" indent="-457200" algn="r" rtl="1">
              <a:lnSpc>
                <a:spcPct val="20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بم </a:t>
            </a:r>
            <a:r>
              <a:rPr lang="ar-MA" sz="3600" b="1" dirty="0">
                <a:solidFill>
                  <a:schemeClr val="bg1"/>
                </a:solidFill>
                <a:effectLst>
                  <a:outerShdw blurRad="38100" dist="38100" dir="2700000" algn="tl">
                    <a:srgbClr val="000000">
                      <a:alpha val="43137"/>
                    </a:srgbClr>
                  </a:outerShdw>
                </a:effectLst>
              </a:rPr>
              <a:t>وصف الشاعر صوت الولد؟ ما النداء الذي يكرره الولد؟</a:t>
            </a:r>
          </a:p>
          <a:p>
            <a:pPr marL="457200" indent="-457200" algn="r" rtl="1">
              <a:lnSpc>
                <a:spcPct val="20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ما </a:t>
            </a:r>
            <a:r>
              <a:rPr lang="ar-MA" sz="3600" b="1" dirty="0">
                <a:solidFill>
                  <a:schemeClr val="bg1"/>
                </a:solidFill>
                <a:effectLst>
                  <a:outerShdw blurRad="38100" dist="38100" dir="2700000" algn="tl">
                    <a:srgbClr val="000000">
                      <a:alpha val="43137"/>
                    </a:srgbClr>
                  </a:outerShdw>
                </a:effectLst>
              </a:rPr>
              <a:t>الأوصاف التي أضفاها الشاعر على الليمون قبل قطفه؟</a:t>
            </a:r>
          </a:p>
          <a:p>
            <a:pPr marL="457200" indent="-457200" algn="r" rtl="1">
              <a:lnSpc>
                <a:spcPct val="20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ما </a:t>
            </a:r>
            <a:r>
              <a:rPr lang="ar-MA" sz="3600" b="1" dirty="0">
                <a:solidFill>
                  <a:schemeClr val="bg1"/>
                </a:solidFill>
                <a:effectLst>
                  <a:outerShdw blurRad="38100" dist="38100" dir="2700000" algn="tl">
                    <a:srgbClr val="000000">
                      <a:alpha val="43137"/>
                    </a:srgbClr>
                  </a:outerShdw>
                </a:effectLst>
              </a:rPr>
              <a:t>البيئة التي نقل إليها الليمون؟ وما مصيره فيها؟</a:t>
            </a:r>
          </a:p>
          <a:p>
            <a:pPr marL="457200" indent="-457200" algn="r" rtl="1">
              <a:lnSpc>
                <a:spcPct val="20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ما </a:t>
            </a:r>
            <a:r>
              <a:rPr lang="ar-MA" sz="3600" b="1" dirty="0">
                <a:solidFill>
                  <a:schemeClr val="bg1"/>
                </a:solidFill>
                <a:effectLst>
                  <a:outerShdw blurRad="38100" dist="38100" dir="2700000" algn="tl">
                    <a:srgbClr val="000000">
                      <a:alpha val="43137"/>
                    </a:srgbClr>
                  </a:outerShdw>
                </a:effectLst>
              </a:rPr>
              <a:t>الشعور الذي أثارته سلة الليمون وهي تحت أشعة الشمس في نفس الشاعر؟</a:t>
            </a: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graphicFrame>
        <p:nvGraphicFramePr>
          <p:cNvPr id="6" name="Table 5"/>
          <p:cNvGraphicFramePr>
            <a:graphicFrameLocks noGrp="1"/>
          </p:cNvGraphicFramePr>
          <p:nvPr>
            <p:extLst>
              <p:ext uri="{D42A27DB-BD31-4B8C-83A1-F6EECF244321}">
                <p14:modId xmlns:p14="http://schemas.microsoft.com/office/powerpoint/2010/main" val="1954724971"/>
              </p:ext>
            </p:extLst>
          </p:nvPr>
        </p:nvGraphicFramePr>
        <p:xfrm>
          <a:off x="84382" y="916356"/>
          <a:ext cx="11873181" cy="5678424"/>
        </p:xfrm>
        <a:graphic>
          <a:graphicData uri="http://schemas.openxmlformats.org/drawingml/2006/table">
            <a:tbl>
              <a:tblPr>
                <a:tableStyleId>{5C22544A-7EE6-4342-B048-85BDC9FD1C3A}</a:tableStyleId>
              </a:tblPr>
              <a:tblGrid>
                <a:gridCol w="11873181">
                  <a:extLst>
                    <a:ext uri="{9D8B030D-6E8A-4147-A177-3AD203B41FA5}">
                      <a16:colId xmlns:a16="http://schemas.microsoft.com/office/drawing/2014/main" val="1039192850"/>
                    </a:ext>
                  </a:extLst>
                </a:gridCol>
              </a:tblGrid>
              <a:tr h="0">
                <a:tc>
                  <a:txBody>
                    <a:bodyPr/>
                    <a:lstStyle/>
                    <a:p>
                      <a:pPr algn="justLow" rtl="1">
                        <a:lnSpc>
                          <a:spcPct val="115000"/>
                        </a:lnSpc>
                        <a:spcAft>
                          <a:spcPts val="0"/>
                        </a:spcAft>
                      </a:pPr>
                      <a:r>
                        <a:rPr lang="ar-MA" sz="3600" b="1" dirty="0">
                          <a:solidFill>
                            <a:srgbClr val="00B050"/>
                          </a:solidFill>
                          <a:effectLst/>
                        </a:rPr>
                        <a:t>1. الشرح اللغوي: </a:t>
                      </a:r>
                      <a:endParaRPr lang="en-US" sz="3600" b="1" dirty="0">
                        <a:solidFill>
                          <a:srgbClr val="00B050"/>
                        </a:solidFill>
                        <a:effectLst/>
                      </a:endParaRPr>
                    </a:p>
                    <a:p>
                      <a:pPr algn="justLow" rtl="1">
                        <a:lnSpc>
                          <a:spcPct val="115000"/>
                        </a:lnSpc>
                        <a:spcAft>
                          <a:spcPts val="0"/>
                        </a:spcAft>
                      </a:pPr>
                      <a:r>
                        <a:rPr lang="ar-MA" sz="3600" b="1" dirty="0" smtClean="0">
                          <a:solidFill>
                            <a:srgbClr val="FF0000"/>
                          </a:solidFill>
                          <a:effectLst/>
                        </a:rPr>
                        <a:t>-</a:t>
                      </a:r>
                      <a:r>
                        <a:rPr lang="ar-SA" sz="3600" b="1" dirty="0" smtClean="0">
                          <a:solidFill>
                            <a:srgbClr val="FF0000"/>
                          </a:solidFill>
                          <a:effectLst/>
                        </a:rPr>
                        <a:t> </a:t>
                      </a:r>
                      <a:r>
                        <a:rPr lang="ar-SA" sz="3600" b="1" dirty="0">
                          <a:solidFill>
                            <a:srgbClr val="FF0000"/>
                          </a:solidFill>
                          <a:effectLst/>
                        </a:rPr>
                        <a:t>المحزون: </a:t>
                      </a:r>
                      <a:r>
                        <a:rPr lang="ar-SA" sz="3600" b="1" dirty="0">
                          <a:solidFill>
                            <a:schemeClr val="bg1"/>
                          </a:solidFill>
                          <a:effectLst/>
                        </a:rPr>
                        <a:t>اسم مفعول من فعل "حزن"؛ رجل محزون: به حزن.</a:t>
                      </a:r>
                      <a:endParaRPr lang="en-US" sz="3600" b="1" dirty="0">
                        <a:solidFill>
                          <a:schemeClr val="bg1"/>
                        </a:solidFill>
                        <a:effectLst/>
                      </a:endParaRPr>
                    </a:p>
                    <a:p>
                      <a:pPr algn="justLow" rtl="1">
                        <a:lnSpc>
                          <a:spcPct val="115000"/>
                        </a:lnSpc>
                        <a:spcAft>
                          <a:spcPts val="0"/>
                        </a:spcAft>
                      </a:pPr>
                      <a:r>
                        <a:rPr lang="ar-MA" sz="3600" b="1" dirty="0" smtClean="0">
                          <a:solidFill>
                            <a:srgbClr val="FF0000"/>
                          </a:solidFill>
                          <a:effectLst/>
                        </a:rPr>
                        <a:t>-</a:t>
                      </a:r>
                      <a:r>
                        <a:rPr lang="ar-SA" sz="3600" b="1" dirty="0" smtClean="0">
                          <a:solidFill>
                            <a:srgbClr val="FF0000"/>
                          </a:solidFill>
                          <a:effectLst/>
                        </a:rPr>
                        <a:t> </a:t>
                      </a:r>
                      <a:r>
                        <a:rPr lang="ar-SA" sz="3600" b="1" dirty="0">
                          <a:solidFill>
                            <a:srgbClr val="FF0000"/>
                          </a:solidFill>
                          <a:effectLst/>
                        </a:rPr>
                        <a:t>قرش: </a:t>
                      </a:r>
                      <a:r>
                        <a:rPr lang="ar-SA" sz="3600" b="1" dirty="0">
                          <a:solidFill>
                            <a:schemeClr val="bg1"/>
                          </a:solidFill>
                          <a:effectLst/>
                        </a:rPr>
                        <a:t>نوع من النقد في </a:t>
                      </a:r>
                      <a:r>
                        <a:rPr lang="ar-SA" sz="3600" b="1" dirty="0" smtClean="0">
                          <a:solidFill>
                            <a:schemeClr val="bg1"/>
                          </a:solidFill>
                          <a:effectLst/>
                        </a:rPr>
                        <a:t>مصر.</a:t>
                      </a:r>
                      <a:r>
                        <a:rPr lang="ar-MA" sz="3600" b="1" baseline="0" dirty="0" smtClean="0">
                          <a:solidFill>
                            <a:schemeClr val="bg1"/>
                          </a:solidFill>
                          <a:effectLst/>
                        </a:rPr>
                        <a:t>         </a:t>
                      </a:r>
                      <a:r>
                        <a:rPr lang="ar-MA" sz="3600" b="1" baseline="0" dirty="0" smtClean="0">
                          <a:solidFill>
                            <a:srgbClr val="FF0000"/>
                          </a:solidFill>
                          <a:effectLst/>
                        </a:rPr>
                        <a:t>- </a:t>
                      </a:r>
                      <a:r>
                        <a:rPr lang="ar-SA" sz="3600" b="1" dirty="0" smtClean="0">
                          <a:solidFill>
                            <a:srgbClr val="FF0000"/>
                          </a:solidFill>
                          <a:effectLst/>
                        </a:rPr>
                        <a:t>أواه</a:t>
                      </a:r>
                      <a:r>
                        <a:rPr lang="ar-SA" sz="3600" b="1" dirty="0">
                          <a:solidFill>
                            <a:srgbClr val="FF0000"/>
                          </a:solidFill>
                          <a:effectLst/>
                        </a:rPr>
                        <a:t>: </a:t>
                      </a:r>
                      <a:r>
                        <a:rPr lang="ar-SA" sz="3600" b="1" dirty="0">
                          <a:solidFill>
                            <a:schemeClr val="bg1"/>
                          </a:solidFill>
                          <a:effectLst/>
                        </a:rPr>
                        <a:t>تعبير عن كثرة الألم والتفجع</a:t>
                      </a:r>
                      <a:r>
                        <a:rPr lang="ar-SA" sz="3600" b="1" dirty="0" smtClean="0">
                          <a:solidFill>
                            <a:schemeClr val="bg1"/>
                          </a:solidFill>
                          <a:effectLst/>
                        </a:rPr>
                        <a:t>.</a:t>
                      </a:r>
                      <a:endParaRPr lang="ar-MA" sz="3600" b="1" dirty="0" smtClean="0">
                        <a:solidFill>
                          <a:schemeClr val="bg1"/>
                        </a:solidFill>
                        <a:effectLst/>
                      </a:endParaRPr>
                    </a:p>
                    <a:p>
                      <a:pPr algn="justLow" rtl="1">
                        <a:lnSpc>
                          <a:spcPct val="115000"/>
                        </a:lnSpc>
                        <a:spcAft>
                          <a:spcPts val="0"/>
                        </a:spcAft>
                      </a:pPr>
                      <a:r>
                        <a:rPr lang="ar-MA" sz="3600" b="1" dirty="0" smtClean="0">
                          <a:solidFill>
                            <a:srgbClr val="00B050"/>
                          </a:solidFill>
                          <a:effectLst/>
                          <a:latin typeface="Calibri" panose="020F0502020204030204" pitchFamily="34" charset="0"/>
                          <a:ea typeface="Calibri" panose="020F0502020204030204" pitchFamily="34" charset="0"/>
                          <a:cs typeface="+mn-cs"/>
                        </a:rPr>
                        <a:t>2. الوحدات الفنية للنص:</a:t>
                      </a:r>
                    </a:p>
                    <a:p>
                      <a:pPr algn="justLow" rtl="1">
                        <a:lnSpc>
                          <a:spcPct val="115000"/>
                        </a:lnSpc>
                        <a:spcAft>
                          <a:spcPts val="0"/>
                        </a:spcAft>
                      </a:pPr>
                      <a:endParaRPr lang="ar-MA" sz="3600" b="1" dirty="0" smtClean="0">
                        <a:solidFill>
                          <a:schemeClr val="bg1"/>
                        </a:solidFill>
                        <a:effectLst/>
                        <a:latin typeface="Calibri" panose="020F0502020204030204" pitchFamily="34" charset="0"/>
                        <a:ea typeface="Calibri" panose="020F0502020204030204" pitchFamily="34" charset="0"/>
                        <a:cs typeface="+mn-cs"/>
                      </a:endParaRPr>
                    </a:p>
                    <a:p>
                      <a:pPr algn="justLow" rtl="1">
                        <a:lnSpc>
                          <a:spcPct val="115000"/>
                        </a:lnSpc>
                        <a:spcAft>
                          <a:spcPts val="0"/>
                        </a:spcAft>
                      </a:pPr>
                      <a:endParaRPr lang="ar-MA" sz="3600" b="1" dirty="0" smtClean="0">
                        <a:solidFill>
                          <a:schemeClr val="bg1"/>
                        </a:solidFill>
                        <a:effectLst/>
                        <a:latin typeface="Calibri" panose="020F0502020204030204" pitchFamily="34" charset="0"/>
                        <a:ea typeface="Calibri" panose="020F0502020204030204" pitchFamily="34" charset="0"/>
                        <a:cs typeface="+mn-cs"/>
                      </a:endParaRPr>
                    </a:p>
                    <a:p>
                      <a:pPr algn="justLow" rtl="1">
                        <a:lnSpc>
                          <a:spcPct val="115000"/>
                        </a:lnSpc>
                        <a:spcAft>
                          <a:spcPts val="0"/>
                        </a:spcAft>
                      </a:pPr>
                      <a:endParaRPr lang="ar-MA" sz="3600" b="1" dirty="0" smtClean="0">
                        <a:solidFill>
                          <a:schemeClr val="bg1"/>
                        </a:solidFill>
                        <a:effectLst/>
                        <a:latin typeface="Calibri" panose="020F0502020204030204" pitchFamily="34" charset="0"/>
                        <a:ea typeface="Calibri" panose="020F0502020204030204" pitchFamily="34" charset="0"/>
                        <a:cs typeface="+mn-cs"/>
                      </a:endParaRPr>
                    </a:p>
                    <a:p>
                      <a:pPr algn="justLow" rtl="1">
                        <a:lnSpc>
                          <a:spcPct val="115000"/>
                        </a:lnSpc>
                        <a:spcAft>
                          <a:spcPts val="0"/>
                        </a:spcAft>
                      </a:pPr>
                      <a:endParaRPr lang="ar-MA" sz="3600" b="1" dirty="0" smtClean="0">
                        <a:solidFill>
                          <a:schemeClr val="bg1"/>
                        </a:solidFill>
                        <a:effectLst/>
                        <a:latin typeface="Calibri" panose="020F0502020204030204" pitchFamily="34" charset="0"/>
                        <a:ea typeface="Calibri" panose="020F0502020204030204" pitchFamily="34" charset="0"/>
                        <a:cs typeface="+mn-cs"/>
                      </a:endParaRPr>
                    </a:p>
                    <a:p>
                      <a:pPr algn="justLow" rtl="1">
                        <a:lnSpc>
                          <a:spcPct val="115000"/>
                        </a:lnSpc>
                        <a:spcAft>
                          <a:spcPts val="0"/>
                        </a:spcAft>
                      </a:pP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89535" marR="89535" marT="0" marB="0">
                    <a:solidFill>
                      <a:schemeClr val="accent2">
                        <a:lumMod val="20000"/>
                        <a:lumOff val="80000"/>
                      </a:schemeClr>
                    </a:solidFill>
                  </a:tcPr>
                </a:tc>
                <a:extLst>
                  <a:ext uri="{0D108BD9-81ED-4DB2-BD59-A6C34878D82A}">
                    <a16:rowId xmlns:a16="http://schemas.microsoft.com/office/drawing/2014/main" val="3320597727"/>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581779941"/>
              </p:ext>
            </p:extLst>
          </p:nvPr>
        </p:nvGraphicFramePr>
        <p:xfrm>
          <a:off x="886264" y="3355692"/>
          <a:ext cx="8623545" cy="3154680"/>
        </p:xfrm>
        <a:graphic>
          <a:graphicData uri="http://schemas.openxmlformats.org/drawingml/2006/table">
            <a:tbl>
              <a:tblPr rtl="1" firstRow="1" firstCol="1" bandRow="1">
                <a:tableStyleId>{5C22544A-7EE6-4342-B048-85BDC9FD1C3A}</a:tableStyleId>
              </a:tblPr>
              <a:tblGrid>
                <a:gridCol w="1868296">
                  <a:extLst>
                    <a:ext uri="{9D8B030D-6E8A-4147-A177-3AD203B41FA5}">
                      <a16:colId xmlns:a16="http://schemas.microsoft.com/office/drawing/2014/main" val="3205176870"/>
                    </a:ext>
                  </a:extLst>
                </a:gridCol>
                <a:gridCol w="1038498">
                  <a:extLst>
                    <a:ext uri="{9D8B030D-6E8A-4147-A177-3AD203B41FA5}">
                      <a16:colId xmlns:a16="http://schemas.microsoft.com/office/drawing/2014/main" val="2207143013"/>
                    </a:ext>
                  </a:extLst>
                </a:gridCol>
                <a:gridCol w="1063542">
                  <a:extLst>
                    <a:ext uri="{9D8B030D-6E8A-4147-A177-3AD203B41FA5}">
                      <a16:colId xmlns:a16="http://schemas.microsoft.com/office/drawing/2014/main" val="2342135184"/>
                    </a:ext>
                  </a:extLst>
                </a:gridCol>
                <a:gridCol w="996759">
                  <a:extLst>
                    <a:ext uri="{9D8B030D-6E8A-4147-A177-3AD203B41FA5}">
                      <a16:colId xmlns:a16="http://schemas.microsoft.com/office/drawing/2014/main" val="659895422"/>
                    </a:ext>
                  </a:extLst>
                </a:gridCol>
                <a:gridCol w="3656450">
                  <a:extLst>
                    <a:ext uri="{9D8B030D-6E8A-4147-A177-3AD203B41FA5}">
                      <a16:colId xmlns:a16="http://schemas.microsoft.com/office/drawing/2014/main" val="1133486541"/>
                    </a:ext>
                  </a:extLst>
                </a:gridCol>
              </a:tblGrid>
              <a:tr h="260350">
                <a:tc>
                  <a:txBody>
                    <a:bodyPr/>
                    <a:lstStyle/>
                    <a:p>
                      <a:pPr algn="justLow" rtl="1">
                        <a:lnSpc>
                          <a:spcPct val="115000"/>
                        </a:lnSpc>
                        <a:spcAft>
                          <a:spcPts val="0"/>
                        </a:spcAft>
                      </a:pPr>
                      <a:r>
                        <a:rPr lang="ar-SA" sz="3600" b="1">
                          <a:solidFill>
                            <a:schemeClr val="bg1"/>
                          </a:solidFill>
                          <a:effectLst/>
                        </a:rPr>
                        <a:t>الوحدة</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gridSpan="3">
                  <a:txBody>
                    <a:bodyPr/>
                    <a:lstStyle/>
                    <a:p>
                      <a:pPr algn="justLow" rtl="1">
                        <a:lnSpc>
                          <a:spcPct val="115000"/>
                        </a:lnSpc>
                        <a:spcAft>
                          <a:spcPts val="0"/>
                        </a:spcAft>
                      </a:pPr>
                      <a:r>
                        <a:rPr lang="ar-SA" sz="3600" b="1">
                          <a:solidFill>
                            <a:schemeClr val="bg1"/>
                          </a:solidFill>
                          <a:effectLst/>
                        </a:rPr>
                        <a:t>تحديدها</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hMerge="1">
                  <a:txBody>
                    <a:bodyPr/>
                    <a:lstStyle/>
                    <a:p>
                      <a:pPr rtl="1"/>
                      <a:endParaRPr lang="ar-MA"/>
                    </a:p>
                  </a:txBody>
                  <a:tcPr/>
                </a:tc>
                <a:tc hMerge="1">
                  <a:txBody>
                    <a:bodyPr/>
                    <a:lstStyle/>
                    <a:p>
                      <a:pPr rtl="1"/>
                      <a:endParaRPr lang="ar-MA"/>
                    </a:p>
                  </a:txBody>
                  <a:tcPr/>
                </a:tc>
                <a:tc>
                  <a:txBody>
                    <a:bodyPr/>
                    <a:lstStyle/>
                    <a:p>
                      <a:pPr algn="justLow" rtl="1">
                        <a:lnSpc>
                          <a:spcPct val="115000"/>
                        </a:lnSpc>
                        <a:spcAft>
                          <a:spcPts val="0"/>
                        </a:spcAft>
                      </a:pPr>
                      <a:r>
                        <a:rPr lang="ar-SA" sz="3600" b="1" dirty="0">
                          <a:solidFill>
                            <a:schemeClr val="bg1"/>
                          </a:solidFill>
                          <a:effectLst/>
                        </a:rPr>
                        <a:t>عنوانها</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615634539"/>
                  </a:ext>
                </a:extLst>
              </a:tr>
              <a:tr h="212090">
                <a:tc>
                  <a:txBody>
                    <a:bodyPr/>
                    <a:lstStyle/>
                    <a:p>
                      <a:pPr algn="justLow" rtl="1">
                        <a:lnSpc>
                          <a:spcPct val="115000"/>
                        </a:lnSpc>
                        <a:spcAft>
                          <a:spcPts val="0"/>
                        </a:spcAft>
                      </a:pPr>
                      <a:r>
                        <a:rPr lang="ar-SA" sz="3600" b="1">
                          <a:solidFill>
                            <a:schemeClr val="bg1"/>
                          </a:solidFill>
                          <a:effectLst/>
                        </a:rPr>
                        <a:t>الأولى</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justLow" rtl="1">
                        <a:lnSpc>
                          <a:spcPct val="115000"/>
                        </a:lnSpc>
                        <a:spcAft>
                          <a:spcPts val="0"/>
                        </a:spcAft>
                      </a:pPr>
                      <a:r>
                        <a:rPr lang="ar-SA" sz="3600" b="1">
                          <a:solidFill>
                            <a:schemeClr val="bg1"/>
                          </a:solidFill>
                          <a:effectLst/>
                        </a:rPr>
                        <a:t>01</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justLow" rtl="1">
                        <a:lnSpc>
                          <a:spcPct val="115000"/>
                        </a:lnSpc>
                        <a:spcAft>
                          <a:spcPts val="0"/>
                        </a:spcAft>
                      </a:pPr>
                      <a:r>
                        <a:rPr lang="ar-SA" sz="3600" b="1">
                          <a:solidFill>
                            <a:schemeClr val="bg1"/>
                          </a:solidFill>
                          <a:effectLst/>
                        </a:rPr>
                        <a:t>←</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justLow" rtl="1">
                        <a:lnSpc>
                          <a:spcPct val="115000"/>
                        </a:lnSpc>
                        <a:spcAft>
                          <a:spcPts val="0"/>
                        </a:spcAft>
                      </a:pPr>
                      <a:r>
                        <a:rPr lang="ar-SA" sz="3600" b="1">
                          <a:solidFill>
                            <a:schemeClr val="bg1"/>
                          </a:solidFill>
                          <a:effectLst/>
                        </a:rPr>
                        <a:t>05</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justLow" rtl="1">
                        <a:lnSpc>
                          <a:spcPct val="115000"/>
                        </a:lnSpc>
                        <a:spcAft>
                          <a:spcPts val="0"/>
                        </a:spcAft>
                      </a:pPr>
                      <a:r>
                        <a:rPr lang="ar-SA" sz="3600" b="1">
                          <a:solidFill>
                            <a:schemeClr val="bg1"/>
                          </a:solidFill>
                          <a:effectLst/>
                        </a:rPr>
                        <a:t>البائع الحزين</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1123831215"/>
                  </a:ext>
                </a:extLst>
              </a:tr>
              <a:tr h="212090">
                <a:tc>
                  <a:txBody>
                    <a:bodyPr/>
                    <a:lstStyle/>
                    <a:p>
                      <a:pPr algn="justLow" rtl="1">
                        <a:lnSpc>
                          <a:spcPct val="115000"/>
                        </a:lnSpc>
                        <a:spcAft>
                          <a:spcPts val="0"/>
                        </a:spcAft>
                      </a:pPr>
                      <a:r>
                        <a:rPr lang="ar-SA" sz="3600" b="1">
                          <a:solidFill>
                            <a:schemeClr val="bg1"/>
                          </a:solidFill>
                          <a:effectLst/>
                        </a:rPr>
                        <a:t>الثانية</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justLow" rtl="1">
                        <a:lnSpc>
                          <a:spcPct val="115000"/>
                        </a:lnSpc>
                        <a:spcAft>
                          <a:spcPts val="0"/>
                        </a:spcAft>
                      </a:pPr>
                      <a:r>
                        <a:rPr lang="ar-SA" sz="3600" b="1">
                          <a:solidFill>
                            <a:schemeClr val="bg1"/>
                          </a:solidFill>
                          <a:effectLst/>
                        </a:rPr>
                        <a:t>06</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justLow" rtl="1">
                        <a:lnSpc>
                          <a:spcPct val="115000"/>
                        </a:lnSpc>
                        <a:spcAft>
                          <a:spcPts val="0"/>
                        </a:spcAft>
                      </a:pPr>
                      <a:r>
                        <a:rPr lang="ar-SA" sz="3600" b="1">
                          <a:solidFill>
                            <a:schemeClr val="bg1"/>
                          </a:solidFill>
                          <a:effectLst/>
                        </a:rPr>
                        <a:t>←</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justLow" rtl="1">
                        <a:lnSpc>
                          <a:spcPct val="115000"/>
                        </a:lnSpc>
                        <a:spcAft>
                          <a:spcPts val="0"/>
                        </a:spcAft>
                      </a:pPr>
                      <a:r>
                        <a:rPr lang="ar-SA" sz="3600" b="1">
                          <a:solidFill>
                            <a:schemeClr val="bg1"/>
                          </a:solidFill>
                          <a:effectLst/>
                        </a:rPr>
                        <a:t>10</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justLow" rtl="1">
                        <a:lnSpc>
                          <a:spcPct val="115000"/>
                        </a:lnSpc>
                        <a:spcAft>
                          <a:spcPts val="0"/>
                        </a:spcAft>
                      </a:pPr>
                      <a:r>
                        <a:rPr lang="ar-SA" sz="3600" b="1">
                          <a:solidFill>
                            <a:schemeClr val="bg1"/>
                          </a:solidFill>
                          <a:effectLst/>
                        </a:rPr>
                        <a:t>الليمون المزهر</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4244807779"/>
                  </a:ext>
                </a:extLst>
              </a:tr>
              <a:tr h="222885">
                <a:tc>
                  <a:txBody>
                    <a:bodyPr/>
                    <a:lstStyle/>
                    <a:p>
                      <a:pPr algn="justLow" rtl="1">
                        <a:lnSpc>
                          <a:spcPct val="115000"/>
                        </a:lnSpc>
                        <a:spcAft>
                          <a:spcPts val="0"/>
                        </a:spcAft>
                      </a:pPr>
                      <a:r>
                        <a:rPr lang="ar-SA" sz="3600" b="1">
                          <a:solidFill>
                            <a:schemeClr val="bg1"/>
                          </a:solidFill>
                          <a:effectLst/>
                        </a:rPr>
                        <a:t>الثالثة</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justLow" rtl="1">
                        <a:lnSpc>
                          <a:spcPct val="115000"/>
                        </a:lnSpc>
                        <a:spcAft>
                          <a:spcPts val="0"/>
                        </a:spcAft>
                      </a:pPr>
                      <a:r>
                        <a:rPr lang="ar-SA" sz="3600" b="1">
                          <a:solidFill>
                            <a:schemeClr val="bg1"/>
                          </a:solidFill>
                          <a:effectLst/>
                        </a:rPr>
                        <a:t>11</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justLow" rtl="1">
                        <a:lnSpc>
                          <a:spcPct val="115000"/>
                        </a:lnSpc>
                        <a:spcAft>
                          <a:spcPts val="0"/>
                        </a:spcAft>
                      </a:pPr>
                      <a:r>
                        <a:rPr lang="ar-SA" sz="3600" b="1">
                          <a:solidFill>
                            <a:schemeClr val="bg1"/>
                          </a:solidFill>
                          <a:effectLst/>
                        </a:rPr>
                        <a:t>←</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justLow" rtl="1">
                        <a:lnSpc>
                          <a:spcPct val="115000"/>
                        </a:lnSpc>
                        <a:spcAft>
                          <a:spcPts val="0"/>
                        </a:spcAft>
                      </a:pPr>
                      <a:r>
                        <a:rPr lang="ar-SA" sz="3600" b="1">
                          <a:solidFill>
                            <a:schemeClr val="bg1"/>
                          </a:solidFill>
                          <a:effectLst/>
                        </a:rPr>
                        <a:t>23</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justLow" rtl="1">
                        <a:lnSpc>
                          <a:spcPct val="115000"/>
                        </a:lnSpc>
                        <a:spcAft>
                          <a:spcPts val="0"/>
                        </a:spcAft>
                      </a:pPr>
                      <a:r>
                        <a:rPr lang="ar-SA" sz="3600" b="1">
                          <a:solidFill>
                            <a:schemeClr val="bg1"/>
                          </a:solidFill>
                          <a:effectLst/>
                        </a:rPr>
                        <a:t>الغربة والضياع</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3736643774"/>
                  </a:ext>
                </a:extLst>
              </a:tr>
              <a:tr h="200660">
                <a:tc>
                  <a:txBody>
                    <a:bodyPr/>
                    <a:lstStyle/>
                    <a:p>
                      <a:pPr algn="justLow" rtl="1">
                        <a:lnSpc>
                          <a:spcPct val="115000"/>
                        </a:lnSpc>
                        <a:spcAft>
                          <a:spcPts val="0"/>
                        </a:spcAft>
                      </a:pPr>
                      <a:r>
                        <a:rPr lang="ar-SA" sz="3600" b="1">
                          <a:solidFill>
                            <a:schemeClr val="bg1"/>
                          </a:solidFill>
                          <a:effectLst/>
                        </a:rPr>
                        <a:t>الرابعة</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justLow" rtl="1">
                        <a:lnSpc>
                          <a:spcPct val="115000"/>
                        </a:lnSpc>
                        <a:spcAft>
                          <a:spcPts val="0"/>
                        </a:spcAft>
                      </a:pPr>
                      <a:r>
                        <a:rPr lang="ar-SA" sz="3600" b="1">
                          <a:solidFill>
                            <a:schemeClr val="bg1"/>
                          </a:solidFill>
                          <a:effectLst/>
                        </a:rPr>
                        <a:t>24</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justLow" rtl="1">
                        <a:lnSpc>
                          <a:spcPct val="115000"/>
                        </a:lnSpc>
                        <a:spcAft>
                          <a:spcPts val="0"/>
                        </a:spcAft>
                      </a:pPr>
                      <a:r>
                        <a:rPr lang="ar-SA" sz="3600" b="1">
                          <a:solidFill>
                            <a:schemeClr val="bg1"/>
                          </a:solidFill>
                          <a:effectLst/>
                        </a:rPr>
                        <a:t>←</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justLow" rtl="1">
                        <a:lnSpc>
                          <a:spcPct val="115000"/>
                        </a:lnSpc>
                        <a:spcAft>
                          <a:spcPts val="0"/>
                        </a:spcAft>
                      </a:pPr>
                      <a:r>
                        <a:rPr lang="ar-SA" sz="3600" b="1">
                          <a:solidFill>
                            <a:schemeClr val="bg1"/>
                          </a:solidFill>
                          <a:effectLst/>
                        </a:rPr>
                        <a:t>27</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algn="justLow" rtl="1">
                        <a:lnSpc>
                          <a:spcPct val="115000"/>
                        </a:lnSpc>
                        <a:spcAft>
                          <a:spcPts val="0"/>
                        </a:spcAft>
                      </a:pPr>
                      <a:r>
                        <a:rPr lang="ar-SA" sz="3600" b="1" dirty="0">
                          <a:solidFill>
                            <a:schemeClr val="bg1"/>
                          </a:solidFill>
                          <a:effectLst/>
                        </a:rPr>
                        <a:t>الحنين إلى القرية</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662221100"/>
                  </a:ext>
                </a:extLst>
              </a:tr>
            </a:tbl>
          </a:graphicData>
        </a:graphic>
      </p:graphicFrame>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3970318"/>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00B050"/>
                </a:solidFill>
                <a:effectLst>
                  <a:outerShdw blurRad="38100" dist="38100" dir="2700000" algn="tl">
                    <a:srgbClr val="000000">
                      <a:alpha val="43137"/>
                    </a:srgbClr>
                  </a:outerShdw>
                </a:effectLst>
              </a:rPr>
              <a:t>الحقول الدلالية</a:t>
            </a:r>
            <a:r>
              <a:rPr lang="ar-MA" sz="3600" b="1" dirty="0" smtClean="0">
                <a:solidFill>
                  <a:srgbClr val="00B050"/>
                </a:solidFill>
                <a:effectLst>
                  <a:outerShdw blurRad="38100" dist="38100" dir="2700000" algn="tl">
                    <a:srgbClr val="000000">
                      <a:alpha val="43137"/>
                    </a:srgbClr>
                  </a:outerShdw>
                </a:effectLst>
              </a:rPr>
              <a:t>:</a:t>
            </a:r>
          </a:p>
          <a:p>
            <a:pPr marL="514350" indent="-514350" algn="r" rtl="1">
              <a:buAutoNum type="arabicPeriod"/>
            </a:pPr>
            <a:endParaRPr lang="ar-MA" sz="3600" b="1" dirty="0">
              <a:solidFill>
                <a:srgbClr val="00B05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00B050"/>
              </a:solidFill>
              <a:effectLst>
                <a:outerShdw blurRad="38100" dist="38100" dir="2700000" algn="tl">
                  <a:srgbClr val="000000">
                    <a:alpha val="43137"/>
                  </a:srgbClr>
                </a:outerShdw>
              </a:effectLst>
            </a:endParaRP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algn="r" rtl="1"/>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استخلاص النتيجة</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669733606"/>
              </p:ext>
            </p:extLst>
          </p:nvPr>
        </p:nvGraphicFramePr>
        <p:xfrm>
          <a:off x="253218" y="1401337"/>
          <a:ext cx="11725545" cy="2523744"/>
        </p:xfrm>
        <a:graphic>
          <a:graphicData uri="http://schemas.openxmlformats.org/drawingml/2006/table">
            <a:tbl>
              <a:tblPr rtl="1" firstRow="1" firstCol="1" bandRow="1">
                <a:tableStyleId>{5C22544A-7EE6-4342-B048-85BDC9FD1C3A}</a:tableStyleId>
              </a:tblPr>
              <a:tblGrid>
                <a:gridCol w="5581236">
                  <a:extLst>
                    <a:ext uri="{9D8B030D-6E8A-4147-A177-3AD203B41FA5}">
                      <a16:colId xmlns:a16="http://schemas.microsoft.com/office/drawing/2014/main" val="4047362109"/>
                    </a:ext>
                  </a:extLst>
                </a:gridCol>
                <a:gridCol w="6144309">
                  <a:extLst>
                    <a:ext uri="{9D8B030D-6E8A-4147-A177-3AD203B41FA5}">
                      <a16:colId xmlns:a16="http://schemas.microsoft.com/office/drawing/2014/main" val="2643558022"/>
                    </a:ext>
                  </a:extLst>
                </a:gridCol>
              </a:tblGrid>
              <a:tr h="90805">
                <a:tc>
                  <a:txBody>
                    <a:bodyPr/>
                    <a:lstStyle/>
                    <a:p>
                      <a:pPr algn="ctr" rtl="1">
                        <a:lnSpc>
                          <a:spcPct val="115000"/>
                        </a:lnSpc>
                        <a:spcAft>
                          <a:spcPts val="0"/>
                        </a:spcAft>
                      </a:pPr>
                      <a:r>
                        <a:rPr lang="ar-MA" sz="3600" b="1" dirty="0">
                          <a:solidFill>
                            <a:schemeClr val="bg1"/>
                          </a:solidFill>
                          <a:effectLst/>
                        </a:rPr>
                        <a:t>أحوال الليمون في </a:t>
                      </a:r>
                      <a:r>
                        <a:rPr lang="ar-MA" sz="3600" b="1" dirty="0">
                          <a:solidFill>
                            <a:srgbClr val="FF0000"/>
                          </a:solidFill>
                          <a:effectLst/>
                        </a:rPr>
                        <a:t>القرية</a:t>
                      </a:r>
                      <a:endParaRPr lang="en-US" sz="36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600" b="1" dirty="0">
                          <a:solidFill>
                            <a:schemeClr val="bg1"/>
                          </a:solidFill>
                          <a:effectLst/>
                        </a:rPr>
                        <a:t>أحوال الليمون في </a:t>
                      </a:r>
                      <a:r>
                        <a:rPr lang="ar-MA" sz="3600" b="1" dirty="0">
                          <a:solidFill>
                            <a:srgbClr val="FF0000"/>
                          </a:solidFill>
                          <a:effectLst/>
                        </a:rPr>
                        <a:t>المدينة</a:t>
                      </a:r>
                      <a:endParaRPr lang="en-US" sz="36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435128347"/>
                  </a:ext>
                </a:extLst>
              </a:tr>
              <a:tr h="320675">
                <a:tc>
                  <a:txBody>
                    <a:bodyPr/>
                    <a:lstStyle/>
                    <a:p>
                      <a:pPr algn="r" rtl="1">
                        <a:lnSpc>
                          <a:spcPct val="115000"/>
                        </a:lnSpc>
                        <a:spcAft>
                          <a:spcPts val="0"/>
                        </a:spcAft>
                      </a:pPr>
                      <a:r>
                        <a:rPr lang="ar-MA" sz="3600" b="1" dirty="0" smtClean="0">
                          <a:solidFill>
                            <a:schemeClr val="bg1"/>
                          </a:solidFill>
                          <a:effectLst/>
                        </a:rPr>
                        <a:t> </a:t>
                      </a:r>
                    </a:p>
                    <a:p>
                      <a:pPr algn="r" rtl="1">
                        <a:lnSpc>
                          <a:spcPct val="115000"/>
                        </a:lnSpc>
                        <a:spcAft>
                          <a:spcPts val="0"/>
                        </a:spcAft>
                      </a:pPr>
                      <a:endParaRPr lang="ar-MA" sz="36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r" rtl="1">
                        <a:lnSpc>
                          <a:spcPct val="115000"/>
                        </a:lnSpc>
                        <a:spcAft>
                          <a:spcPts val="0"/>
                        </a:spcAft>
                      </a:pPr>
                      <a:r>
                        <a:rPr lang="ar-MA" sz="3600" b="1" dirty="0" smtClean="0">
                          <a:solidFill>
                            <a:schemeClr val="bg1"/>
                          </a:solidFill>
                          <a:effectLst/>
                        </a:rPr>
                        <a:t> </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258727432"/>
                  </a:ext>
                </a:extLst>
              </a:tr>
            </a:tbl>
          </a:graphicData>
        </a:graphic>
      </p:graphicFrame>
    </p:spTree>
    <p:extLst>
      <p:ext uri="{BB962C8B-B14F-4D97-AF65-F5344CB8AC3E}">
        <p14:creationId xmlns:p14="http://schemas.microsoft.com/office/powerpoint/2010/main" val="758527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00B050"/>
                </a:solidFill>
                <a:effectLst>
                  <a:outerShdw blurRad="38100" dist="38100" dir="2700000" algn="tl">
                    <a:srgbClr val="000000">
                      <a:alpha val="43137"/>
                    </a:srgbClr>
                  </a:outerShdw>
                </a:effectLst>
              </a:rPr>
              <a:t>الحقول الدلالية</a:t>
            </a:r>
            <a:r>
              <a:rPr lang="ar-MA" sz="3600" b="1" dirty="0" smtClean="0">
                <a:solidFill>
                  <a:srgbClr val="00B050"/>
                </a:solidFill>
                <a:effectLst>
                  <a:outerShdw blurRad="38100" dist="38100" dir="2700000" algn="tl">
                    <a:srgbClr val="000000">
                      <a:alpha val="43137"/>
                    </a:srgbClr>
                  </a:outerShdw>
                </a:effectLst>
              </a:rPr>
              <a:t>:</a:t>
            </a:r>
          </a:p>
          <a:p>
            <a:pPr marL="514350" indent="-514350" algn="r" rtl="1">
              <a:buAutoNum type="arabicPeriod"/>
            </a:pPr>
            <a:endParaRPr lang="ar-MA" sz="3600" b="1" dirty="0">
              <a:solidFill>
                <a:srgbClr val="00B05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00B050"/>
              </a:solidFill>
              <a:effectLst>
                <a:outerShdw blurRad="38100" dist="38100" dir="2700000" algn="tl">
                  <a:srgbClr val="000000">
                    <a:alpha val="43137"/>
                  </a:srgbClr>
                </a:outerShdw>
              </a:effectLst>
            </a:endParaRP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algn="r" rtl="1"/>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العلاقة بين المعجمين هي علاقة تنافر، تنسجم مع الثنائية التي بني عليها النص؛ في القرية الليمون مزهر، وفي المدينة تائه وضائع.</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700662199"/>
              </p:ext>
            </p:extLst>
          </p:nvPr>
        </p:nvGraphicFramePr>
        <p:xfrm>
          <a:off x="253218" y="1401337"/>
          <a:ext cx="11725545" cy="2523744"/>
        </p:xfrm>
        <a:graphic>
          <a:graphicData uri="http://schemas.openxmlformats.org/drawingml/2006/table">
            <a:tbl>
              <a:tblPr rtl="1" firstRow="1" firstCol="1" bandRow="1">
                <a:tableStyleId>{5C22544A-7EE6-4342-B048-85BDC9FD1C3A}</a:tableStyleId>
              </a:tblPr>
              <a:tblGrid>
                <a:gridCol w="5581236">
                  <a:extLst>
                    <a:ext uri="{9D8B030D-6E8A-4147-A177-3AD203B41FA5}">
                      <a16:colId xmlns:a16="http://schemas.microsoft.com/office/drawing/2014/main" val="4047362109"/>
                    </a:ext>
                  </a:extLst>
                </a:gridCol>
                <a:gridCol w="6144309">
                  <a:extLst>
                    <a:ext uri="{9D8B030D-6E8A-4147-A177-3AD203B41FA5}">
                      <a16:colId xmlns:a16="http://schemas.microsoft.com/office/drawing/2014/main" val="2643558022"/>
                    </a:ext>
                  </a:extLst>
                </a:gridCol>
              </a:tblGrid>
              <a:tr h="90805">
                <a:tc>
                  <a:txBody>
                    <a:bodyPr/>
                    <a:lstStyle/>
                    <a:p>
                      <a:pPr algn="ctr" rtl="1">
                        <a:lnSpc>
                          <a:spcPct val="115000"/>
                        </a:lnSpc>
                        <a:spcAft>
                          <a:spcPts val="0"/>
                        </a:spcAft>
                      </a:pPr>
                      <a:r>
                        <a:rPr lang="ar-MA" sz="3600" b="1" dirty="0">
                          <a:solidFill>
                            <a:schemeClr val="bg1"/>
                          </a:solidFill>
                          <a:effectLst/>
                        </a:rPr>
                        <a:t>أحوال الليمون في </a:t>
                      </a:r>
                      <a:r>
                        <a:rPr lang="ar-MA" sz="3600" b="1" dirty="0">
                          <a:solidFill>
                            <a:srgbClr val="FF0000"/>
                          </a:solidFill>
                          <a:effectLst/>
                        </a:rPr>
                        <a:t>القرية</a:t>
                      </a:r>
                      <a:endParaRPr lang="en-US" sz="36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600" b="1" dirty="0">
                          <a:solidFill>
                            <a:schemeClr val="bg1"/>
                          </a:solidFill>
                          <a:effectLst/>
                        </a:rPr>
                        <a:t>أحوال الليمون في </a:t>
                      </a:r>
                      <a:r>
                        <a:rPr lang="ar-MA" sz="3600" b="1" dirty="0">
                          <a:solidFill>
                            <a:srgbClr val="FF0000"/>
                          </a:solidFill>
                          <a:effectLst/>
                        </a:rPr>
                        <a:t>المدينة</a:t>
                      </a:r>
                      <a:endParaRPr lang="en-US" sz="36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435128347"/>
                  </a:ext>
                </a:extLst>
              </a:tr>
              <a:tr h="320675">
                <a:tc>
                  <a:txBody>
                    <a:bodyPr/>
                    <a:lstStyle/>
                    <a:p>
                      <a:pPr algn="r" rtl="1">
                        <a:lnSpc>
                          <a:spcPct val="115000"/>
                        </a:lnSpc>
                        <a:spcAft>
                          <a:spcPts val="0"/>
                        </a:spcAft>
                      </a:pPr>
                      <a:r>
                        <a:rPr lang="ar-MA" sz="3600" b="1">
                          <a:solidFill>
                            <a:schemeClr val="bg1"/>
                          </a:solidFill>
                          <a:effectLst/>
                        </a:rPr>
                        <a:t>خضراء – منداة بالطل – سابحة في أمواج الظل – في غفوتها الخضراء عروس...</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r" rtl="1">
                        <a:lnSpc>
                          <a:spcPct val="115000"/>
                        </a:lnSpc>
                        <a:spcAft>
                          <a:spcPts val="0"/>
                        </a:spcAft>
                      </a:pPr>
                      <a:r>
                        <a:rPr lang="ar-MA" sz="3600" b="1" dirty="0">
                          <a:solidFill>
                            <a:schemeClr val="bg1"/>
                          </a:solidFill>
                          <a:effectLst/>
                        </a:rPr>
                        <a:t>تحت شعاع الشمس – روعها – قطفتها – لا أحد يشمك – الشمس تجفف طلك – عشرون بقرش..</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258727432"/>
                  </a:ext>
                </a:extLst>
              </a:tr>
            </a:tbl>
          </a:graphicData>
        </a:graphic>
      </p:graphicFrame>
    </p:spTree>
    <p:extLst>
      <p:ext uri="{BB962C8B-B14F-4D97-AF65-F5344CB8AC3E}">
        <p14:creationId xmlns:p14="http://schemas.microsoft.com/office/powerpoint/2010/main" val="7641568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7" y="386862"/>
            <a:ext cx="11844997" cy="5375831"/>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4000" b="1" u="sng" dirty="0">
                <a:solidFill>
                  <a:srgbClr val="00B050"/>
                </a:solidFill>
                <a:effectLst>
                  <a:outerShdw blurRad="38100" dist="38100" dir="2700000" algn="tl">
                    <a:srgbClr val="000000">
                      <a:alpha val="43137"/>
                    </a:srgbClr>
                  </a:outerShdw>
                </a:effectLst>
              </a:rPr>
              <a:t>الصور الفنية والأساليب:</a:t>
            </a:r>
            <a:endParaRPr lang="ar-MA" sz="4000" b="1" u="sng" dirty="0" smtClean="0">
              <a:solidFill>
                <a:srgbClr val="00B050"/>
              </a:solidFill>
              <a:effectLst>
                <a:outerShdw blurRad="38100" dist="38100" dir="2700000" algn="tl">
                  <a:srgbClr val="000000">
                    <a:alpha val="43137"/>
                  </a:srgbClr>
                </a:outerShdw>
              </a:effectLst>
            </a:endParaRPr>
          </a:p>
          <a:p>
            <a:pPr algn="justLow" rtl="1">
              <a:lnSpc>
                <a:spcPct val="115000"/>
              </a:lnSpc>
              <a:spcAft>
                <a:spcPts val="1000"/>
              </a:spcAft>
            </a:pPr>
            <a:r>
              <a:rPr lang="ar-SA" sz="4000" b="1" dirty="0">
                <a:solidFill>
                  <a:schemeClr val="bg1"/>
                </a:solidFill>
                <a:highlight>
                  <a:srgbClr val="FFFF00"/>
                </a:highlight>
                <a:latin typeface="Calibri" panose="020F0502020204030204" pitchFamily="34" charset="0"/>
                <a:ea typeface="Calibri" panose="020F0502020204030204" pitchFamily="34" charset="0"/>
              </a:rPr>
              <a:t>¤ لماذا وظف الشاعر أسلوب الوصف؟ </a:t>
            </a:r>
          </a:p>
          <a:p>
            <a:pPr algn="justLow" rtl="1">
              <a:lnSpc>
                <a:spcPct val="115000"/>
              </a:lnSpc>
              <a:spcAft>
                <a:spcPts val="1000"/>
              </a:spcAft>
            </a:pPr>
            <a:r>
              <a:rPr lang="ar-SA" sz="4000" b="1" dirty="0">
                <a:solidFill>
                  <a:schemeClr val="bg1"/>
                </a:solidFill>
                <a:highlight>
                  <a:srgbClr val="FFFF00"/>
                </a:highlight>
                <a:latin typeface="Calibri" panose="020F0502020204030204" pitchFamily="34" charset="0"/>
                <a:ea typeface="Calibri" panose="020F0502020204030204" pitchFamily="34" charset="0"/>
              </a:rPr>
              <a:t>¤ ما هي الصورة الفنية الموظفة في السطر العاشر؟ وضح ذلك؟</a:t>
            </a:r>
          </a:p>
          <a:p>
            <a:pPr algn="justLow" rtl="1">
              <a:lnSpc>
                <a:spcPct val="115000"/>
              </a:lnSpc>
              <a:spcAft>
                <a:spcPts val="1000"/>
              </a:spcAft>
            </a:pPr>
            <a:endParaRPr lang="ar-SA" sz="4000" b="1" dirty="0">
              <a:solidFill>
                <a:schemeClr val="bg1"/>
              </a:solidFill>
              <a:highlight>
                <a:srgbClr val="FFFF00"/>
              </a:highlight>
              <a:latin typeface="Calibri" panose="020F0502020204030204" pitchFamily="34" charset="0"/>
              <a:ea typeface="Calibri" panose="020F0502020204030204" pitchFamily="34" charset="0"/>
            </a:endParaRPr>
          </a:p>
          <a:p>
            <a:pPr algn="justLow" rtl="1">
              <a:lnSpc>
                <a:spcPct val="115000"/>
              </a:lnSpc>
              <a:spcAft>
                <a:spcPts val="1000"/>
              </a:spcAft>
            </a:pPr>
            <a:r>
              <a:rPr lang="ar-SA" sz="4000" b="1" dirty="0">
                <a:solidFill>
                  <a:schemeClr val="bg1"/>
                </a:solidFill>
                <a:highlight>
                  <a:srgbClr val="FFFF00"/>
                </a:highlight>
                <a:latin typeface="Calibri" panose="020F0502020204030204" pitchFamily="34" charset="0"/>
                <a:ea typeface="Calibri" panose="020F0502020204030204" pitchFamily="34" charset="0"/>
              </a:rPr>
              <a:t>¤ وصف الشاعر اليد التي قطعت الليمون بأنها جائعة، ما دلالة هذا الوصف؟</a:t>
            </a:r>
            <a:endParaRPr lang="ar-SA" sz="4000" b="1" dirty="0">
              <a:solidFill>
                <a:schemeClr val="bg1"/>
              </a:solidFill>
              <a:highlight>
                <a:srgbClr val="FFFF00"/>
              </a:highligh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585</TotalTime>
  <Words>605</Words>
  <Application>Microsoft Office PowerPoint</Application>
  <PresentationFormat>Widescreen</PresentationFormat>
  <Paragraphs>88</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Century Gothic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55</cp:revision>
  <dcterms:created xsi:type="dcterms:W3CDTF">2022-09-26T12:22:46Z</dcterms:created>
  <dcterms:modified xsi:type="dcterms:W3CDTF">2023-04-26T22:00:38Z</dcterms:modified>
</cp:coreProperties>
</file>