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0" r:id="rId5"/>
    <p:sldId id="264" r:id="rId6"/>
    <p:sldId id="265" r:id="rId7"/>
    <p:sldId id="271" r:id="rId8"/>
    <p:sldId id="266" r:id="rId9"/>
    <p:sldId id="272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1692" y="3106615"/>
            <a:ext cx="11507373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صَوْغُ الجَمْعِ السَّالِمِ وَإعْرَابُهُ – ص: 22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7" y="942536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الاستنتاج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9897" y="2264898"/>
            <a:ext cx="8229601" cy="6752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أستخلص</a:t>
            </a: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صفحة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</a:t>
            </a:r>
            <a:endParaRPr lang="ar-SA" sz="3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FF0000"/>
                </a:solidFill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8621" y="1434905"/>
            <a:ext cx="8820445" cy="7294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  "أولَئِكَ هُمُ المُفْلِحُونَ"</a:t>
            </a:r>
            <a:endParaRPr lang="ar-SA" sz="3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" y="2440071"/>
            <a:ext cx="11493306" cy="264072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أولئك: اسم إشارة مبني على الكسر في محل رفع مبتدأ أول والكاف </a:t>
            </a: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للخطاب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هم</a:t>
            </a: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ضمير منفصل في محل رفع مبتدأ </a:t>
            </a: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ثان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المفلحون</a:t>
            </a: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خبر هم والجملة الاسمية في محل رفع خبر أولئك.</a:t>
            </a:r>
            <a:endParaRPr lang="ar-SA" sz="3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42204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FF0000"/>
                </a:solidFill>
              </a:rPr>
              <a:t>تقويم تشخيصي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- ما المثنى؟ وما علاماته الإعرابية؟</a:t>
            </a:r>
          </a:p>
          <a:p>
            <a:pPr algn="r" rtl="1"/>
            <a:r>
              <a:rPr lang="ar-MA" sz="4000" b="1" dirty="0"/>
              <a:t>- اذكر بعض ملحقات المثنى.</a:t>
            </a:r>
            <a:endParaRPr lang="ar-MA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18046" y="2314827"/>
            <a:ext cx="11887195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- المثنى: اسم يدل على اثنين أو اثنتين [مثال: رجلين - جنتان]، يرفع بالألف وينصب ويجر بالياء.</a:t>
            </a:r>
          </a:p>
          <a:p>
            <a:pPr algn="r" rtl="1"/>
            <a:r>
              <a:rPr lang="ar-MA" sz="4000" b="1" dirty="0"/>
              <a:t>-  ملحقات المثنى: اثنين/اثنتين  - كلا وكلتا مضافتين إلى ضمير.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 ألاحظ وأصف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97415" y="778226"/>
            <a:ext cx="6323419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جمع </a:t>
            </a:r>
            <a:r>
              <a:rPr lang="ar-MA" sz="4000" b="1" dirty="0"/>
              <a:t>المذكر السالم وصياغته:</a:t>
            </a:r>
            <a:endParaRPr lang="ar-MA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2542" y="4814033"/>
            <a:ext cx="11908292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جمع </a:t>
            </a:r>
            <a:r>
              <a:rPr lang="ar-MA" sz="3200" b="1" dirty="0"/>
              <a:t>المذكر السالم</a:t>
            </a:r>
            <a:r>
              <a:rPr lang="ar-MA" sz="3200" b="1" dirty="0" smtClean="0"/>
              <a:t>:</a:t>
            </a:r>
          </a:p>
          <a:p>
            <a:pPr algn="r" rtl="1"/>
            <a:r>
              <a:rPr lang="ar-MA" sz="3200" b="1" dirty="0" smtClean="0"/>
              <a:t>-</a:t>
            </a:r>
          </a:p>
          <a:p>
            <a:pPr algn="r" rtl="1"/>
            <a:r>
              <a:rPr lang="ar-MA" sz="3200" b="1" dirty="0" smtClean="0"/>
              <a:t>-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3655" y="4001657"/>
            <a:ext cx="2117179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 smtClean="0"/>
              <a:t>أستنتج:</a:t>
            </a:r>
            <a:endParaRPr lang="ar-MA" sz="4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540992"/>
              </p:ext>
            </p:extLst>
          </p:nvPr>
        </p:nvGraphicFramePr>
        <p:xfrm>
          <a:off x="112542" y="1590602"/>
          <a:ext cx="11908292" cy="2307354"/>
        </p:xfrm>
        <a:graphic>
          <a:graphicData uri="http://schemas.openxmlformats.org/drawingml/2006/table">
            <a:tbl>
              <a:tblPr rtl="1" firstRow="1" firstCol="1" bandRow="1"/>
              <a:tblGrid>
                <a:gridCol w="3818446">
                  <a:extLst>
                    <a:ext uri="{9D8B030D-6E8A-4147-A177-3AD203B41FA5}">
                      <a16:colId xmlns:a16="http://schemas.microsoft.com/office/drawing/2014/main" val="544441067"/>
                    </a:ext>
                  </a:extLst>
                </a:gridCol>
                <a:gridCol w="2138135">
                  <a:extLst>
                    <a:ext uri="{9D8B030D-6E8A-4147-A177-3AD203B41FA5}">
                      <a16:colId xmlns:a16="http://schemas.microsoft.com/office/drawing/2014/main" val="3283614512"/>
                    </a:ext>
                  </a:extLst>
                </a:gridCol>
                <a:gridCol w="1793955">
                  <a:extLst>
                    <a:ext uri="{9D8B030D-6E8A-4147-A177-3AD203B41FA5}">
                      <a16:colId xmlns:a16="http://schemas.microsoft.com/office/drawing/2014/main" val="3875582283"/>
                    </a:ext>
                  </a:extLst>
                </a:gridCol>
                <a:gridCol w="2019621">
                  <a:extLst>
                    <a:ext uri="{9D8B030D-6E8A-4147-A177-3AD203B41FA5}">
                      <a16:colId xmlns:a16="http://schemas.microsoft.com/office/drawing/2014/main" val="1422930260"/>
                    </a:ext>
                  </a:extLst>
                </a:gridCol>
                <a:gridCol w="2138135">
                  <a:extLst>
                    <a:ext uri="{9D8B030D-6E8A-4147-A177-3AD203B41FA5}">
                      <a16:colId xmlns:a16="http://schemas.microsoft.com/office/drawing/2014/main" val="2051218830"/>
                    </a:ext>
                  </a:extLst>
                </a:gridCol>
              </a:tblGrid>
              <a:tr h="4824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الجمل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الجمع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المفرد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إعرابه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علامة إعرابه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67331"/>
                  </a:ext>
                </a:extLst>
              </a:tr>
              <a:tr h="49959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أَقْبَلَ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الإِسْمَاعِلِّيُ</a:t>
                      </a:r>
                      <a:r>
                        <a:rPr lang="ar-EG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ون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َ</a:t>
                      </a: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 مُعْتَمِرِينَ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424275"/>
                  </a:ext>
                </a:extLst>
              </a:tr>
              <a:tr h="55203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إنَّمَا بُعِثْتُمْ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مُبَشِّرِ</a:t>
                      </a:r>
                      <a:r>
                        <a:rPr lang="ar-EG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ين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َ</a:t>
                      </a:r>
                      <a:r>
                        <a:rPr lang="fr-FR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.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743537"/>
                  </a:ext>
                </a:extLst>
              </a:tr>
              <a:tr h="62485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رُفِعَ الخَطَأُ عَنِ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التَّوَّابِ</a:t>
                      </a:r>
                      <a:r>
                        <a:rPr lang="ar-EG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ينَ</a:t>
                      </a:r>
                      <a:r>
                        <a:rPr lang="fr-FR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.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270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78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 ألاحظ وأصف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97415" y="778226"/>
            <a:ext cx="6323419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جمع </a:t>
            </a:r>
            <a:r>
              <a:rPr lang="ar-MA" sz="4000" b="1" dirty="0"/>
              <a:t>المذكر السالم وصياغته:</a:t>
            </a:r>
            <a:endParaRPr lang="ar-MA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2542" y="4814033"/>
            <a:ext cx="11908292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جمع </a:t>
            </a:r>
            <a:r>
              <a:rPr lang="ar-MA" sz="3200" b="1" dirty="0"/>
              <a:t>المذكر السالم: </a:t>
            </a:r>
            <a:r>
              <a:rPr lang="ar-MA" sz="3200" b="1" dirty="0" smtClean="0"/>
              <a:t>هو </a:t>
            </a:r>
            <a:r>
              <a:rPr lang="ar-MA" sz="3200" b="1" dirty="0"/>
              <a:t>ما دل على أكثر من اثنين، </a:t>
            </a:r>
            <a:r>
              <a:rPr lang="ar-MA" sz="3200" b="1" dirty="0">
                <a:solidFill>
                  <a:srgbClr val="00B050"/>
                </a:solidFill>
              </a:rPr>
              <a:t>بزيادة واو ساكنة ونون مفتوحة</a:t>
            </a:r>
            <a:r>
              <a:rPr lang="ar-MA" sz="3200" b="1" dirty="0"/>
              <a:t>، </a:t>
            </a:r>
            <a:r>
              <a:rPr lang="ar-MA" sz="3200" b="1" dirty="0">
                <a:solidFill>
                  <a:srgbClr val="FF0000"/>
                </a:solidFill>
              </a:rPr>
              <a:t>أو ياء ساكنة ونون مفتوحة</a:t>
            </a:r>
            <a:r>
              <a:rPr lang="ar-MA" sz="3200" b="1" dirty="0"/>
              <a:t>، على صورة مفرده دونما تغيير. وتكون علامة رفعه الواو وعلامة نصبه وجره الياء.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903655" y="4001657"/>
            <a:ext cx="2117179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 smtClean="0"/>
              <a:t>أستنتج:</a:t>
            </a:r>
            <a:endParaRPr lang="ar-MA" sz="4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032317"/>
              </p:ext>
            </p:extLst>
          </p:nvPr>
        </p:nvGraphicFramePr>
        <p:xfrm>
          <a:off x="112542" y="1590602"/>
          <a:ext cx="11908292" cy="2307354"/>
        </p:xfrm>
        <a:graphic>
          <a:graphicData uri="http://schemas.openxmlformats.org/drawingml/2006/table">
            <a:tbl>
              <a:tblPr rtl="1" firstRow="1" firstCol="1" bandRow="1"/>
              <a:tblGrid>
                <a:gridCol w="3818446">
                  <a:extLst>
                    <a:ext uri="{9D8B030D-6E8A-4147-A177-3AD203B41FA5}">
                      <a16:colId xmlns:a16="http://schemas.microsoft.com/office/drawing/2014/main" val="544441067"/>
                    </a:ext>
                  </a:extLst>
                </a:gridCol>
                <a:gridCol w="2138135">
                  <a:extLst>
                    <a:ext uri="{9D8B030D-6E8A-4147-A177-3AD203B41FA5}">
                      <a16:colId xmlns:a16="http://schemas.microsoft.com/office/drawing/2014/main" val="3283614512"/>
                    </a:ext>
                  </a:extLst>
                </a:gridCol>
                <a:gridCol w="1793955">
                  <a:extLst>
                    <a:ext uri="{9D8B030D-6E8A-4147-A177-3AD203B41FA5}">
                      <a16:colId xmlns:a16="http://schemas.microsoft.com/office/drawing/2014/main" val="3875582283"/>
                    </a:ext>
                  </a:extLst>
                </a:gridCol>
                <a:gridCol w="2019621">
                  <a:extLst>
                    <a:ext uri="{9D8B030D-6E8A-4147-A177-3AD203B41FA5}">
                      <a16:colId xmlns:a16="http://schemas.microsoft.com/office/drawing/2014/main" val="1422930260"/>
                    </a:ext>
                  </a:extLst>
                </a:gridCol>
                <a:gridCol w="2138135">
                  <a:extLst>
                    <a:ext uri="{9D8B030D-6E8A-4147-A177-3AD203B41FA5}">
                      <a16:colId xmlns:a16="http://schemas.microsoft.com/office/drawing/2014/main" val="2051218830"/>
                    </a:ext>
                  </a:extLst>
                </a:gridCol>
              </a:tblGrid>
              <a:tr h="4824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الجمل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الجمع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المفرد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إعرابه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علامة إعرابه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67331"/>
                  </a:ext>
                </a:extLst>
              </a:tr>
              <a:tr h="49959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أَقْبَلَ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الإِسْمَاعِلِّيُ</a:t>
                      </a:r>
                      <a:r>
                        <a:rPr lang="ar-EG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ون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َ</a:t>
                      </a: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 مُعْتَمِرِينَ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الإِسْمَاعِلِّيُونَ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الإسماعلي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فاعل مرفوع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الواو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424275"/>
                  </a:ext>
                </a:extLst>
              </a:tr>
              <a:tr h="55203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إنَّمَا بُعِثْتُمْ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مُبَشِّرِ</a:t>
                      </a:r>
                      <a:r>
                        <a:rPr lang="ar-EG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ين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َ</a:t>
                      </a:r>
                      <a:r>
                        <a:rPr lang="fr-FR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.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مُبَشِّرِينَ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مبشر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حال منصوبة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الياء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743537"/>
                  </a:ext>
                </a:extLst>
              </a:tr>
              <a:tr h="62485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رُفِعَ الخَطَأُ عَنِ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التَّوَّابِ</a:t>
                      </a:r>
                      <a:r>
                        <a:rPr lang="ar-EG" sz="32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ينَ</a:t>
                      </a:r>
                      <a:r>
                        <a:rPr lang="fr-FR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.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التَّوَّابِينَ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التواب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اسم مجرور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الياء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270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73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- اجمع الكلمات التالية جمع مذكر سالما: </a:t>
            </a:r>
          </a:p>
          <a:p>
            <a:pPr algn="r" rtl="1"/>
            <a:r>
              <a:rPr lang="ar-MA" sz="3200" b="1" dirty="0"/>
              <a:t>متأمل – مفكر – مؤمن </a:t>
            </a:r>
            <a:r>
              <a:rPr lang="ar-MA" sz="3200" b="1" dirty="0" smtClean="0"/>
              <a:t>– </a:t>
            </a:r>
            <a:r>
              <a:rPr lang="ar-MA" sz="3200" b="1" dirty="0"/>
              <a:t>معتمر – مخلص.</a:t>
            </a:r>
            <a:endParaRPr lang="ar-MA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317182"/>
              </p:ext>
            </p:extLst>
          </p:nvPr>
        </p:nvGraphicFramePr>
        <p:xfrm>
          <a:off x="1146516" y="2619904"/>
          <a:ext cx="10346778" cy="1781006"/>
        </p:xfrm>
        <a:graphic>
          <a:graphicData uri="http://schemas.openxmlformats.org/drawingml/2006/table">
            <a:tbl>
              <a:tblPr rtl="1" firstRow="1" firstCol="1" bandRow="1"/>
              <a:tblGrid>
                <a:gridCol w="1723630">
                  <a:extLst>
                    <a:ext uri="{9D8B030D-6E8A-4147-A177-3AD203B41FA5}">
                      <a16:colId xmlns:a16="http://schemas.microsoft.com/office/drawing/2014/main" val="3797920837"/>
                    </a:ext>
                  </a:extLst>
                </a:gridCol>
                <a:gridCol w="1723630">
                  <a:extLst>
                    <a:ext uri="{9D8B030D-6E8A-4147-A177-3AD203B41FA5}">
                      <a16:colId xmlns:a16="http://schemas.microsoft.com/office/drawing/2014/main" val="859977930"/>
                    </a:ext>
                  </a:extLst>
                </a:gridCol>
                <a:gridCol w="1723630">
                  <a:extLst>
                    <a:ext uri="{9D8B030D-6E8A-4147-A177-3AD203B41FA5}">
                      <a16:colId xmlns:a16="http://schemas.microsoft.com/office/drawing/2014/main" val="2995057588"/>
                    </a:ext>
                  </a:extLst>
                </a:gridCol>
                <a:gridCol w="1725296">
                  <a:extLst>
                    <a:ext uri="{9D8B030D-6E8A-4147-A177-3AD203B41FA5}">
                      <a16:colId xmlns:a16="http://schemas.microsoft.com/office/drawing/2014/main" val="3428794217"/>
                    </a:ext>
                  </a:extLst>
                </a:gridCol>
                <a:gridCol w="1725296">
                  <a:extLst>
                    <a:ext uri="{9D8B030D-6E8A-4147-A177-3AD203B41FA5}">
                      <a16:colId xmlns:a16="http://schemas.microsoft.com/office/drawing/2014/main" val="35738902"/>
                    </a:ext>
                  </a:extLst>
                </a:gridCol>
                <a:gridCol w="1725296">
                  <a:extLst>
                    <a:ext uri="{9D8B030D-6E8A-4147-A177-3AD203B41FA5}">
                      <a16:colId xmlns:a16="http://schemas.microsoft.com/office/drawing/2014/main" val="2060815596"/>
                    </a:ext>
                  </a:extLst>
                </a:gridCol>
              </a:tblGrid>
              <a:tr h="76190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الكلمة</a:t>
                      </a:r>
                      <a:endParaRPr lang="en-US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متأمل</a:t>
                      </a:r>
                      <a:endParaRPr lang="en-US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مفكر</a:t>
                      </a:r>
                      <a:endParaRPr lang="en-US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مؤمن</a:t>
                      </a:r>
                      <a:endParaRPr lang="en-US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معتمر</a:t>
                      </a:r>
                      <a:endParaRPr lang="en-US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مخلص</a:t>
                      </a:r>
                      <a:endParaRPr lang="en-US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735845"/>
                  </a:ext>
                </a:extLst>
              </a:tr>
              <a:tr h="101909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الجمع</a:t>
                      </a:r>
                      <a:endParaRPr lang="en-US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متأملون</a:t>
                      </a:r>
                      <a:endParaRPr lang="en-US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مفكرون</a:t>
                      </a:r>
                      <a:endParaRPr lang="en-US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مؤمنون</a:t>
                      </a:r>
                      <a:endParaRPr lang="en-US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معتمرون</a:t>
                      </a:r>
                      <a:endParaRPr lang="en-US" sz="4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مخلصون</a:t>
                      </a:r>
                      <a:endParaRPr lang="en-US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152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83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21304" y="48221"/>
            <a:ext cx="5099529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</a:t>
            </a:r>
            <a:r>
              <a:rPr lang="ar-MA" sz="3200" b="1" dirty="0" smtClean="0"/>
              <a:t>شروط </a:t>
            </a:r>
            <a:r>
              <a:rPr lang="ar-MA" sz="3200" b="1" dirty="0"/>
              <a:t>صياغة جمع المذكر </a:t>
            </a:r>
            <a:r>
              <a:rPr lang="ar-MA" sz="3200" b="1" dirty="0" smtClean="0"/>
              <a:t>السالم:</a:t>
            </a:r>
            <a:endParaRPr lang="ar-MA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511597"/>
              </p:ext>
            </p:extLst>
          </p:nvPr>
        </p:nvGraphicFramePr>
        <p:xfrm>
          <a:off x="126609" y="706723"/>
          <a:ext cx="11894222" cy="981821"/>
        </p:xfrm>
        <a:graphic>
          <a:graphicData uri="http://schemas.openxmlformats.org/drawingml/2006/table">
            <a:tbl>
              <a:tblPr rtl="1" firstRow="1" firstCol="1" bandRow="1"/>
              <a:tblGrid>
                <a:gridCol w="1088242">
                  <a:extLst>
                    <a:ext uri="{9D8B030D-6E8A-4147-A177-3AD203B41FA5}">
                      <a16:colId xmlns:a16="http://schemas.microsoft.com/office/drawing/2014/main" val="2831052137"/>
                    </a:ext>
                  </a:extLst>
                </a:gridCol>
                <a:gridCol w="1062760">
                  <a:extLst>
                    <a:ext uri="{9D8B030D-6E8A-4147-A177-3AD203B41FA5}">
                      <a16:colId xmlns:a16="http://schemas.microsoft.com/office/drawing/2014/main" val="2575016"/>
                    </a:ext>
                  </a:extLst>
                </a:gridCol>
                <a:gridCol w="1274113">
                  <a:extLst>
                    <a:ext uri="{9D8B030D-6E8A-4147-A177-3AD203B41FA5}">
                      <a16:colId xmlns:a16="http://schemas.microsoft.com/office/drawing/2014/main" val="1583610521"/>
                    </a:ext>
                  </a:extLst>
                </a:gridCol>
                <a:gridCol w="1275612">
                  <a:extLst>
                    <a:ext uri="{9D8B030D-6E8A-4147-A177-3AD203B41FA5}">
                      <a16:colId xmlns:a16="http://schemas.microsoft.com/office/drawing/2014/main" val="3174748417"/>
                    </a:ext>
                  </a:extLst>
                </a:gridCol>
                <a:gridCol w="1486964">
                  <a:extLst>
                    <a:ext uri="{9D8B030D-6E8A-4147-A177-3AD203B41FA5}">
                      <a16:colId xmlns:a16="http://schemas.microsoft.com/office/drawing/2014/main" val="4228268103"/>
                    </a:ext>
                  </a:extLst>
                </a:gridCol>
                <a:gridCol w="1486964">
                  <a:extLst>
                    <a:ext uri="{9D8B030D-6E8A-4147-A177-3AD203B41FA5}">
                      <a16:colId xmlns:a16="http://schemas.microsoft.com/office/drawing/2014/main" val="1632485888"/>
                    </a:ext>
                  </a:extLst>
                </a:gridCol>
                <a:gridCol w="1488463">
                  <a:extLst>
                    <a:ext uri="{9D8B030D-6E8A-4147-A177-3AD203B41FA5}">
                      <a16:colId xmlns:a16="http://schemas.microsoft.com/office/drawing/2014/main" val="3047060997"/>
                    </a:ext>
                  </a:extLst>
                </a:gridCol>
                <a:gridCol w="1274113">
                  <a:extLst>
                    <a:ext uri="{9D8B030D-6E8A-4147-A177-3AD203B41FA5}">
                      <a16:colId xmlns:a16="http://schemas.microsoft.com/office/drawing/2014/main" val="3002645938"/>
                    </a:ext>
                  </a:extLst>
                </a:gridCol>
                <a:gridCol w="1456991">
                  <a:extLst>
                    <a:ext uri="{9D8B030D-6E8A-4147-A177-3AD203B41FA5}">
                      <a16:colId xmlns:a16="http://schemas.microsoft.com/office/drawing/2014/main" val="1312432152"/>
                    </a:ext>
                  </a:extLst>
                </a:gridCol>
              </a:tblGrid>
              <a:tr h="49109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الكلمة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ظمآن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رجل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رحالة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محمد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أصفر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مخلص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عبد الله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جريح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800778"/>
                  </a:ext>
                </a:extLst>
              </a:tr>
              <a:tr h="4599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الجمع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19285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2542" y="1793483"/>
            <a:ext cx="11908292" cy="206210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FF0000"/>
                </a:solidFill>
              </a:rPr>
              <a:t>يشترط في العلم الذي يصاغ منه جمع المذكر السالم أن يكون</a:t>
            </a:r>
            <a:r>
              <a:rPr lang="ar-MA" sz="3200" b="1" dirty="0" smtClean="0">
                <a:solidFill>
                  <a:srgbClr val="FF0000"/>
                </a:solidFill>
              </a:rPr>
              <a:t>:</a:t>
            </a:r>
          </a:p>
          <a:p>
            <a:pPr algn="r" rtl="1"/>
            <a:r>
              <a:rPr lang="ar-MA" sz="3200" b="1" dirty="0"/>
              <a:t>-</a:t>
            </a:r>
            <a:endParaRPr lang="ar-MA" sz="3200" b="1" dirty="0" smtClean="0"/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FF0000"/>
                </a:solidFill>
              </a:rPr>
              <a:t>يشترط في الصفة التي يصاغ منها جمع المذكر السالم أن تكون:</a:t>
            </a:r>
          </a:p>
          <a:p>
            <a:pPr algn="r" rtl="1"/>
            <a:r>
              <a:rPr lang="ar-MA" sz="3200" b="1" dirty="0" smtClean="0">
                <a:solidFill>
                  <a:srgbClr val="FF0000"/>
                </a:solidFill>
              </a:rPr>
              <a:t>-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921303" y="4241947"/>
            <a:ext cx="5099527" cy="646331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3.</a:t>
            </a:r>
            <a:r>
              <a:rPr lang="ar-MA" sz="3600" b="1" dirty="0"/>
              <a:t>	</a:t>
            </a:r>
            <a:r>
              <a:rPr lang="ar-MA" sz="3600" b="1" dirty="0" smtClean="0"/>
              <a:t>ما </a:t>
            </a:r>
            <a:r>
              <a:rPr lang="ar-MA" sz="3600" b="1" dirty="0"/>
              <a:t>يُلحق بجمع المذكر السالم:</a:t>
            </a:r>
            <a:endParaRPr lang="ar-MA" sz="36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276819"/>
              </p:ext>
            </p:extLst>
          </p:nvPr>
        </p:nvGraphicFramePr>
        <p:xfrm>
          <a:off x="126609" y="5021353"/>
          <a:ext cx="11908289" cy="578771"/>
        </p:xfrm>
        <a:graphic>
          <a:graphicData uri="http://schemas.openxmlformats.org/drawingml/2006/table">
            <a:tbl>
              <a:tblPr rtl="1" firstRow="1" firstCol="1" bandRow="1"/>
              <a:tblGrid>
                <a:gridCol w="4345516">
                  <a:extLst>
                    <a:ext uri="{9D8B030D-6E8A-4147-A177-3AD203B41FA5}">
                      <a16:colId xmlns:a16="http://schemas.microsoft.com/office/drawing/2014/main" val="2506501060"/>
                    </a:ext>
                  </a:extLst>
                </a:gridCol>
                <a:gridCol w="2951206">
                  <a:extLst>
                    <a:ext uri="{9D8B030D-6E8A-4147-A177-3AD203B41FA5}">
                      <a16:colId xmlns:a16="http://schemas.microsoft.com/office/drawing/2014/main" val="3870580134"/>
                    </a:ext>
                  </a:extLst>
                </a:gridCol>
                <a:gridCol w="4611567">
                  <a:extLst>
                    <a:ext uri="{9D8B030D-6E8A-4147-A177-3AD203B41FA5}">
                      <a16:colId xmlns:a16="http://schemas.microsoft.com/office/drawing/2014/main" val="1881913947"/>
                    </a:ext>
                  </a:extLst>
                </a:gridCol>
              </a:tblGrid>
              <a:tr h="57877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حَضَرَتِ الخَنْسَاءُ وبَنُوهَا الحَرْبَ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إنَّ بَنِيهَا اسْتُشْهِدُوا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7160" algn="l"/>
                          <a:tab pos="2856865" algn="l"/>
                        </a:tabLst>
                      </a:pP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قَالَتْ لِبَنِيهَا: اخْرُجُوا إلَى الجِهَادِ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33843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6610" y="5674147"/>
            <a:ext cx="11894220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rgbClr val="FF0000"/>
                </a:solidFill>
              </a:rPr>
              <a:t>يلحق بجمع المذكر السالم في الإعراب ألفاظ منها</a:t>
            </a:r>
            <a:r>
              <a:rPr lang="ar-MA" sz="3200" b="1" dirty="0" smtClean="0">
                <a:solidFill>
                  <a:srgbClr val="FF0000"/>
                </a:solidFill>
              </a:rPr>
              <a:t>:</a:t>
            </a:r>
          </a:p>
          <a:p>
            <a:pPr algn="r" rtl="1"/>
            <a:r>
              <a:rPr lang="ar-MA" sz="3200" b="1" dirty="0">
                <a:solidFill>
                  <a:srgbClr val="FF0000"/>
                </a:solidFill>
              </a:rPr>
              <a:t>-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21304" y="48221"/>
            <a:ext cx="5099529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</a:t>
            </a:r>
            <a:r>
              <a:rPr lang="ar-MA" sz="3200" b="1" dirty="0" smtClean="0"/>
              <a:t>شروط </a:t>
            </a:r>
            <a:r>
              <a:rPr lang="ar-MA" sz="3200" b="1" dirty="0"/>
              <a:t>صياغة جمع المذكر </a:t>
            </a:r>
            <a:r>
              <a:rPr lang="ar-MA" sz="3200" b="1" dirty="0" smtClean="0"/>
              <a:t>السالم:</a:t>
            </a:r>
            <a:endParaRPr lang="ar-MA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927255"/>
              </p:ext>
            </p:extLst>
          </p:nvPr>
        </p:nvGraphicFramePr>
        <p:xfrm>
          <a:off x="126609" y="706723"/>
          <a:ext cx="11894222" cy="981821"/>
        </p:xfrm>
        <a:graphic>
          <a:graphicData uri="http://schemas.openxmlformats.org/drawingml/2006/table">
            <a:tbl>
              <a:tblPr rtl="1" firstRow="1" firstCol="1" bandRow="1"/>
              <a:tblGrid>
                <a:gridCol w="1088242">
                  <a:extLst>
                    <a:ext uri="{9D8B030D-6E8A-4147-A177-3AD203B41FA5}">
                      <a16:colId xmlns:a16="http://schemas.microsoft.com/office/drawing/2014/main" val="2831052137"/>
                    </a:ext>
                  </a:extLst>
                </a:gridCol>
                <a:gridCol w="1062760">
                  <a:extLst>
                    <a:ext uri="{9D8B030D-6E8A-4147-A177-3AD203B41FA5}">
                      <a16:colId xmlns:a16="http://schemas.microsoft.com/office/drawing/2014/main" val="2575016"/>
                    </a:ext>
                  </a:extLst>
                </a:gridCol>
                <a:gridCol w="1274113">
                  <a:extLst>
                    <a:ext uri="{9D8B030D-6E8A-4147-A177-3AD203B41FA5}">
                      <a16:colId xmlns:a16="http://schemas.microsoft.com/office/drawing/2014/main" val="1583610521"/>
                    </a:ext>
                  </a:extLst>
                </a:gridCol>
                <a:gridCol w="1275612">
                  <a:extLst>
                    <a:ext uri="{9D8B030D-6E8A-4147-A177-3AD203B41FA5}">
                      <a16:colId xmlns:a16="http://schemas.microsoft.com/office/drawing/2014/main" val="3174748417"/>
                    </a:ext>
                  </a:extLst>
                </a:gridCol>
                <a:gridCol w="1486964">
                  <a:extLst>
                    <a:ext uri="{9D8B030D-6E8A-4147-A177-3AD203B41FA5}">
                      <a16:colId xmlns:a16="http://schemas.microsoft.com/office/drawing/2014/main" val="4228268103"/>
                    </a:ext>
                  </a:extLst>
                </a:gridCol>
                <a:gridCol w="1486964">
                  <a:extLst>
                    <a:ext uri="{9D8B030D-6E8A-4147-A177-3AD203B41FA5}">
                      <a16:colId xmlns:a16="http://schemas.microsoft.com/office/drawing/2014/main" val="1632485888"/>
                    </a:ext>
                  </a:extLst>
                </a:gridCol>
                <a:gridCol w="1488463">
                  <a:extLst>
                    <a:ext uri="{9D8B030D-6E8A-4147-A177-3AD203B41FA5}">
                      <a16:colId xmlns:a16="http://schemas.microsoft.com/office/drawing/2014/main" val="3047060997"/>
                    </a:ext>
                  </a:extLst>
                </a:gridCol>
                <a:gridCol w="1274113">
                  <a:extLst>
                    <a:ext uri="{9D8B030D-6E8A-4147-A177-3AD203B41FA5}">
                      <a16:colId xmlns:a16="http://schemas.microsoft.com/office/drawing/2014/main" val="3002645938"/>
                    </a:ext>
                  </a:extLst>
                </a:gridCol>
                <a:gridCol w="1456991">
                  <a:extLst>
                    <a:ext uri="{9D8B030D-6E8A-4147-A177-3AD203B41FA5}">
                      <a16:colId xmlns:a16="http://schemas.microsoft.com/office/drawing/2014/main" val="1312432152"/>
                    </a:ext>
                  </a:extLst>
                </a:gridCol>
              </a:tblGrid>
              <a:tr h="49109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الكلمة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ظمآن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رجل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رحالة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محمد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أصفر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مخلص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عبد الله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جريح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800778"/>
                  </a:ext>
                </a:extLst>
              </a:tr>
              <a:tr h="4599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الجمع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------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-------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-------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محمدون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--------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مخلصون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-------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-------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19285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2542" y="1723143"/>
            <a:ext cx="11908292" cy="255454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>
                <a:solidFill>
                  <a:srgbClr val="FF0000"/>
                </a:solidFill>
              </a:rPr>
              <a:t>يشترط في العلم الذي يصاغ منه جمع المذكر السالم أن يكون: </a:t>
            </a:r>
            <a:r>
              <a:rPr lang="ar-MA" sz="3200" b="1" dirty="0" smtClean="0"/>
              <a:t>لمذكر </a:t>
            </a:r>
            <a:r>
              <a:rPr lang="ar-MA" sz="3200" b="1" dirty="0"/>
              <a:t>عاقل خاليا من تاء التأنيث والتركيب.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FF0000"/>
                </a:solidFill>
              </a:rPr>
              <a:t>يشترط </a:t>
            </a:r>
            <a:r>
              <a:rPr lang="ar-MA" sz="3200" b="1" dirty="0">
                <a:solidFill>
                  <a:srgbClr val="FF0000"/>
                </a:solidFill>
              </a:rPr>
              <a:t>في الصفة التي يصاغ منها جمع المذكر السالم أن </a:t>
            </a:r>
            <a:r>
              <a:rPr lang="ar-MA" sz="3200" b="1" dirty="0" smtClean="0">
                <a:solidFill>
                  <a:srgbClr val="FF0000"/>
                </a:solidFill>
              </a:rPr>
              <a:t>تكون: </a:t>
            </a:r>
            <a:r>
              <a:rPr lang="ar-MA" sz="3200" b="1" dirty="0" smtClean="0"/>
              <a:t>لمذكر </a:t>
            </a:r>
            <a:r>
              <a:rPr lang="ar-MA" sz="3200" b="1" dirty="0"/>
              <a:t>عاقل خال من تاء التأنيث، وليس على وزن أفعل الذي مؤنثه فعلاء، ولا على وزن فعلان الذي مؤنثه فعلى، ولا مما يستوي فيه المذكر والمؤنث.</a:t>
            </a:r>
            <a:endParaRPr lang="ar-MA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921303" y="4312287"/>
            <a:ext cx="5099527" cy="646331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3.</a:t>
            </a:r>
            <a:r>
              <a:rPr lang="ar-MA" sz="3600" b="1" dirty="0"/>
              <a:t>	</a:t>
            </a:r>
            <a:r>
              <a:rPr lang="ar-MA" sz="3600" b="1" dirty="0" smtClean="0"/>
              <a:t>ما </a:t>
            </a:r>
            <a:r>
              <a:rPr lang="ar-MA" sz="3600" b="1" dirty="0"/>
              <a:t>يُلحق بجمع المذكر السالم:</a:t>
            </a:r>
            <a:endParaRPr lang="ar-MA" sz="36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276819"/>
              </p:ext>
            </p:extLst>
          </p:nvPr>
        </p:nvGraphicFramePr>
        <p:xfrm>
          <a:off x="126609" y="5021353"/>
          <a:ext cx="11908289" cy="578771"/>
        </p:xfrm>
        <a:graphic>
          <a:graphicData uri="http://schemas.openxmlformats.org/drawingml/2006/table">
            <a:tbl>
              <a:tblPr rtl="1" firstRow="1" firstCol="1" bandRow="1"/>
              <a:tblGrid>
                <a:gridCol w="4345516">
                  <a:extLst>
                    <a:ext uri="{9D8B030D-6E8A-4147-A177-3AD203B41FA5}">
                      <a16:colId xmlns:a16="http://schemas.microsoft.com/office/drawing/2014/main" val="2506501060"/>
                    </a:ext>
                  </a:extLst>
                </a:gridCol>
                <a:gridCol w="2951206">
                  <a:extLst>
                    <a:ext uri="{9D8B030D-6E8A-4147-A177-3AD203B41FA5}">
                      <a16:colId xmlns:a16="http://schemas.microsoft.com/office/drawing/2014/main" val="3870580134"/>
                    </a:ext>
                  </a:extLst>
                </a:gridCol>
                <a:gridCol w="4611567">
                  <a:extLst>
                    <a:ext uri="{9D8B030D-6E8A-4147-A177-3AD203B41FA5}">
                      <a16:colId xmlns:a16="http://schemas.microsoft.com/office/drawing/2014/main" val="1881913947"/>
                    </a:ext>
                  </a:extLst>
                </a:gridCol>
              </a:tblGrid>
              <a:tr h="57877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حَضَرَتِ الخَنْسَاءُ وبَنُوهَا الحَرْبَ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إنَّ بَنِيهَا اسْتُشْهِدُوا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7160" algn="l"/>
                          <a:tab pos="2856865" algn="l"/>
                        </a:tabLst>
                      </a:pPr>
                      <a:r>
                        <a:rPr lang="ar-EG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قَالَتْ لِبَنِيهَا: اخْرُجُوا إلَى الجِهَادِ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33843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6610" y="5674147"/>
            <a:ext cx="11894220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rgbClr val="FF0000"/>
                </a:solidFill>
              </a:rPr>
              <a:t>يلحق بجمع المذكر السالم في الإعراب ألفاظ منها: </a:t>
            </a:r>
            <a:r>
              <a:rPr lang="ar-MA" sz="3200" b="1" dirty="0"/>
              <a:t>عشرون وأخواتها، وبنون، وأرضون، وسِنُون، وأهلون، وعالمون، وعليون وأولو (وترد هذه الأخيرة مضافة).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78146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62313" y="118561"/>
            <a:ext cx="4058521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4</a:t>
            </a:r>
            <a:r>
              <a:rPr lang="ar-MA" sz="4000" b="1" dirty="0" smtClean="0"/>
              <a:t>.</a:t>
            </a:r>
            <a:r>
              <a:rPr lang="ar-MA" sz="4000" b="1" dirty="0"/>
              <a:t>	جمع المؤنث السالم:</a:t>
            </a:r>
            <a:endParaRPr lang="ar-MA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2542" y="4860116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-</a:t>
            </a:r>
          </a:p>
          <a:p>
            <a:pPr algn="r" rtl="1"/>
            <a:r>
              <a:rPr lang="ar-MA" sz="3600" b="1" dirty="0" smtClean="0"/>
              <a:t>-</a:t>
            </a:r>
          </a:p>
          <a:p>
            <a:pPr algn="r" rtl="1"/>
            <a:r>
              <a:rPr lang="ar-MA" sz="3600" b="1" dirty="0"/>
              <a:t>-</a:t>
            </a:r>
            <a:endParaRPr lang="ar-MA" sz="3600" b="1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890695"/>
              </p:ext>
            </p:extLst>
          </p:nvPr>
        </p:nvGraphicFramePr>
        <p:xfrm>
          <a:off x="112542" y="867365"/>
          <a:ext cx="11908292" cy="3201977"/>
        </p:xfrm>
        <a:graphic>
          <a:graphicData uri="http://schemas.openxmlformats.org/drawingml/2006/table">
            <a:tbl>
              <a:tblPr rtl="1" firstRow="1" firstCol="1" bandRow="1"/>
              <a:tblGrid>
                <a:gridCol w="3853189">
                  <a:extLst>
                    <a:ext uri="{9D8B030D-6E8A-4147-A177-3AD203B41FA5}">
                      <a16:colId xmlns:a16="http://schemas.microsoft.com/office/drawing/2014/main" val="3467194206"/>
                    </a:ext>
                  </a:extLst>
                </a:gridCol>
                <a:gridCol w="1576304">
                  <a:extLst>
                    <a:ext uri="{9D8B030D-6E8A-4147-A177-3AD203B41FA5}">
                      <a16:colId xmlns:a16="http://schemas.microsoft.com/office/drawing/2014/main" val="545726742"/>
                    </a:ext>
                  </a:extLst>
                </a:gridCol>
                <a:gridCol w="1577868">
                  <a:extLst>
                    <a:ext uri="{9D8B030D-6E8A-4147-A177-3AD203B41FA5}">
                      <a16:colId xmlns:a16="http://schemas.microsoft.com/office/drawing/2014/main" val="285617816"/>
                    </a:ext>
                  </a:extLst>
                </a:gridCol>
                <a:gridCol w="2214003">
                  <a:extLst>
                    <a:ext uri="{9D8B030D-6E8A-4147-A177-3AD203B41FA5}">
                      <a16:colId xmlns:a16="http://schemas.microsoft.com/office/drawing/2014/main" val="333227587"/>
                    </a:ext>
                  </a:extLst>
                </a:gridCol>
                <a:gridCol w="2686928">
                  <a:extLst>
                    <a:ext uri="{9D8B030D-6E8A-4147-A177-3AD203B41FA5}">
                      <a16:colId xmlns:a16="http://schemas.microsoft.com/office/drawing/2014/main" val="1372081987"/>
                    </a:ext>
                  </a:extLst>
                </a:gridCol>
              </a:tblGrid>
              <a:tr h="42846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الجمل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الجمع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المفرد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إعرابه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علامة إعرابه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930223"/>
                  </a:ext>
                </a:extLst>
              </a:tr>
              <a:tr h="641657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﴿الحَجُّ أشْهُرٌ </a:t>
                      </a:r>
                      <a:r>
                        <a:rPr lang="ar-EG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مَعْلُومَاتٌ</a:t>
                      </a: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﴾.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305944"/>
                  </a:ext>
                </a:extLst>
              </a:tr>
              <a:tr h="936612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﴿الَّذِينَ آمَنُوا وَعَمِلُوا </a:t>
                      </a:r>
                      <a:r>
                        <a:rPr lang="ar-EG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الصَّالِحَاتِ</a:t>
                      </a: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 فِي </a:t>
                      </a:r>
                      <a:r>
                        <a:rPr lang="ar-EG" sz="2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جَنَّـــــــــــــــــــــــــــــاتِ</a:t>
                      </a:r>
                      <a:endParaRPr lang="en-US" sz="28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76294"/>
                  </a:ext>
                </a:extLst>
              </a:tr>
              <a:tr h="428461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 النَّعِيمِ﴾.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96172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903655" y="4098882"/>
            <a:ext cx="2117179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 smtClean="0"/>
              <a:t>أستنتج: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45311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62313" y="118561"/>
            <a:ext cx="4058521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4</a:t>
            </a:r>
            <a:r>
              <a:rPr lang="ar-MA" sz="4000" b="1" dirty="0" smtClean="0"/>
              <a:t>.</a:t>
            </a:r>
            <a:r>
              <a:rPr lang="ar-MA" sz="4000" b="1" dirty="0"/>
              <a:t>	جمع المؤنث السالم:</a:t>
            </a:r>
            <a:endParaRPr lang="ar-MA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2542" y="4860116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جمع المؤنث السالم </a:t>
            </a:r>
            <a:r>
              <a:rPr lang="ar-MA" sz="3600" b="1" dirty="0"/>
              <a:t>اسم يدل على أكثر من اثنتين </a:t>
            </a:r>
            <a:r>
              <a:rPr lang="ar-MA" sz="3600" b="1" dirty="0">
                <a:solidFill>
                  <a:srgbClr val="00B050"/>
                </a:solidFill>
              </a:rPr>
              <a:t>بزيادة ألف وتاء مبسوطة </a:t>
            </a:r>
            <a:r>
              <a:rPr lang="ar-MA" sz="3600" b="1" dirty="0"/>
              <a:t>على مفرده، فتكون علامة رفعه الضمة، وعلامة نصبه الكسرة النائبة عن الفتحة، وعلامة جره الكسرة.</a:t>
            </a:r>
            <a:endParaRPr lang="ar-MA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54678"/>
              </p:ext>
            </p:extLst>
          </p:nvPr>
        </p:nvGraphicFramePr>
        <p:xfrm>
          <a:off x="112542" y="886268"/>
          <a:ext cx="11908292" cy="3265281"/>
        </p:xfrm>
        <a:graphic>
          <a:graphicData uri="http://schemas.openxmlformats.org/drawingml/2006/table">
            <a:tbl>
              <a:tblPr rtl="1" firstRow="1" firstCol="1" bandRow="1"/>
              <a:tblGrid>
                <a:gridCol w="3853189">
                  <a:extLst>
                    <a:ext uri="{9D8B030D-6E8A-4147-A177-3AD203B41FA5}">
                      <a16:colId xmlns:a16="http://schemas.microsoft.com/office/drawing/2014/main" val="3467194206"/>
                    </a:ext>
                  </a:extLst>
                </a:gridCol>
                <a:gridCol w="1576304">
                  <a:extLst>
                    <a:ext uri="{9D8B030D-6E8A-4147-A177-3AD203B41FA5}">
                      <a16:colId xmlns:a16="http://schemas.microsoft.com/office/drawing/2014/main" val="545726742"/>
                    </a:ext>
                  </a:extLst>
                </a:gridCol>
                <a:gridCol w="1577868">
                  <a:extLst>
                    <a:ext uri="{9D8B030D-6E8A-4147-A177-3AD203B41FA5}">
                      <a16:colId xmlns:a16="http://schemas.microsoft.com/office/drawing/2014/main" val="285617816"/>
                    </a:ext>
                  </a:extLst>
                </a:gridCol>
                <a:gridCol w="2214003">
                  <a:extLst>
                    <a:ext uri="{9D8B030D-6E8A-4147-A177-3AD203B41FA5}">
                      <a16:colId xmlns:a16="http://schemas.microsoft.com/office/drawing/2014/main" val="333227587"/>
                    </a:ext>
                  </a:extLst>
                </a:gridCol>
                <a:gridCol w="2686928">
                  <a:extLst>
                    <a:ext uri="{9D8B030D-6E8A-4147-A177-3AD203B41FA5}">
                      <a16:colId xmlns:a16="http://schemas.microsoft.com/office/drawing/2014/main" val="1372081987"/>
                    </a:ext>
                  </a:extLst>
                </a:gridCol>
              </a:tblGrid>
              <a:tr h="70338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الجمل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الجمع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المفرد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إعرابه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علامة إعرابه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930223"/>
                  </a:ext>
                </a:extLst>
              </a:tr>
              <a:tr h="641657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﴿الحَجُّ أشْهُرٌ </a:t>
                      </a:r>
                      <a:r>
                        <a:rPr lang="ar-EG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مَعْلُومَاتٌ</a:t>
                      </a: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﴾.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مَعْلُومَاتٌ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معلومة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نعت مرفوع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الضمة الظاهرة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305944"/>
                  </a:ext>
                </a:extLst>
              </a:tr>
              <a:tr h="936612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﴿الَّذِينَ آمَنُوا وَعَمِلُوا </a:t>
                      </a:r>
                      <a:r>
                        <a:rPr lang="ar-EG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الصَّالِحَاتِ</a:t>
                      </a: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 فِي </a:t>
                      </a:r>
                      <a:r>
                        <a:rPr lang="ar-EG" sz="2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جَنَّـــــــــــــــــــــــــــــاتِ</a:t>
                      </a:r>
                      <a:endParaRPr lang="en-US" sz="28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الصَّالِحَاتِ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الصالحة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مفعول به منصوب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الكسرة النائبة عن الفتحة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76294"/>
                  </a:ext>
                </a:extLst>
              </a:tr>
              <a:tr h="428461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 النَّعِيمِ﴾.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جَنَّاتِ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جنة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اسم مجرور</a:t>
                      </a:r>
                      <a:endParaRPr lang="en-US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  <a:cs typeface="Arabic Transparent" panose="020B0604020202020204" pitchFamily="34" charset="0"/>
                        </a:rPr>
                        <a:t>الكسرة الظاهرة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96172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903655" y="4084814"/>
            <a:ext cx="2117179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 smtClean="0"/>
              <a:t>أستنتج: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369610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155</TotalTime>
  <Words>604</Words>
  <Application>Microsoft Office PowerPoint</Application>
  <PresentationFormat>Widescreen</PresentationFormat>
  <Paragraphs>150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22</cp:revision>
  <dcterms:created xsi:type="dcterms:W3CDTF">2022-09-27T21:07:30Z</dcterms:created>
  <dcterms:modified xsi:type="dcterms:W3CDTF">2022-10-03T19:14:30Z</dcterms:modified>
</cp:coreProperties>
</file>