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9" r:id="rId5"/>
    <p:sldId id="264" r:id="rId6"/>
    <p:sldId id="265" r:id="rId7"/>
    <p:sldId id="266" r:id="rId8"/>
    <p:sldId id="260" r:id="rId9"/>
    <p:sldId id="261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03-03-1444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03-03-1444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03-03-1444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03-03-1444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03-03-1444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03-03-1444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03-03-1444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03-03-1444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الدرس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9994" y="3106615"/>
            <a:ext cx="10241279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صَوْغُ المُثَنَّى وَإعْرَابُهُ – ص: 12</a:t>
            </a: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79630" y="211015"/>
            <a:ext cx="3727939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إجمالي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4235" y="1005166"/>
            <a:ext cx="11493306" cy="514095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1- ضع مكان النقط اسما مثنى أو ملحقا به حسب ما يناسب: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•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فاز ................................ برضا الله.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•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تعقد صلاة الجماعة بـ .................. فما فوق.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•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أطع .......................ـك ، وأحسن إليهما.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•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صلى المؤمن في الفجر ........................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2- حول الجملة التالية إلى المفرد: 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إن المؤمنين الصادقين يعملان على نشر قيم الخير والتسامح.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3- أعرب الجملة التالية: 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فهمتُ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كِلْتَا النَّصِيحَتْينِ.</a:t>
            </a:r>
          </a:p>
        </p:txBody>
      </p:sp>
    </p:spTree>
    <p:extLst>
      <p:ext uri="{BB962C8B-B14F-4D97-AF65-F5344CB8AC3E}">
        <p14:creationId xmlns:p14="http://schemas.microsoft.com/office/powerpoint/2010/main" val="240297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76777" y="175172"/>
            <a:ext cx="11493306" cy="63217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1- ضع مكان النقط اسما مثنى أو ملحقا به حسب ما يناسب: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•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فاز المؤمنان برضا الله.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•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تعقد صلاة الجماعة باثنين فما فوق.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•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أطع والديك، وأحسن إليهما.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•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صلى المؤمن في الفجر ركعتين.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2- حول الجملة التالية إلى المفرد: 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إن المؤمن الصادق يعمل على نشر قيم الخير والتسامح.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3- أعرب الجملة التالية: "فهمت كلتا النصيحتين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".</a:t>
            </a:r>
            <a:endParaRPr lang="ar-MA" sz="3200" b="1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endParaRPr lang="ar-MA" sz="3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endParaRPr lang="ar-MA" sz="3200" b="1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endParaRPr lang="ar-MA" sz="3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1398355"/>
              </p:ext>
            </p:extLst>
          </p:nvPr>
        </p:nvGraphicFramePr>
        <p:xfrm>
          <a:off x="1090248" y="4740400"/>
          <a:ext cx="10466363" cy="1472184"/>
        </p:xfrm>
        <a:graphic>
          <a:graphicData uri="http://schemas.openxmlformats.org/drawingml/2006/table">
            <a:tbl>
              <a:tblPr firstRow="1" firstCol="1" bandRow="1"/>
              <a:tblGrid>
                <a:gridCol w="8707453">
                  <a:extLst>
                    <a:ext uri="{9D8B030D-6E8A-4147-A177-3AD203B41FA5}">
                      <a16:colId xmlns:a16="http://schemas.microsoft.com/office/drawing/2014/main" val="1661465405"/>
                    </a:ext>
                  </a:extLst>
                </a:gridCol>
                <a:gridCol w="1758910">
                  <a:extLst>
                    <a:ext uri="{9D8B030D-6E8A-4147-A177-3AD203B41FA5}">
                      <a16:colId xmlns:a16="http://schemas.microsoft.com/office/drawing/2014/main" val="28748314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666355" algn="l"/>
                        </a:tabLst>
                      </a:pPr>
                      <a:r>
                        <a:rPr lang="ar-EG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فعل وفاعل.</a:t>
                      </a:r>
                      <a:endParaRPr lang="en-US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666355" algn="l"/>
                        </a:tabLst>
                      </a:pPr>
                      <a:r>
                        <a:rPr lang="ar-EG" sz="28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فهمتُ</a:t>
                      </a:r>
                      <a:endParaRPr lang="en-US" sz="2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84248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666355" algn="l"/>
                        </a:tabLst>
                      </a:pPr>
                      <a:r>
                        <a:rPr lang="ar-EG" sz="28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مفعول به منصوب وعلامة نصبه الفتحة المقدرة على آخره وهو مضاف.</a:t>
                      </a:r>
                      <a:endParaRPr lang="en-US" sz="2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666355" algn="l"/>
                        </a:tabLst>
                      </a:pPr>
                      <a:r>
                        <a:rPr lang="ar-EG" sz="28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كِلْتَا</a:t>
                      </a:r>
                      <a:endParaRPr lang="en-US" sz="2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73035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666355" algn="l"/>
                        </a:tabLst>
                      </a:pPr>
                      <a:r>
                        <a:rPr lang="ar-EG" sz="28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مضاف إليه مجرور وعلامة جره الياء لأنه مثنى.</a:t>
                      </a:r>
                      <a:endParaRPr lang="en-US" sz="2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666355" algn="l"/>
                        </a:tabLst>
                      </a:pPr>
                      <a:r>
                        <a:rPr lang="ar-EG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النَّصِيحَتْينِ</a:t>
                      </a:r>
                      <a:endParaRPr lang="en-US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69107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5526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0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8047" y="849637"/>
            <a:ext cx="11887194" cy="132343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/>
              <a:t>- إلى كم ينقسم الاسم من حيث </a:t>
            </a:r>
            <a:r>
              <a:rPr lang="ar-MA" sz="4000" b="1" dirty="0" smtClean="0"/>
              <a:t>العدد؟</a:t>
            </a:r>
            <a:endParaRPr lang="ar-MA" sz="4000" b="1" dirty="0"/>
          </a:p>
          <a:p>
            <a:pPr algn="r" rtl="1"/>
            <a:r>
              <a:rPr lang="ar-MA" sz="4000" b="1" dirty="0"/>
              <a:t>- ما الاسم المفرد؟ وما علاماته الإعرابية؟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8046" y="2314827"/>
            <a:ext cx="11887195" cy="341632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/>
              <a:t>- ينقسم الاسم من حيث العدد إلى ثلاثة أقسام: المفرد والمثنى والجمع.</a:t>
            </a:r>
          </a:p>
          <a:p>
            <a:pPr algn="r" rtl="1"/>
            <a:r>
              <a:rPr lang="ar-MA" sz="3600" b="1" dirty="0"/>
              <a:t>- الاسم المفرد: هو كل اسم يدل على واحد أو واحدة. مثال: المذكر –  قطار / المؤنث – سيارة.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/>
              <a:t>علاماته </a:t>
            </a:r>
            <a:r>
              <a:rPr lang="ar-MA" sz="3600" b="1" dirty="0"/>
              <a:t>الإعرابية: يرفع بالضمة القطارُ، وينصب بالفتحة القطارَ، ويجر بالكسرة القطارِ. وقد يعرب بالحركات المقدرة على آخره إذا كان الاسم المفرد مقصورا</a:t>
            </a:r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0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 ألاحظ وأصف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43667" y="707886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 smtClean="0"/>
              <a:t>المثنى وصياغته:</a:t>
            </a:r>
            <a:endParaRPr lang="ar-MA" sz="40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6326865"/>
              </p:ext>
            </p:extLst>
          </p:nvPr>
        </p:nvGraphicFramePr>
        <p:xfrm>
          <a:off x="430057" y="1652893"/>
          <a:ext cx="11590777" cy="1962912"/>
        </p:xfrm>
        <a:graphic>
          <a:graphicData uri="http://schemas.openxmlformats.org/drawingml/2006/table">
            <a:tbl>
              <a:tblPr rtl="1" firstRow="1" firstCol="1" bandRow="1"/>
              <a:tblGrid>
                <a:gridCol w="1325815">
                  <a:extLst>
                    <a:ext uri="{9D8B030D-6E8A-4147-A177-3AD203B41FA5}">
                      <a16:colId xmlns:a16="http://schemas.microsoft.com/office/drawing/2014/main" val="2571115113"/>
                    </a:ext>
                  </a:extLst>
                </a:gridCol>
                <a:gridCol w="1325815">
                  <a:extLst>
                    <a:ext uri="{9D8B030D-6E8A-4147-A177-3AD203B41FA5}">
                      <a16:colId xmlns:a16="http://schemas.microsoft.com/office/drawing/2014/main" val="4056265097"/>
                    </a:ext>
                  </a:extLst>
                </a:gridCol>
                <a:gridCol w="1117511">
                  <a:extLst>
                    <a:ext uri="{9D8B030D-6E8A-4147-A177-3AD203B41FA5}">
                      <a16:colId xmlns:a16="http://schemas.microsoft.com/office/drawing/2014/main" val="3441261273"/>
                    </a:ext>
                  </a:extLst>
                </a:gridCol>
                <a:gridCol w="3030019">
                  <a:extLst>
                    <a:ext uri="{9D8B030D-6E8A-4147-A177-3AD203B41FA5}">
                      <a16:colId xmlns:a16="http://schemas.microsoft.com/office/drawing/2014/main" val="3037899858"/>
                    </a:ext>
                  </a:extLst>
                </a:gridCol>
                <a:gridCol w="2459241">
                  <a:extLst>
                    <a:ext uri="{9D8B030D-6E8A-4147-A177-3AD203B41FA5}">
                      <a16:colId xmlns:a16="http://schemas.microsoft.com/office/drawing/2014/main" val="3645171137"/>
                    </a:ext>
                  </a:extLst>
                </a:gridCol>
                <a:gridCol w="2332376">
                  <a:extLst>
                    <a:ext uri="{9D8B030D-6E8A-4147-A177-3AD203B41FA5}">
                      <a16:colId xmlns:a16="http://schemas.microsoft.com/office/drawing/2014/main" val="3581951369"/>
                    </a:ext>
                  </a:extLst>
                </a:gridCol>
              </a:tblGrid>
              <a:tr h="39243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ر.ت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المثنى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مفرده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الزيادة الدالة على التثنية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إعرابه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علامته الإعرابية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5895757"/>
                  </a:ext>
                </a:extLst>
              </a:tr>
              <a:tr h="195580">
                <a:tc rowSpan="2"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أ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رَجُلَيْنِ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6250926"/>
                  </a:ext>
                </a:extLst>
              </a:tr>
              <a:tr h="85090"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جَنَّتَيْنِ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6339155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ب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جَنَّتَانِ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8419116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903655" y="3734365"/>
            <a:ext cx="2117179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4000" b="1" dirty="0" smtClean="0"/>
              <a:t>أستنتج:</a:t>
            </a:r>
            <a:endParaRPr lang="ar-MA" sz="4000" b="1" dirty="0"/>
          </a:p>
        </p:txBody>
      </p:sp>
    </p:spTree>
    <p:extLst>
      <p:ext uri="{BB962C8B-B14F-4D97-AF65-F5344CB8AC3E}">
        <p14:creationId xmlns:p14="http://schemas.microsoft.com/office/powerpoint/2010/main" val="187493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0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 ألاحظ وأصف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43667" y="707886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 smtClean="0"/>
              <a:t>المثنى وصياغته:</a:t>
            </a:r>
            <a:endParaRPr lang="ar-MA" sz="40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1156563"/>
              </p:ext>
            </p:extLst>
          </p:nvPr>
        </p:nvGraphicFramePr>
        <p:xfrm>
          <a:off x="430057" y="1652893"/>
          <a:ext cx="11590777" cy="1962912"/>
        </p:xfrm>
        <a:graphic>
          <a:graphicData uri="http://schemas.openxmlformats.org/drawingml/2006/table">
            <a:tbl>
              <a:tblPr rtl="1" firstRow="1" firstCol="1" bandRow="1"/>
              <a:tblGrid>
                <a:gridCol w="1325815">
                  <a:extLst>
                    <a:ext uri="{9D8B030D-6E8A-4147-A177-3AD203B41FA5}">
                      <a16:colId xmlns:a16="http://schemas.microsoft.com/office/drawing/2014/main" val="2571115113"/>
                    </a:ext>
                  </a:extLst>
                </a:gridCol>
                <a:gridCol w="1325815">
                  <a:extLst>
                    <a:ext uri="{9D8B030D-6E8A-4147-A177-3AD203B41FA5}">
                      <a16:colId xmlns:a16="http://schemas.microsoft.com/office/drawing/2014/main" val="4056265097"/>
                    </a:ext>
                  </a:extLst>
                </a:gridCol>
                <a:gridCol w="1117511">
                  <a:extLst>
                    <a:ext uri="{9D8B030D-6E8A-4147-A177-3AD203B41FA5}">
                      <a16:colId xmlns:a16="http://schemas.microsoft.com/office/drawing/2014/main" val="3441261273"/>
                    </a:ext>
                  </a:extLst>
                </a:gridCol>
                <a:gridCol w="3030019">
                  <a:extLst>
                    <a:ext uri="{9D8B030D-6E8A-4147-A177-3AD203B41FA5}">
                      <a16:colId xmlns:a16="http://schemas.microsoft.com/office/drawing/2014/main" val="3037899858"/>
                    </a:ext>
                  </a:extLst>
                </a:gridCol>
                <a:gridCol w="2459241">
                  <a:extLst>
                    <a:ext uri="{9D8B030D-6E8A-4147-A177-3AD203B41FA5}">
                      <a16:colId xmlns:a16="http://schemas.microsoft.com/office/drawing/2014/main" val="3645171137"/>
                    </a:ext>
                  </a:extLst>
                </a:gridCol>
                <a:gridCol w="2332376">
                  <a:extLst>
                    <a:ext uri="{9D8B030D-6E8A-4147-A177-3AD203B41FA5}">
                      <a16:colId xmlns:a16="http://schemas.microsoft.com/office/drawing/2014/main" val="3581951369"/>
                    </a:ext>
                  </a:extLst>
                </a:gridCol>
              </a:tblGrid>
              <a:tr h="39243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ر.ت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المثنى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مفرده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الزيادة الدالة على التثنية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إعرابه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علامته الإعرابية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5895757"/>
                  </a:ext>
                </a:extLst>
              </a:tr>
              <a:tr h="195580">
                <a:tc rowSpan="2"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أ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رَجُلَيْنِ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رَجُلٌ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الياء والنون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مضاف إليه مجرور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الياء لأنه مثنى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6250926"/>
                  </a:ext>
                </a:extLst>
              </a:tr>
              <a:tr h="85090"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جَنَّتَيْنِ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جَنَّةٌ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الياء والنون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مفعول به منصوب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الياء لأنه مثنى.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6339155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ب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جَنَّتَانِ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جَنَّةٌ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الألف والنون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مبتدأ مؤخر مرفوع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الألف لأنه مثنى.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841911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2542" y="4560812"/>
            <a:ext cx="11908292" cy="2062103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/>
              <a:t>• </a:t>
            </a:r>
            <a:r>
              <a:rPr lang="ar-MA" sz="3200" b="1" dirty="0"/>
              <a:t>المثنى اسم يدل على اثنين أو اثنتين متفقين في الحروف والحركات والمعنى.</a:t>
            </a:r>
          </a:p>
          <a:p>
            <a:pPr algn="r" rtl="1"/>
            <a:r>
              <a:rPr lang="ar-MA" sz="3200" b="1" dirty="0"/>
              <a:t>• يصاغ المثنى بزيادة ألف ونون مكسورة على مفرده في حالة الرفع، أو ياء ساكنة ونون مكسورة على مفرده في حالتي النصب والجر؛ فتكون علامة رفعه الألف وعلامة نصبه وجره الياء.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903655" y="3734365"/>
            <a:ext cx="2117179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4000" b="1" dirty="0" smtClean="0"/>
              <a:t>أستنتج:</a:t>
            </a:r>
            <a:endParaRPr lang="ar-MA" sz="4000" b="1" dirty="0"/>
          </a:p>
        </p:txBody>
      </p:sp>
    </p:spTree>
    <p:extLst>
      <p:ext uri="{BB962C8B-B14F-4D97-AF65-F5344CB8AC3E}">
        <p14:creationId xmlns:p14="http://schemas.microsoft.com/office/powerpoint/2010/main" val="396378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/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542" y="1142363"/>
            <a:ext cx="11908292" cy="1077218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/>
              <a:t>ثن الكلمات التالية وركبها في جملة مفيدة؛ الأولى مرفوعة والثانية منصوبة والأخرى مجرورة: [جندي - كتاب – قائد].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542" y="2707423"/>
            <a:ext cx="11908292" cy="1938992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/>
              <a:t>- يُدَافِعُ الجُنْدِيَانِ عَنِ الوَطَنِ.</a:t>
            </a:r>
          </a:p>
          <a:p>
            <a:pPr algn="r" rtl="1"/>
            <a:r>
              <a:rPr lang="ar-MA" sz="4000" b="1"/>
              <a:t>- اشْتَرَيْتُ كِتَابَيْنِ مِنْ مَعْرِضِ الكُتُبِ.</a:t>
            </a:r>
          </a:p>
          <a:p>
            <a:pPr algn="r" rtl="1"/>
            <a:r>
              <a:rPr lang="ar-MA" sz="4000" b="1"/>
              <a:t>- أُعْجِبْتُ بِالقَائِدَيْنِ الشُّجَاعَيْنِ.</a:t>
            </a:r>
            <a:endParaRPr lang="ar-MA" sz="4000" b="1" dirty="0"/>
          </a:p>
        </p:txBody>
      </p:sp>
    </p:spTree>
    <p:extLst>
      <p:ext uri="{BB962C8B-B14F-4D97-AF65-F5344CB8AC3E}">
        <p14:creationId xmlns:p14="http://schemas.microsoft.com/office/powerpoint/2010/main" val="2761838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20443" y="118561"/>
            <a:ext cx="3200391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/>
              <a:t>2.	ملحقات المثنى:</a:t>
            </a:r>
            <a:endParaRPr lang="ar-MA" sz="4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9972129"/>
              </p:ext>
            </p:extLst>
          </p:nvPr>
        </p:nvGraphicFramePr>
        <p:xfrm>
          <a:off x="309489" y="3446587"/>
          <a:ext cx="11711345" cy="2295740"/>
        </p:xfrm>
        <a:graphic>
          <a:graphicData uri="http://schemas.openxmlformats.org/drawingml/2006/table">
            <a:tbl>
              <a:tblPr rtl="1" firstRow="1" firstCol="1" bandRow="1"/>
              <a:tblGrid>
                <a:gridCol w="923440">
                  <a:extLst>
                    <a:ext uri="{9D8B030D-6E8A-4147-A177-3AD203B41FA5}">
                      <a16:colId xmlns:a16="http://schemas.microsoft.com/office/drawing/2014/main" val="2510028422"/>
                    </a:ext>
                  </a:extLst>
                </a:gridCol>
                <a:gridCol w="1032266">
                  <a:extLst>
                    <a:ext uri="{9D8B030D-6E8A-4147-A177-3AD203B41FA5}">
                      <a16:colId xmlns:a16="http://schemas.microsoft.com/office/drawing/2014/main" val="2400672546"/>
                    </a:ext>
                  </a:extLst>
                </a:gridCol>
                <a:gridCol w="945032">
                  <a:extLst>
                    <a:ext uri="{9D8B030D-6E8A-4147-A177-3AD203B41FA5}">
                      <a16:colId xmlns:a16="http://schemas.microsoft.com/office/drawing/2014/main" val="2870515793"/>
                    </a:ext>
                  </a:extLst>
                </a:gridCol>
                <a:gridCol w="2446454">
                  <a:extLst>
                    <a:ext uri="{9D8B030D-6E8A-4147-A177-3AD203B41FA5}">
                      <a16:colId xmlns:a16="http://schemas.microsoft.com/office/drawing/2014/main" val="910310322"/>
                    </a:ext>
                  </a:extLst>
                </a:gridCol>
                <a:gridCol w="780968">
                  <a:extLst>
                    <a:ext uri="{9D8B030D-6E8A-4147-A177-3AD203B41FA5}">
                      <a16:colId xmlns:a16="http://schemas.microsoft.com/office/drawing/2014/main" val="1365370254"/>
                    </a:ext>
                  </a:extLst>
                </a:gridCol>
                <a:gridCol w="1915840">
                  <a:extLst>
                    <a:ext uri="{9D8B030D-6E8A-4147-A177-3AD203B41FA5}">
                      <a16:colId xmlns:a16="http://schemas.microsoft.com/office/drawing/2014/main" val="1927046148"/>
                    </a:ext>
                  </a:extLst>
                </a:gridCol>
                <a:gridCol w="3667345">
                  <a:extLst>
                    <a:ext uri="{9D8B030D-6E8A-4147-A177-3AD203B41FA5}">
                      <a16:colId xmlns:a16="http://schemas.microsoft.com/office/drawing/2014/main" val="564843164"/>
                    </a:ext>
                  </a:extLst>
                </a:gridCol>
              </a:tblGrid>
              <a:tr h="459148"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ر.ت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المثنى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مفرده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الزيادة الدالة </a:t>
                      </a:r>
                      <a:r>
                        <a:rPr lang="ar-MA" sz="2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عل</a:t>
                      </a:r>
                      <a:r>
                        <a:rPr lang="ar-EG" sz="2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ى </a:t>
                      </a:r>
                      <a:r>
                        <a:rPr lang="ar-EG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التثنية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إعرابه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علامته الإعرابية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488243"/>
                  </a:ext>
                </a:extLst>
              </a:tr>
              <a:tr h="459148"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ج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اثنين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2398412"/>
                  </a:ext>
                </a:extLst>
              </a:tr>
              <a:tr h="459148"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ر.ت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الكلمة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حالتها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إعرابها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العلامة الإعرابية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066197"/>
                  </a:ext>
                </a:extLst>
              </a:tr>
              <a:tr h="459148"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د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كلتا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2644354"/>
                  </a:ext>
                </a:extLst>
              </a:tr>
              <a:tr h="459148"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ه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كلتا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7665133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06437" y="1078776"/>
            <a:ext cx="11352627" cy="175432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600" b="1" dirty="0" smtClean="0"/>
              <a:t>﴿وَقَالَ </a:t>
            </a:r>
            <a:r>
              <a:rPr lang="ar-MA" sz="3600" b="1" dirty="0"/>
              <a:t>اللهُ لاَ تَتَّخِذُوا إِلَهَيْنِ </a:t>
            </a:r>
            <a:r>
              <a:rPr lang="ar-MA" sz="3600" b="1" dirty="0">
                <a:solidFill>
                  <a:srgbClr val="FF0000"/>
                </a:solidFill>
              </a:rPr>
              <a:t>اثْنَيْنِ</a:t>
            </a:r>
            <a:r>
              <a:rPr lang="ar-MA" sz="3600" b="1" dirty="0"/>
              <a:t>، إنَّمَا هُوَ إِلَهٌ وَاحِدٌ﴾ "سورة النحل". 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600" b="1" dirty="0" smtClean="0"/>
              <a:t>حَجَّتِ </a:t>
            </a:r>
            <a:r>
              <a:rPr lang="ar-MA" sz="3600" b="1" dirty="0"/>
              <a:t>المُؤْمِنَتَانِ </a:t>
            </a:r>
            <a:r>
              <a:rPr lang="ar-MA" sz="3600" b="1" dirty="0">
                <a:solidFill>
                  <a:srgbClr val="FF0000"/>
                </a:solidFill>
              </a:rPr>
              <a:t>كِلْتَاهُمَا</a:t>
            </a:r>
            <a:r>
              <a:rPr lang="ar-MA" sz="3600" b="1" dirty="0"/>
              <a:t>.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rgbClr val="FF0000"/>
                </a:solidFill>
              </a:rPr>
              <a:t>كِلْتَا</a:t>
            </a:r>
            <a:r>
              <a:rPr lang="ar-MA" sz="3600" b="1" dirty="0" smtClean="0"/>
              <a:t> </a:t>
            </a:r>
            <a:r>
              <a:rPr lang="ar-MA" sz="3600" b="1" dirty="0"/>
              <a:t>الجَنَّتَيْنِ أتَتْ أُكْلَهَا.</a:t>
            </a:r>
          </a:p>
        </p:txBody>
      </p:sp>
    </p:spTree>
    <p:extLst>
      <p:ext uri="{BB962C8B-B14F-4D97-AF65-F5344CB8AC3E}">
        <p14:creationId xmlns:p14="http://schemas.microsoft.com/office/powerpoint/2010/main" val="22617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20443" y="118561"/>
            <a:ext cx="3200391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/>
              <a:t>2.	ملحقات المثنى:</a:t>
            </a:r>
            <a:endParaRPr lang="ar-MA" sz="4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12542" y="4445119"/>
            <a:ext cx="11908292" cy="156966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/>
              <a:t>يلحق بالمثنى في إعرابه، ما جاء على صورته، ولم يكن له مفرد، وذلك نحو: اثنين واثنتين وكلا وكلتا مضافتين إلى ضمير. وإذا أضيفت كلا وكلتا إلى الاسم الظاهر أعربتا إعراب الاسم المقصور، ولا يصح أبدا أن تعرب إعراب المثنى.</a:t>
            </a:r>
            <a:endParaRPr lang="ar-MA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9903655" y="3540143"/>
            <a:ext cx="2117179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4000" b="1" dirty="0" smtClean="0"/>
              <a:t>أستنتج:</a:t>
            </a:r>
            <a:endParaRPr lang="ar-MA" sz="4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8528321"/>
              </p:ext>
            </p:extLst>
          </p:nvPr>
        </p:nvGraphicFramePr>
        <p:xfrm>
          <a:off x="689099" y="1217219"/>
          <a:ext cx="11331735" cy="2133600"/>
        </p:xfrm>
        <a:graphic>
          <a:graphicData uri="http://schemas.openxmlformats.org/drawingml/2006/table">
            <a:tbl>
              <a:tblPr rtl="1" firstRow="1" firstCol="1" bandRow="1"/>
              <a:tblGrid>
                <a:gridCol w="893508">
                  <a:extLst>
                    <a:ext uri="{9D8B030D-6E8A-4147-A177-3AD203B41FA5}">
                      <a16:colId xmlns:a16="http://schemas.microsoft.com/office/drawing/2014/main" val="2510028422"/>
                    </a:ext>
                  </a:extLst>
                </a:gridCol>
                <a:gridCol w="998806">
                  <a:extLst>
                    <a:ext uri="{9D8B030D-6E8A-4147-A177-3AD203B41FA5}">
                      <a16:colId xmlns:a16="http://schemas.microsoft.com/office/drawing/2014/main" val="240067254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870515793"/>
                    </a:ext>
                  </a:extLst>
                </a:gridCol>
                <a:gridCol w="2367155">
                  <a:extLst>
                    <a:ext uri="{9D8B030D-6E8A-4147-A177-3AD203B41FA5}">
                      <a16:colId xmlns:a16="http://schemas.microsoft.com/office/drawing/2014/main" val="910310322"/>
                    </a:ext>
                  </a:extLst>
                </a:gridCol>
                <a:gridCol w="755654">
                  <a:extLst>
                    <a:ext uri="{9D8B030D-6E8A-4147-A177-3AD203B41FA5}">
                      <a16:colId xmlns:a16="http://schemas.microsoft.com/office/drawing/2014/main" val="1365370254"/>
                    </a:ext>
                  </a:extLst>
                </a:gridCol>
                <a:gridCol w="1853740">
                  <a:extLst>
                    <a:ext uri="{9D8B030D-6E8A-4147-A177-3AD203B41FA5}">
                      <a16:colId xmlns:a16="http://schemas.microsoft.com/office/drawing/2014/main" val="1927046148"/>
                    </a:ext>
                  </a:extLst>
                </a:gridCol>
                <a:gridCol w="3548472">
                  <a:extLst>
                    <a:ext uri="{9D8B030D-6E8A-4147-A177-3AD203B41FA5}">
                      <a16:colId xmlns:a16="http://schemas.microsoft.com/office/drawing/2014/main" val="564843164"/>
                    </a:ext>
                  </a:extLst>
                </a:gridCol>
              </a:tblGrid>
              <a:tr h="179705"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ر.ت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المثنى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مفرده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الزيادة الدالة </a:t>
                      </a:r>
                      <a:r>
                        <a:rPr lang="ar-MA" sz="2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عل</a:t>
                      </a:r>
                      <a:r>
                        <a:rPr lang="ar-EG" sz="2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ى </a:t>
                      </a:r>
                      <a:r>
                        <a:rPr lang="ar-EG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التثنية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إعرابه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علامته الإعرابية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488243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ج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اثنين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-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-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نعت منصوب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الياء لأنه ملحق بالمثنى.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2398412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ر.ت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الكلمة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حالتها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إعرابها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العلامة الإعرابية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066197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د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كلتا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مضافة إلى ضمير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توكيد معنوي مرفوع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الألف لأنه ملحق بالمثنى.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2644354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ه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كلتا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مضافة إلى اسم ظاهر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مبتدأ مرفوع 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الضمة المقدرة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76651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311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0727" y="942536"/>
            <a:ext cx="372793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ثالثا: الاستنتاج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49897" y="2264898"/>
            <a:ext cx="8229601" cy="67524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أستخلص</a:t>
            </a:r>
            <a:r>
              <a:rPr lang="ar-S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صفحة 14</a:t>
            </a:r>
          </a:p>
        </p:txBody>
      </p:sp>
    </p:spTree>
    <p:extLst>
      <p:ext uri="{BB962C8B-B14F-4D97-AF65-F5344CB8AC3E}">
        <p14:creationId xmlns:p14="http://schemas.microsoft.com/office/powerpoint/2010/main" val="84860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79630" y="211015"/>
            <a:ext cx="3727939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نموذج في الإعراب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38621" y="1012874"/>
            <a:ext cx="8820445" cy="61048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إعراب الجملة التالية:    " كِلْتَا الْجَنَّتَيْنِ أتَتْ أُكْلَهَا "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1" y="1778890"/>
            <a:ext cx="11493306" cy="405649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7666355" algn="l"/>
              </a:tabLs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كِلْتَا: مبتدأ مرفوع وعلامة رفعه الضمة المقدرة على آخره المانع من ظهورها التعذر وهو مضاف</a:t>
            </a: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7666355" algn="l"/>
              </a:tabLs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الْجَنَّتَيْنِ: مضاف إليه مجرور وعلامة جره الياء لأنه مثنى.</a:t>
            </a: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7666355" algn="l"/>
              </a:tabLs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أتَتْ: فعل ماض مبني السكون لاتصاله بتاء التأنيث الساكنة لا محل لها من الإعراب والفاعل ضمير مستتر تقديره "هي"</a:t>
            </a: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7666355" algn="l"/>
              </a:tabLs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أُكْلَهَا: أكل: مفعول به منصوب وعلامة نصبه الفتحة الظاهرة على آخره، وهو مضاف. الهاء: ضمير متصل مبني في محل جر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مضاف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إليه.</a:t>
            </a:r>
          </a:p>
        </p:txBody>
      </p:sp>
    </p:spTree>
    <p:extLst>
      <p:ext uri="{BB962C8B-B14F-4D97-AF65-F5344CB8AC3E}">
        <p14:creationId xmlns:p14="http://schemas.microsoft.com/office/powerpoint/2010/main" val="3479301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115</TotalTime>
  <Words>688</Words>
  <Application>Microsoft Office PowerPoint</Application>
  <PresentationFormat>Grand écran</PresentationFormat>
  <Paragraphs>139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Arabic Transparent</vt:lpstr>
      <vt:lpstr>Arial</vt:lpstr>
      <vt:lpstr>Calibri</vt:lpstr>
      <vt:lpstr>Calibri Light</vt:lpstr>
      <vt:lpstr>Times New Roman</vt:lpstr>
      <vt:lpstr>Wingdings</vt:lpstr>
      <vt:lpstr>Metropolitan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acer</cp:lastModifiedBy>
  <cp:revision>16</cp:revision>
  <dcterms:created xsi:type="dcterms:W3CDTF">2022-09-27T21:07:30Z</dcterms:created>
  <dcterms:modified xsi:type="dcterms:W3CDTF">2022-09-28T11:42:25Z</dcterms:modified>
</cp:coreProperties>
</file>