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6" r:id="rId5"/>
    <p:sldId id="261" r:id="rId6"/>
    <p:sldId id="267" r:id="rId7"/>
    <p:sldId id="264"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16-06-1444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16-06-1444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16-06-1444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16-06-1444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16-06-1444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16-06-1444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16-06-1444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16-06-1444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16-06-1444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16-06-1444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16-06-1444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16-06-1444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9305" y="1491175"/>
            <a:ext cx="7737231"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effectLst>
                  <a:outerShdw blurRad="38100" dist="38100" dir="2700000" algn="tl">
                    <a:srgbClr val="000000">
                      <a:alpha val="43137"/>
                    </a:srgbClr>
                  </a:outerShdw>
                </a:effectLst>
              </a:rPr>
              <a:t>المـــــــــــــــكـون : </a:t>
            </a:r>
            <a:r>
              <a:rPr lang="ar-MA" sz="5400" b="1" dirty="0">
                <a:solidFill>
                  <a:srgbClr val="FF0000"/>
                </a:solidFill>
                <a:effectLst>
                  <a:outerShdw blurRad="38100" dist="38100" dir="2700000" algn="tl">
                    <a:srgbClr val="000000">
                      <a:alpha val="43137"/>
                    </a:srgbClr>
                  </a:outerShdw>
                </a:effectLst>
              </a:rPr>
              <a:t>الدرس </a:t>
            </a:r>
            <a:r>
              <a:rPr lang="ar-MA" sz="5400" b="1" dirty="0" smtClean="0">
                <a:solidFill>
                  <a:srgbClr val="FF0000"/>
                </a:solidFill>
                <a:effectLst>
                  <a:outerShdw blurRad="38100" dist="38100" dir="2700000" algn="tl">
                    <a:srgbClr val="000000">
                      <a:alpha val="43137"/>
                    </a:srgbClr>
                  </a:outerShdw>
                </a:effectLst>
              </a:rPr>
              <a:t>اللغوي</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140678" y="3106615"/>
            <a:ext cx="11732454" cy="830997"/>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4800" b="1" dirty="0" smtClean="0">
                <a:effectLst>
                  <a:outerShdw blurRad="38100" dist="38100" dir="2700000" algn="tl">
                    <a:srgbClr val="000000">
                      <a:alpha val="43137"/>
                    </a:srgbClr>
                  </a:outerShdw>
                </a:effectLst>
              </a:rPr>
              <a:t>الموضوع </a:t>
            </a:r>
            <a:r>
              <a:rPr lang="ar-MA" sz="4800" b="1" dirty="0">
                <a:effectLst>
                  <a:outerShdw blurRad="38100" dist="38100" dir="2700000" algn="tl">
                    <a:srgbClr val="000000">
                      <a:alpha val="43137"/>
                    </a:srgbClr>
                  </a:outerShdw>
                </a:effectLst>
              </a:rPr>
              <a:t>: </a:t>
            </a:r>
            <a:r>
              <a:rPr lang="ar-MA" sz="4800" b="1" dirty="0">
                <a:solidFill>
                  <a:srgbClr val="FF0000"/>
                </a:solidFill>
                <a:effectLst>
                  <a:outerShdw blurRad="38100" dist="38100" dir="2700000" algn="tl">
                    <a:srgbClr val="000000">
                      <a:alpha val="43137"/>
                    </a:srgbClr>
                  </a:outerShdw>
                </a:effectLst>
              </a:rPr>
              <a:t>علامات البناء </a:t>
            </a:r>
            <a:r>
              <a:rPr lang="ar-MA" sz="4800" b="1">
                <a:solidFill>
                  <a:srgbClr val="FF0000"/>
                </a:solidFill>
                <a:effectLst>
                  <a:outerShdw blurRad="38100" dist="38100" dir="2700000" algn="tl">
                    <a:srgbClr val="000000">
                      <a:alpha val="43137"/>
                    </a:srgbClr>
                  </a:outerShdw>
                </a:effectLst>
              </a:rPr>
              <a:t>في </a:t>
            </a:r>
            <a:r>
              <a:rPr lang="ar-MA" sz="4800" b="1" smtClean="0">
                <a:solidFill>
                  <a:srgbClr val="FF0000"/>
                </a:solidFill>
                <a:effectLst>
                  <a:outerShdw blurRad="38100" dist="38100" dir="2700000" algn="tl">
                    <a:srgbClr val="000000">
                      <a:alpha val="43137"/>
                    </a:srgbClr>
                  </a:outerShdw>
                </a:effectLst>
              </a:rPr>
              <a:t>الأفعال </a:t>
            </a:r>
            <a:r>
              <a:rPr lang="ar-MA" sz="4800" b="1" dirty="0">
                <a:solidFill>
                  <a:srgbClr val="FF0000"/>
                </a:solidFill>
                <a:effectLst>
                  <a:outerShdw blurRad="38100" dist="38100" dir="2700000" algn="tl">
                    <a:srgbClr val="000000">
                      <a:alpha val="43137"/>
                    </a:srgbClr>
                  </a:outerShdw>
                </a:effectLst>
              </a:rPr>
              <a:t>ص </a:t>
            </a:r>
            <a:r>
              <a:rPr lang="ar-MA" sz="4800" b="1" dirty="0">
                <a:solidFill>
                  <a:srgbClr val="00B050"/>
                </a:solidFill>
                <a:effectLst>
                  <a:outerShdw blurRad="38100" dist="38100" dir="2700000" algn="tl">
                    <a:srgbClr val="000000">
                      <a:alpha val="43137"/>
                    </a:srgbClr>
                  </a:outerShdw>
                </a:effectLst>
              </a:rPr>
              <a:t>88</a:t>
            </a: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6661" y="126609"/>
            <a:ext cx="3727939"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5400" b="1">
                <a:solidFill>
                  <a:srgbClr val="FF0000"/>
                </a:solidFill>
                <a:effectLst>
                  <a:outerShdw blurRad="38100" dist="38100" dir="2700000" algn="tl">
                    <a:srgbClr val="000000">
                      <a:alpha val="43137"/>
                    </a:srgbClr>
                  </a:outerShdw>
                </a:effectLst>
              </a:rPr>
              <a:t>تقويم تشخيصي</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98470" y="1173194"/>
            <a:ext cx="11704319" cy="2175596"/>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685800" indent="-685800" algn="r" rtl="1">
              <a:lnSpc>
                <a:spcPct val="150000"/>
              </a:lnSpc>
              <a:buFont typeface="Wingdings" panose="05000000000000000000" pitchFamily="2" charset="2"/>
              <a:buChar char="ü"/>
            </a:pPr>
            <a:r>
              <a:rPr lang="ar-MA" sz="4800" b="1" dirty="0" smtClean="0"/>
              <a:t>إلى كم تنقسم الكلمة؟</a:t>
            </a:r>
          </a:p>
          <a:p>
            <a:pPr marL="685800" indent="-685800" algn="r" rtl="1">
              <a:lnSpc>
                <a:spcPct val="150000"/>
              </a:lnSpc>
              <a:buFont typeface="Wingdings" panose="05000000000000000000" pitchFamily="2" charset="2"/>
              <a:buChar char="ü"/>
            </a:pPr>
            <a:r>
              <a:rPr lang="ar-MA" sz="4800" b="1" dirty="0"/>
              <a:t>أذكر بعض أنواع الأسماء المبنية؟</a:t>
            </a:r>
          </a:p>
        </p:txBody>
      </p:sp>
    </p:spTree>
    <p:extLst>
      <p:ext uri="{BB962C8B-B14F-4D97-AF65-F5344CB8AC3E}">
        <p14:creationId xmlns:p14="http://schemas.microsoft.com/office/powerpoint/2010/main" val="152157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559941" y="56272"/>
            <a:ext cx="3586238" cy="646331"/>
          </a:xfrm>
          <a:prstGeom prst="rect">
            <a:avLst/>
          </a:prstGeom>
          <a:solidFill>
            <a:schemeClr val="tx2">
              <a:lumMod val="10000"/>
              <a:lumOff val="90000"/>
            </a:schemeClr>
          </a:solidFill>
        </p:spPr>
        <p:txBody>
          <a:bodyPr wrap="none">
            <a:spAutoFit/>
          </a:bodyPr>
          <a:lstStyle/>
          <a:p>
            <a:pPr algn="r" rtl="1"/>
            <a:r>
              <a:rPr lang="ar-MA" sz="3600" b="1" dirty="0">
                <a:solidFill>
                  <a:srgbClr val="00B050"/>
                </a:solidFill>
                <a:effectLst>
                  <a:outerShdw blurRad="38100" dist="38100" dir="2700000" algn="tl">
                    <a:srgbClr val="000000">
                      <a:alpha val="43137"/>
                    </a:srgbClr>
                  </a:outerShdw>
                </a:effectLst>
              </a:rPr>
              <a:t>1-	</a:t>
            </a:r>
            <a:r>
              <a:rPr lang="ar-MA" sz="3600" b="1" dirty="0" smtClean="0">
                <a:solidFill>
                  <a:srgbClr val="00B050"/>
                </a:solidFill>
                <a:effectLst>
                  <a:outerShdw blurRad="38100" dist="38100" dir="2700000" algn="tl">
                    <a:srgbClr val="000000">
                      <a:alpha val="43137"/>
                    </a:srgbClr>
                  </a:outerShdw>
                </a:effectLst>
              </a:rPr>
              <a:t> بناء </a:t>
            </a:r>
            <a:r>
              <a:rPr lang="ar-MA" sz="3600" b="1" dirty="0">
                <a:solidFill>
                  <a:srgbClr val="00B050"/>
                </a:solidFill>
                <a:effectLst>
                  <a:outerShdw blurRad="38100" dist="38100" dir="2700000" algn="tl">
                    <a:srgbClr val="000000">
                      <a:alpha val="43137"/>
                    </a:srgbClr>
                  </a:outerShdw>
                </a:effectLst>
              </a:rPr>
              <a:t>الفعل الماضي:</a:t>
            </a:r>
          </a:p>
        </p:txBody>
      </p:sp>
      <p:graphicFrame>
        <p:nvGraphicFramePr>
          <p:cNvPr id="2" name="Table 1"/>
          <p:cNvGraphicFramePr>
            <a:graphicFrameLocks noGrp="1"/>
          </p:cNvGraphicFramePr>
          <p:nvPr>
            <p:extLst>
              <p:ext uri="{D42A27DB-BD31-4B8C-83A1-F6EECF244321}">
                <p14:modId xmlns:p14="http://schemas.microsoft.com/office/powerpoint/2010/main" val="93927736"/>
              </p:ext>
            </p:extLst>
          </p:nvPr>
        </p:nvGraphicFramePr>
        <p:xfrm>
          <a:off x="349349" y="764918"/>
          <a:ext cx="11796830" cy="5047488"/>
        </p:xfrm>
        <a:graphic>
          <a:graphicData uri="http://schemas.openxmlformats.org/drawingml/2006/table">
            <a:tbl>
              <a:tblPr rtl="1" firstRow="1" firstCol="1" bandRow="1">
                <a:tableStyleId>{5C22544A-7EE6-4342-B048-85BDC9FD1C3A}</a:tableStyleId>
              </a:tblPr>
              <a:tblGrid>
                <a:gridCol w="2182794">
                  <a:extLst>
                    <a:ext uri="{9D8B030D-6E8A-4147-A177-3AD203B41FA5}">
                      <a16:colId xmlns:a16="http://schemas.microsoft.com/office/drawing/2014/main" val="2474266752"/>
                    </a:ext>
                  </a:extLst>
                </a:gridCol>
                <a:gridCol w="3100736">
                  <a:extLst>
                    <a:ext uri="{9D8B030D-6E8A-4147-A177-3AD203B41FA5}">
                      <a16:colId xmlns:a16="http://schemas.microsoft.com/office/drawing/2014/main" val="1106287216"/>
                    </a:ext>
                  </a:extLst>
                </a:gridCol>
                <a:gridCol w="6513300">
                  <a:extLst>
                    <a:ext uri="{9D8B030D-6E8A-4147-A177-3AD203B41FA5}">
                      <a16:colId xmlns:a16="http://schemas.microsoft.com/office/drawing/2014/main" val="750197499"/>
                    </a:ext>
                  </a:extLst>
                </a:gridCol>
              </a:tblGrid>
              <a:tr h="175260">
                <a:tc>
                  <a:txBody>
                    <a:bodyPr/>
                    <a:lstStyle/>
                    <a:p>
                      <a:pPr algn="ct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75000"/>
                      </a:schemeClr>
                    </a:solidFill>
                  </a:tcPr>
                </a:tc>
                <a:tc>
                  <a:txBody>
                    <a:bodyPr/>
                    <a:lstStyle/>
                    <a:p>
                      <a:pPr algn="ctr" rtl="1">
                        <a:lnSpc>
                          <a:spcPct val="115000"/>
                        </a:lnSpc>
                        <a:spcAft>
                          <a:spcPts val="0"/>
                        </a:spcAft>
                      </a:pPr>
                      <a:r>
                        <a:rPr lang="ar-MA" sz="3200" b="1" dirty="0">
                          <a:solidFill>
                            <a:schemeClr val="tx1"/>
                          </a:solidFill>
                          <a:effectLst/>
                        </a:rPr>
                        <a:t>علامة بنائه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75000"/>
                      </a:schemeClr>
                    </a:solidFill>
                  </a:tcPr>
                </a:tc>
                <a:tc>
                  <a:txBody>
                    <a:bodyPr/>
                    <a:lstStyle/>
                    <a:p>
                      <a:pPr algn="ctr" rtl="1">
                        <a:lnSpc>
                          <a:spcPct val="115000"/>
                        </a:lnSpc>
                        <a:spcAft>
                          <a:spcPts val="0"/>
                        </a:spcAft>
                      </a:pPr>
                      <a:r>
                        <a:rPr lang="ar-MA" sz="3200" b="1" dirty="0">
                          <a:solidFill>
                            <a:schemeClr val="tx1"/>
                          </a:solidFill>
                          <a:effectLst/>
                        </a:rPr>
                        <a:t>التعليل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extLst>
                  <a:ext uri="{0D108BD9-81ED-4DB2-BD59-A6C34878D82A}">
                    <a16:rowId xmlns:a16="http://schemas.microsoft.com/office/drawing/2014/main" val="2340740055"/>
                  </a:ext>
                </a:extLst>
              </a:tr>
              <a:tr h="125095">
                <a:tc>
                  <a:txBody>
                    <a:bodyPr/>
                    <a:lstStyle/>
                    <a:p>
                      <a:pPr algn="justLow" rtl="1">
                        <a:lnSpc>
                          <a:spcPct val="115000"/>
                        </a:lnSpc>
                        <a:spcAft>
                          <a:spcPts val="0"/>
                        </a:spcAft>
                      </a:pPr>
                      <a:r>
                        <a:rPr lang="ar-MA" sz="3200" b="1">
                          <a:solidFill>
                            <a:schemeClr val="tx1"/>
                          </a:solidFill>
                          <a:effectLst/>
                        </a:rPr>
                        <a:t>تجاوز</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dirty="0"/>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extLst>
                  <a:ext uri="{0D108BD9-81ED-4DB2-BD59-A6C34878D82A}">
                    <a16:rowId xmlns:a16="http://schemas.microsoft.com/office/drawing/2014/main" val="1014825268"/>
                  </a:ext>
                </a:extLst>
              </a:tr>
              <a:tr h="165735">
                <a:tc>
                  <a:txBody>
                    <a:bodyPr/>
                    <a:lstStyle/>
                    <a:p>
                      <a:pPr algn="justLow" rtl="1">
                        <a:lnSpc>
                          <a:spcPct val="115000"/>
                        </a:lnSpc>
                        <a:spcAft>
                          <a:spcPts val="0"/>
                        </a:spcAft>
                      </a:pPr>
                      <a:r>
                        <a:rPr lang="ar-MA" sz="3200" b="1">
                          <a:solidFill>
                            <a:schemeClr val="tx1"/>
                          </a:solidFill>
                          <a:effectLst/>
                        </a:rPr>
                        <a:t>ازدهرت</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extLst>
                  <a:ext uri="{0D108BD9-81ED-4DB2-BD59-A6C34878D82A}">
                    <a16:rowId xmlns:a16="http://schemas.microsoft.com/office/drawing/2014/main" val="1156960806"/>
                  </a:ext>
                </a:extLst>
              </a:tr>
              <a:tr h="215265">
                <a:tc>
                  <a:txBody>
                    <a:bodyPr/>
                    <a:lstStyle/>
                    <a:p>
                      <a:pPr algn="justLow" rtl="1">
                        <a:lnSpc>
                          <a:spcPct val="115000"/>
                        </a:lnSpc>
                        <a:spcAft>
                          <a:spcPts val="0"/>
                        </a:spcAft>
                      </a:pPr>
                      <a:r>
                        <a:rPr lang="ar-MA" sz="3200" b="1">
                          <a:solidFill>
                            <a:schemeClr val="tx1"/>
                          </a:solidFill>
                          <a:effectLst/>
                        </a:rPr>
                        <a:t>ازدهرا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extLst>
                  <a:ext uri="{0D108BD9-81ED-4DB2-BD59-A6C34878D82A}">
                    <a16:rowId xmlns:a16="http://schemas.microsoft.com/office/drawing/2014/main" val="713790533"/>
                  </a:ext>
                </a:extLst>
              </a:tr>
              <a:tr h="188595">
                <a:tc>
                  <a:txBody>
                    <a:bodyPr/>
                    <a:lstStyle/>
                    <a:p>
                      <a:pPr algn="justLow" rtl="1">
                        <a:lnSpc>
                          <a:spcPct val="115000"/>
                        </a:lnSpc>
                        <a:spcAft>
                          <a:spcPts val="0"/>
                        </a:spcAft>
                      </a:pPr>
                      <a:r>
                        <a:rPr lang="ar-MA" sz="3200" b="1">
                          <a:solidFill>
                            <a:schemeClr val="tx1"/>
                          </a:solidFill>
                          <a:effectLst/>
                        </a:rPr>
                        <a:t>تلقى</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extLst>
                  <a:ext uri="{0D108BD9-81ED-4DB2-BD59-A6C34878D82A}">
                    <a16:rowId xmlns:a16="http://schemas.microsoft.com/office/drawing/2014/main" val="1933855161"/>
                  </a:ext>
                </a:extLst>
              </a:tr>
              <a:tr h="182880">
                <a:tc>
                  <a:txBody>
                    <a:bodyPr/>
                    <a:lstStyle/>
                    <a:p>
                      <a:pPr algn="justLow" rtl="1">
                        <a:lnSpc>
                          <a:spcPct val="115000"/>
                        </a:lnSpc>
                        <a:spcAft>
                          <a:spcPts val="0"/>
                        </a:spcAft>
                      </a:pPr>
                      <a:r>
                        <a:rPr lang="ar-MA" sz="3200" b="1">
                          <a:solidFill>
                            <a:schemeClr val="tx1"/>
                          </a:solidFill>
                          <a:effectLst/>
                        </a:rPr>
                        <a:t>تخرجوا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extLst>
                  <a:ext uri="{0D108BD9-81ED-4DB2-BD59-A6C34878D82A}">
                    <a16:rowId xmlns:a16="http://schemas.microsoft.com/office/drawing/2014/main" val="4000401325"/>
                  </a:ext>
                </a:extLst>
              </a:tr>
              <a:tr h="167005">
                <a:tc>
                  <a:txBody>
                    <a:bodyPr/>
                    <a:lstStyle/>
                    <a:p>
                      <a:pPr algn="justLow" rtl="1">
                        <a:lnSpc>
                          <a:spcPct val="115000"/>
                        </a:lnSpc>
                        <a:spcAft>
                          <a:spcPts val="0"/>
                        </a:spcAft>
                      </a:pPr>
                      <a:r>
                        <a:rPr lang="ar-MA" sz="3200" b="1">
                          <a:solidFill>
                            <a:schemeClr val="tx1"/>
                          </a:solidFill>
                          <a:effectLst/>
                        </a:rPr>
                        <a:t>تخرجت</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extLst>
                  <a:ext uri="{0D108BD9-81ED-4DB2-BD59-A6C34878D82A}">
                    <a16:rowId xmlns:a16="http://schemas.microsoft.com/office/drawing/2014/main" val="1207251212"/>
                  </a:ext>
                </a:extLst>
              </a:tr>
              <a:tr h="170180">
                <a:tc>
                  <a:txBody>
                    <a:bodyPr/>
                    <a:lstStyle/>
                    <a:p>
                      <a:pPr algn="justLow" rtl="1">
                        <a:lnSpc>
                          <a:spcPct val="115000"/>
                        </a:lnSpc>
                        <a:spcAft>
                          <a:spcPts val="0"/>
                        </a:spcAft>
                      </a:pPr>
                      <a:r>
                        <a:rPr lang="ar-MA" sz="3200" b="1">
                          <a:solidFill>
                            <a:schemeClr val="tx1"/>
                          </a:solidFill>
                          <a:effectLst/>
                        </a:rPr>
                        <a:t>تخرجنا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extLst>
                  <a:ext uri="{0D108BD9-81ED-4DB2-BD59-A6C34878D82A}">
                    <a16:rowId xmlns:a16="http://schemas.microsoft.com/office/drawing/2014/main" val="1019255362"/>
                  </a:ext>
                </a:extLst>
              </a:tr>
              <a:tr h="172085">
                <a:tc>
                  <a:txBody>
                    <a:bodyPr/>
                    <a:lstStyle/>
                    <a:p>
                      <a:pPr algn="justLow" rtl="1">
                        <a:lnSpc>
                          <a:spcPct val="115000"/>
                        </a:lnSpc>
                        <a:spcAft>
                          <a:spcPts val="0"/>
                        </a:spcAft>
                      </a:pPr>
                      <a:r>
                        <a:rPr lang="ar-MA" sz="3200" b="1">
                          <a:solidFill>
                            <a:schemeClr val="tx1"/>
                          </a:solidFill>
                          <a:effectLst/>
                        </a:rPr>
                        <a:t>قصدن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a:p>
                  </a:txBody>
                  <a:tcPr marL="68580" marR="68580" marT="0" marB="0">
                    <a:solidFill>
                      <a:schemeClr val="bg2">
                        <a:lumMod val="90000"/>
                      </a:schemeClr>
                    </a:solidFill>
                  </a:tcPr>
                </a:tc>
                <a:tc>
                  <a:txBody>
                    <a:bodyPr/>
                    <a:lstStyle/>
                    <a:p>
                      <a:endParaRPr lang="ar-MA" dirty="0"/>
                    </a:p>
                  </a:txBody>
                  <a:tcPr marL="68580" marR="68580" marT="0" marB="0">
                    <a:solidFill>
                      <a:schemeClr val="bg2">
                        <a:lumMod val="90000"/>
                      </a:schemeClr>
                    </a:solidFill>
                  </a:tcPr>
                </a:tc>
                <a:extLst>
                  <a:ext uri="{0D108BD9-81ED-4DB2-BD59-A6C34878D82A}">
                    <a16:rowId xmlns:a16="http://schemas.microsoft.com/office/drawing/2014/main" val="394830655"/>
                  </a:ext>
                </a:extLst>
              </a:tr>
            </a:tbl>
          </a:graphicData>
        </a:graphic>
      </p:graphicFrame>
    </p:spTree>
    <p:extLst>
      <p:ext uri="{BB962C8B-B14F-4D97-AF65-F5344CB8AC3E}">
        <p14:creationId xmlns:p14="http://schemas.microsoft.com/office/powerpoint/2010/main" val="2269097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883747" y="28136"/>
            <a:ext cx="3262432" cy="584775"/>
          </a:xfrm>
          <a:prstGeom prst="rect">
            <a:avLst/>
          </a:prstGeom>
          <a:solidFill>
            <a:schemeClr val="tx2">
              <a:lumMod val="10000"/>
              <a:lumOff val="90000"/>
            </a:schemeClr>
          </a:solidFill>
        </p:spPr>
        <p:txBody>
          <a:bodyPr wrap="none">
            <a:spAutoFit/>
          </a:bodyPr>
          <a:lstStyle/>
          <a:p>
            <a:pPr algn="r" rtl="1"/>
            <a:r>
              <a:rPr lang="ar-MA" sz="3200" b="1" dirty="0">
                <a:solidFill>
                  <a:srgbClr val="00B050"/>
                </a:solidFill>
                <a:effectLst>
                  <a:outerShdw blurRad="38100" dist="38100" dir="2700000" algn="tl">
                    <a:srgbClr val="000000">
                      <a:alpha val="43137"/>
                    </a:srgbClr>
                  </a:outerShdw>
                </a:effectLst>
              </a:rPr>
              <a:t>1-	</a:t>
            </a:r>
            <a:r>
              <a:rPr lang="ar-MA" sz="3200" b="1" dirty="0" smtClean="0">
                <a:solidFill>
                  <a:srgbClr val="00B050"/>
                </a:solidFill>
                <a:effectLst>
                  <a:outerShdw blurRad="38100" dist="38100" dir="2700000" algn="tl">
                    <a:srgbClr val="000000">
                      <a:alpha val="43137"/>
                    </a:srgbClr>
                  </a:outerShdw>
                </a:effectLst>
              </a:rPr>
              <a:t> بناء </a:t>
            </a:r>
            <a:r>
              <a:rPr lang="ar-MA" sz="3200" b="1" dirty="0">
                <a:solidFill>
                  <a:srgbClr val="00B050"/>
                </a:solidFill>
                <a:effectLst>
                  <a:outerShdw blurRad="38100" dist="38100" dir="2700000" algn="tl">
                    <a:srgbClr val="000000">
                      <a:alpha val="43137"/>
                    </a:srgbClr>
                  </a:outerShdw>
                </a:effectLst>
              </a:rPr>
              <a:t>الفعل الماضي:</a:t>
            </a:r>
          </a:p>
        </p:txBody>
      </p:sp>
      <p:graphicFrame>
        <p:nvGraphicFramePr>
          <p:cNvPr id="2" name="Table 1"/>
          <p:cNvGraphicFramePr>
            <a:graphicFrameLocks noGrp="1"/>
          </p:cNvGraphicFramePr>
          <p:nvPr>
            <p:extLst>
              <p:ext uri="{D42A27DB-BD31-4B8C-83A1-F6EECF244321}">
                <p14:modId xmlns:p14="http://schemas.microsoft.com/office/powerpoint/2010/main" val="1580930614"/>
              </p:ext>
            </p:extLst>
          </p:nvPr>
        </p:nvGraphicFramePr>
        <p:xfrm>
          <a:off x="349349" y="652374"/>
          <a:ext cx="11796830" cy="3925824"/>
        </p:xfrm>
        <a:graphic>
          <a:graphicData uri="http://schemas.openxmlformats.org/drawingml/2006/table">
            <a:tbl>
              <a:tblPr rtl="1" firstRow="1" firstCol="1" bandRow="1">
                <a:tableStyleId>{5C22544A-7EE6-4342-B048-85BDC9FD1C3A}</a:tableStyleId>
              </a:tblPr>
              <a:tblGrid>
                <a:gridCol w="2182794">
                  <a:extLst>
                    <a:ext uri="{9D8B030D-6E8A-4147-A177-3AD203B41FA5}">
                      <a16:colId xmlns:a16="http://schemas.microsoft.com/office/drawing/2014/main" val="2474266752"/>
                    </a:ext>
                  </a:extLst>
                </a:gridCol>
                <a:gridCol w="3100736">
                  <a:extLst>
                    <a:ext uri="{9D8B030D-6E8A-4147-A177-3AD203B41FA5}">
                      <a16:colId xmlns:a16="http://schemas.microsoft.com/office/drawing/2014/main" val="1106287216"/>
                    </a:ext>
                  </a:extLst>
                </a:gridCol>
                <a:gridCol w="6513300">
                  <a:extLst>
                    <a:ext uri="{9D8B030D-6E8A-4147-A177-3AD203B41FA5}">
                      <a16:colId xmlns:a16="http://schemas.microsoft.com/office/drawing/2014/main" val="750197499"/>
                    </a:ext>
                  </a:extLst>
                </a:gridCol>
              </a:tblGrid>
              <a:tr h="175260">
                <a:tc>
                  <a:txBody>
                    <a:bodyPr/>
                    <a:lstStyle/>
                    <a:p>
                      <a:pPr algn="ctr" rtl="1">
                        <a:lnSpc>
                          <a:spcPct val="115000"/>
                        </a:lnSpc>
                        <a:spcAft>
                          <a:spcPts val="0"/>
                        </a:spcAft>
                      </a:pPr>
                      <a:r>
                        <a:rPr lang="ar-MA" sz="3200" b="1">
                          <a:solidFill>
                            <a:schemeClr val="tx1"/>
                          </a:solidFill>
                          <a:effectLst/>
                        </a:rPr>
                        <a:t>الماضي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75000"/>
                      </a:schemeClr>
                    </a:solidFill>
                  </a:tcPr>
                </a:tc>
                <a:tc>
                  <a:txBody>
                    <a:bodyPr/>
                    <a:lstStyle/>
                    <a:p>
                      <a:pPr algn="ctr" rtl="1">
                        <a:lnSpc>
                          <a:spcPct val="115000"/>
                        </a:lnSpc>
                        <a:spcAft>
                          <a:spcPts val="0"/>
                        </a:spcAft>
                      </a:pPr>
                      <a:r>
                        <a:rPr lang="ar-MA" sz="3200" b="1" dirty="0">
                          <a:solidFill>
                            <a:schemeClr val="tx1"/>
                          </a:solidFill>
                          <a:effectLst/>
                        </a:rPr>
                        <a:t>علامة بنائه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75000"/>
                      </a:schemeClr>
                    </a:solidFill>
                  </a:tcPr>
                </a:tc>
                <a:tc>
                  <a:txBody>
                    <a:bodyPr/>
                    <a:lstStyle/>
                    <a:p>
                      <a:pPr algn="ctr" rtl="1">
                        <a:lnSpc>
                          <a:spcPct val="115000"/>
                        </a:lnSpc>
                        <a:spcAft>
                          <a:spcPts val="0"/>
                        </a:spcAft>
                      </a:pPr>
                      <a:r>
                        <a:rPr lang="ar-MA" sz="3200" b="1" dirty="0">
                          <a:solidFill>
                            <a:schemeClr val="tx1"/>
                          </a:solidFill>
                          <a:effectLst/>
                        </a:rPr>
                        <a:t>التعليل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extLst>
                  <a:ext uri="{0D108BD9-81ED-4DB2-BD59-A6C34878D82A}">
                    <a16:rowId xmlns:a16="http://schemas.microsoft.com/office/drawing/2014/main" val="2340740055"/>
                  </a:ext>
                </a:extLst>
              </a:tr>
              <a:tr h="125095">
                <a:tc>
                  <a:txBody>
                    <a:bodyPr/>
                    <a:lstStyle/>
                    <a:p>
                      <a:pPr algn="justLow" rtl="1">
                        <a:lnSpc>
                          <a:spcPct val="115000"/>
                        </a:lnSpc>
                        <a:spcAft>
                          <a:spcPts val="0"/>
                        </a:spcAft>
                      </a:pPr>
                      <a:r>
                        <a:rPr lang="ar-MA" sz="3200" b="1">
                          <a:solidFill>
                            <a:schemeClr val="tx1"/>
                          </a:solidFill>
                          <a:effectLst/>
                        </a:rPr>
                        <a:t>تجاوز</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الفتحة الظاهرة.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لم يتصل بآخره شيء</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1014825268"/>
                  </a:ext>
                </a:extLst>
              </a:tr>
              <a:tr h="165735">
                <a:tc>
                  <a:txBody>
                    <a:bodyPr/>
                    <a:lstStyle/>
                    <a:p>
                      <a:pPr algn="justLow" rtl="1">
                        <a:lnSpc>
                          <a:spcPct val="115000"/>
                        </a:lnSpc>
                        <a:spcAft>
                          <a:spcPts val="0"/>
                        </a:spcAft>
                      </a:pPr>
                      <a:r>
                        <a:rPr lang="ar-MA" sz="3200" b="1">
                          <a:solidFill>
                            <a:schemeClr val="tx1"/>
                          </a:solidFill>
                          <a:effectLst/>
                        </a:rPr>
                        <a:t>ازدهرت</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الفتحة الظاهرة.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اتصلت به تاء التأنيث الساكنة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1156960806"/>
                  </a:ext>
                </a:extLst>
              </a:tr>
              <a:tr h="215265">
                <a:tc>
                  <a:txBody>
                    <a:bodyPr/>
                    <a:lstStyle/>
                    <a:p>
                      <a:pPr algn="justLow" rtl="1">
                        <a:lnSpc>
                          <a:spcPct val="115000"/>
                        </a:lnSpc>
                        <a:spcAft>
                          <a:spcPts val="0"/>
                        </a:spcAft>
                      </a:pPr>
                      <a:r>
                        <a:rPr lang="ar-MA" sz="3200" b="1">
                          <a:solidFill>
                            <a:schemeClr val="tx1"/>
                          </a:solidFill>
                          <a:effectLst/>
                        </a:rPr>
                        <a:t>ازدهرا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الفتحة الظاهرة.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اتصلت به ألف الاثنين.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713790533"/>
                  </a:ext>
                </a:extLst>
              </a:tr>
              <a:tr h="188595">
                <a:tc>
                  <a:txBody>
                    <a:bodyPr/>
                    <a:lstStyle/>
                    <a:p>
                      <a:pPr algn="justLow" rtl="1">
                        <a:lnSpc>
                          <a:spcPct val="115000"/>
                        </a:lnSpc>
                        <a:spcAft>
                          <a:spcPts val="0"/>
                        </a:spcAft>
                      </a:pPr>
                      <a:r>
                        <a:rPr lang="ar-MA" sz="3200" b="1">
                          <a:solidFill>
                            <a:schemeClr val="tx1"/>
                          </a:solidFill>
                          <a:effectLst/>
                        </a:rPr>
                        <a:t>تلقى</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الفتحة المقدرة.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آخره ألف</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1933855161"/>
                  </a:ext>
                </a:extLst>
              </a:tr>
              <a:tr h="182880">
                <a:tc>
                  <a:txBody>
                    <a:bodyPr/>
                    <a:lstStyle/>
                    <a:p>
                      <a:pPr algn="justLow" rtl="1">
                        <a:lnSpc>
                          <a:spcPct val="115000"/>
                        </a:lnSpc>
                        <a:spcAft>
                          <a:spcPts val="0"/>
                        </a:spcAft>
                      </a:pPr>
                      <a:r>
                        <a:rPr lang="ar-MA" sz="3200" b="1">
                          <a:solidFill>
                            <a:schemeClr val="tx1"/>
                          </a:solidFill>
                          <a:effectLst/>
                        </a:rPr>
                        <a:t>تخرجوا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الضمة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أسند إلى واو الجماعة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4000401325"/>
                  </a:ext>
                </a:extLst>
              </a:tr>
              <a:tr h="167005">
                <a:tc>
                  <a:txBody>
                    <a:bodyPr/>
                    <a:lstStyle/>
                    <a:p>
                      <a:pPr algn="justLow" rtl="1">
                        <a:lnSpc>
                          <a:spcPct val="115000"/>
                        </a:lnSpc>
                        <a:spcAft>
                          <a:spcPts val="0"/>
                        </a:spcAft>
                      </a:pPr>
                      <a:r>
                        <a:rPr lang="ar-MA" sz="3200" b="1">
                          <a:solidFill>
                            <a:schemeClr val="tx1"/>
                          </a:solidFill>
                          <a:effectLst/>
                        </a:rPr>
                        <a:t>تخرجت</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السكون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dirty="0">
                          <a:solidFill>
                            <a:schemeClr val="tx1"/>
                          </a:solidFill>
                          <a:effectLst/>
                        </a:rPr>
                        <a:t>أسند إلى ضمير رفع متحرك (التاء).</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1207251212"/>
                  </a:ext>
                </a:extLst>
              </a:tr>
            </a:tbl>
          </a:graphicData>
        </a:graphic>
      </p:graphicFrame>
      <p:sp>
        <p:nvSpPr>
          <p:cNvPr id="4" name="Rectangle 3"/>
          <p:cNvSpPr/>
          <p:nvPr/>
        </p:nvSpPr>
        <p:spPr>
          <a:xfrm>
            <a:off x="326438" y="4673933"/>
            <a:ext cx="11842651" cy="1569660"/>
          </a:xfrm>
          <a:prstGeom prst="rect">
            <a:avLst/>
          </a:prstGeom>
          <a:solidFill>
            <a:schemeClr val="tx2">
              <a:lumMod val="10000"/>
              <a:lumOff val="90000"/>
            </a:schemeClr>
          </a:solidFill>
        </p:spPr>
        <p:txBody>
          <a:bodyPr wrap="square">
            <a:spAutoFit/>
          </a:bodyPr>
          <a:lstStyle/>
          <a:p>
            <a:pPr algn="r" rtl="1"/>
            <a:r>
              <a:rPr lang="ar-MA" sz="3200" b="1" dirty="0">
                <a:solidFill>
                  <a:srgbClr val="00B050"/>
                </a:solidFill>
              </a:rPr>
              <a:t>استنتاج</a:t>
            </a:r>
            <a:r>
              <a:rPr lang="ar-MA" sz="3200" b="1" dirty="0"/>
              <a:t>: يبنى الفعل الماضي على الفتح إذا لم يتصل بآخره شيء، أو اتصلت به تاء التأنيث أو ألف الاثنين. ويبنى على الضم إذا أسند إلى  واو الجماعة. ويبنى على السكون إذا أسند إلى ضمير رفع متحرك (التاء المتحركة، نا الدالة على الفاعل) ونون النسوة.</a:t>
            </a:r>
          </a:p>
        </p:txBody>
      </p:sp>
    </p:spTree>
    <p:extLst>
      <p:ext uri="{BB962C8B-B14F-4D97-AF65-F5344CB8AC3E}">
        <p14:creationId xmlns:p14="http://schemas.microsoft.com/office/powerpoint/2010/main" val="3795624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440615" y="36902"/>
            <a:ext cx="3635224" cy="584775"/>
          </a:xfrm>
          <a:prstGeom prst="rect">
            <a:avLst/>
          </a:prstGeom>
          <a:solidFill>
            <a:schemeClr val="tx2">
              <a:lumMod val="10000"/>
              <a:lumOff val="90000"/>
            </a:schemeClr>
          </a:solidFill>
        </p:spPr>
        <p:txBody>
          <a:bodyPr wrap="square">
            <a:spAutoFit/>
          </a:bodyPr>
          <a:lstStyle/>
          <a:p>
            <a:pPr algn="r" rtl="1"/>
            <a:r>
              <a:rPr lang="ar-MA" sz="3200" b="1" dirty="0" smtClean="0">
                <a:solidFill>
                  <a:srgbClr val="00B050"/>
                </a:solidFill>
                <a:effectLst>
                  <a:outerShdw blurRad="38100" dist="38100" dir="2700000" algn="tl">
                    <a:srgbClr val="000000">
                      <a:alpha val="43137"/>
                    </a:srgbClr>
                  </a:outerShdw>
                </a:effectLst>
              </a:rPr>
              <a:t>2-</a:t>
            </a:r>
            <a:r>
              <a:rPr lang="ar-MA" sz="3200" b="1" dirty="0">
                <a:solidFill>
                  <a:srgbClr val="00B050"/>
                </a:solidFill>
                <a:effectLst>
                  <a:outerShdw blurRad="38100" dist="38100" dir="2700000" algn="tl">
                    <a:srgbClr val="000000">
                      <a:alpha val="43137"/>
                    </a:srgbClr>
                  </a:outerShdw>
                </a:effectLst>
              </a:rPr>
              <a:t>	 </a:t>
            </a:r>
            <a:r>
              <a:rPr lang="ar-MA" sz="3200" b="1" dirty="0" smtClean="0">
                <a:solidFill>
                  <a:srgbClr val="00B050"/>
                </a:solidFill>
                <a:effectLst>
                  <a:outerShdw blurRad="38100" dist="38100" dir="2700000" algn="tl">
                    <a:srgbClr val="000000">
                      <a:alpha val="43137"/>
                    </a:srgbClr>
                  </a:outerShdw>
                </a:effectLst>
              </a:rPr>
              <a:t>بناء </a:t>
            </a:r>
            <a:r>
              <a:rPr lang="ar-MA" sz="3200" b="1" dirty="0">
                <a:solidFill>
                  <a:srgbClr val="00B050"/>
                </a:solidFill>
                <a:effectLst>
                  <a:outerShdw blurRad="38100" dist="38100" dir="2700000" algn="tl">
                    <a:srgbClr val="000000">
                      <a:alpha val="43137"/>
                    </a:srgbClr>
                  </a:outerShdw>
                </a:effectLst>
              </a:rPr>
              <a:t>الفعل المضارع:</a:t>
            </a:r>
          </a:p>
        </p:txBody>
      </p:sp>
      <p:graphicFrame>
        <p:nvGraphicFramePr>
          <p:cNvPr id="2" name="Table 1"/>
          <p:cNvGraphicFramePr>
            <a:graphicFrameLocks noGrp="1"/>
          </p:cNvGraphicFramePr>
          <p:nvPr>
            <p:extLst>
              <p:ext uri="{D42A27DB-BD31-4B8C-83A1-F6EECF244321}">
                <p14:modId xmlns:p14="http://schemas.microsoft.com/office/powerpoint/2010/main" val="1461876312"/>
              </p:ext>
            </p:extLst>
          </p:nvPr>
        </p:nvGraphicFramePr>
        <p:xfrm>
          <a:off x="168812" y="676213"/>
          <a:ext cx="11907027" cy="1682496"/>
        </p:xfrm>
        <a:graphic>
          <a:graphicData uri="http://schemas.openxmlformats.org/drawingml/2006/table">
            <a:tbl>
              <a:tblPr rtl="1" firstRow="1" firstCol="1" bandRow="1">
                <a:tableStyleId>{5C22544A-7EE6-4342-B048-85BDC9FD1C3A}</a:tableStyleId>
              </a:tblPr>
              <a:tblGrid>
                <a:gridCol w="2203184">
                  <a:extLst>
                    <a:ext uri="{9D8B030D-6E8A-4147-A177-3AD203B41FA5}">
                      <a16:colId xmlns:a16="http://schemas.microsoft.com/office/drawing/2014/main" val="2705031928"/>
                    </a:ext>
                  </a:extLst>
                </a:gridCol>
                <a:gridCol w="4127035">
                  <a:extLst>
                    <a:ext uri="{9D8B030D-6E8A-4147-A177-3AD203B41FA5}">
                      <a16:colId xmlns:a16="http://schemas.microsoft.com/office/drawing/2014/main" val="166538657"/>
                    </a:ext>
                  </a:extLst>
                </a:gridCol>
                <a:gridCol w="5576808">
                  <a:extLst>
                    <a:ext uri="{9D8B030D-6E8A-4147-A177-3AD203B41FA5}">
                      <a16:colId xmlns:a16="http://schemas.microsoft.com/office/drawing/2014/main" val="2967569331"/>
                    </a:ext>
                  </a:extLst>
                </a:gridCol>
              </a:tblGrid>
              <a:tr h="175260">
                <a:tc>
                  <a:txBody>
                    <a:bodyPr/>
                    <a:lstStyle/>
                    <a:p>
                      <a:pPr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90000"/>
                      </a:schemeClr>
                    </a:solidFill>
                  </a:tcPr>
                </a:tc>
                <a:tc>
                  <a:txBody>
                    <a:bodyPr/>
                    <a:lstStyle/>
                    <a:p>
                      <a:pPr algn="ctr" rtl="1">
                        <a:lnSpc>
                          <a:spcPct val="115000"/>
                        </a:lnSpc>
                        <a:spcAft>
                          <a:spcPts val="0"/>
                        </a:spcAft>
                      </a:pPr>
                      <a:r>
                        <a:rPr lang="ar-MA" sz="3200" b="1" dirty="0">
                          <a:solidFill>
                            <a:schemeClr val="tx1"/>
                          </a:solidFill>
                          <a:effectLst/>
                        </a:rPr>
                        <a:t>علامة بنائه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90000"/>
                      </a:schemeClr>
                    </a:solidFill>
                  </a:tcPr>
                </a:tc>
                <a:tc>
                  <a:txBody>
                    <a:bodyPr/>
                    <a:lstStyle/>
                    <a:p>
                      <a:pPr algn="ctr" rtl="1">
                        <a:lnSpc>
                          <a:spcPct val="115000"/>
                        </a:lnSpc>
                        <a:spcAft>
                          <a:spcPts val="0"/>
                        </a:spcAft>
                      </a:pPr>
                      <a:r>
                        <a:rPr lang="ar-MA" sz="3200" b="1" dirty="0">
                          <a:solidFill>
                            <a:schemeClr val="tx1"/>
                          </a:solidFill>
                          <a:effectLst/>
                        </a:rPr>
                        <a:t>التعليل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3893378821"/>
                  </a:ext>
                </a:extLst>
              </a:tr>
              <a:tr h="125095">
                <a:tc>
                  <a:txBody>
                    <a:bodyPr/>
                    <a:lstStyle/>
                    <a:p>
                      <a:pPr algn="justLow" rtl="1">
                        <a:lnSpc>
                          <a:spcPct val="115000"/>
                        </a:lnSpc>
                        <a:spcAft>
                          <a:spcPts val="0"/>
                        </a:spcAft>
                      </a:pPr>
                      <a:r>
                        <a:rPr lang="ar-MA" sz="3200" b="1">
                          <a:solidFill>
                            <a:schemeClr val="tx1"/>
                          </a:solidFill>
                          <a:effectLst/>
                        </a:rPr>
                        <a:t>يتجاوزن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endParaRPr lang="ar-MA" dirty="0"/>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extLst>
                  <a:ext uri="{0D108BD9-81ED-4DB2-BD59-A6C34878D82A}">
                    <a16:rowId xmlns:a16="http://schemas.microsoft.com/office/drawing/2014/main" val="3129075363"/>
                  </a:ext>
                </a:extLst>
              </a:tr>
              <a:tr h="165735">
                <a:tc>
                  <a:txBody>
                    <a:bodyPr/>
                    <a:lstStyle/>
                    <a:p>
                      <a:pPr algn="justLow" rtl="1">
                        <a:lnSpc>
                          <a:spcPct val="115000"/>
                        </a:lnSpc>
                        <a:spcAft>
                          <a:spcPts val="0"/>
                        </a:spcAft>
                      </a:pPr>
                      <a:r>
                        <a:rPr lang="ar-MA" sz="3200" b="1" dirty="0" smtClean="0">
                          <a:solidFill>
                            <a:schemeClr val="tx1"/>
                          </a:solidFill>
                          <a:effectLst/>
                        </a:rPr>
                        <a:t>لَتَصلِّيَنَّ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dirty="0"/>
                    </a:p>
                  </a:txBody>
                  <a:tcPr marL="68580" marR="68580" marT="0" marB="0">
                    <a:solidFill>
                      <a:schemeClr val="tx2">
                        <a:lumMod val="10000"/>
                        <a:lumOff val="90000"/>
                      </a:schemeClr>
                    </a:solidFill>
                  </a:tcPr>
                </a:tc>
                <a:extLst>
                  <a:ext uri="{0D108BD9-81ED-4DB2-BD59-A6C34878D82A}">
                    <a16:rowId xmlns:a16="http://schemas.microsoft.com/office/drawing/2014/main" val="2828288196"/>
                  </a:ext>
                </a:extLst>
              </a:tr>
            </a:tbl>
          </a:graphicData>
        </a:graphic>
      </p:graphicFrame>
      <p:sp>
        <p:nvSpPr>
          <p:cNvPr id="5" name="Rectangle 4"/>
          <p:cNvSpPr/>
          <p:nvPr/>
        </p:nvSpPr>
        <p:spPr>
          <a:xfrm>
            <a:off x="8440615" y="2559975"/>
            <a:ext cx="3635224" cy="584775"/>
          </a:xfrm>
          <a:prstGeom prst="rect">
            <a:avLst/>
          </a:prstGeom>
          <a:solidFill>
            <a:schemeClr val="tx2">
              <a:lumMod val="10000"/>
              <a:lumOff val="90000"/>
            </a:schemeClr>
          </a:solidFill>
        </p:spPr>
        <p:txBody>
          <a:bodyPr wrap="square">
            <a:spAutoFit/>
          </a:bodyPr>
          <a:lstStyle/>
          <a:p>
            <a:pPr algn="r" rtl="1"/>
            <a:r>
              <a:rPr lang="ar-MA" sz="3200" b="1" dirty="0" smtClean="0">
                <a:solidFill>
                  <a:srgbClr val="00B050"/>
                </a:solidFill>
                <a:effectLst>
                  <a:outerShdw blurRad="38100" dist="38100" dir="2700000" algn="tl">
                    <a:srgbClr val="000000">
                      <a:alpha val="43137"/>
                    </a:srgbClr>
                  </a:outerShdw>
                </a:effectLst>
              </a:rPr>
              <a:t>3-</a:t>
            </a:r>
            <a:r>
              <a:rPr lang="ar-MA" sz="3200" b="1" dirty="0">
                <a:solidFill>
                  <a:srgbClr val="00B050"/>
                </a:solidFill>
                <a:effectLst>
                  <a:outerShdw blurRad="38100" dist="38100" dir="2700000" algn="tl">
                    <a:srgbClr val="000000">
                      <a:alpha val="43137"/>
                    </a:srgbClr>
                  </a:outerShdw>
                </a:effectLst>
              </a:rPr>
              <a:t>	 بناء فعل الأمر:</a:t>
            </a:r>
          </a:p>
        </p:txBody>
      </p:sp>
      <p:graphicFrame>
        <p:nvGraphicFramePr>
          <p:cNvPr id="6" name="Table 5"/>
          <p:cNvGraphicFramePr>
            <a:graphicFrameLocks noGrp="1"/>
          </p:cNvGraphicFramePr>
          <p:nvPr>
            <p:extLst>
              <p:ext uri="{D42A27DB-BD31-4B8C-83A1-F6EECF244321}">
                <p14:modId xmlns:p14="http://schemas.microsoft.com/office/powerpoint/2010/main" val="2921385851"/>
              </p:ext>
            </p:extLst>
          </p:nvPr>
        </p:nvGraphicFramePr>
        <p:xfrm>
          <a:off x="196948" y="3241490"/>
          <a:ext cx="11907027" cy="2926080"/>
        </p:xfrm>
        <a:graphic>
          <a:graphicData uri="http://schemas.openxmlformats.org/drawingml/2006/table">
            <a:tbl>
              <a:tblPr rtl="1" firstRow="1" firstCol="1" bandRow="1">
                <a:tableStyleId>{5C22544A-7EE6-4342-B048-85BDC9FD1C3A}</a:tableStyleId>
              </a:tblPr>
              <a:tblGrid>
                <a:gridCol w="3044381">
                  <a:extLst>
                    <a:ext uri="{9D8B030D-6E8A-4147-A177-3AD203B41FA5}">
                      <a16:colId xmlns:a16="http://schemas.microsoft.com/office/drawing/2014/main" val="3389070251"/>
                    </a:ext>
                  </a:extLst>
                </a:gridCol>
                <a:gridCol w="2293033">
                  <a:extLst>
                    <a:ext uri="{9D8B030D-6E8A-4147-A177-3AD203B41FA5}">
                      <a16:colId xmlns:a16="http://schemas.microsoft.com/office/drawing/2014/main" val="2633118460"/>
                    </a:ext>
                  </a:extLst>
                </a:gridCol>
                <a:gridCol w="6569613">
                  <a:extLst>
                    <a:ext uri="{9D8B030D-6E8A-4147-A177-3AD203B41FA5}">
                      <a16:colId xmlns:a16="http://schemas.microsoft.com/office/drawing/2014/main" val="4173012540"/>
                    </a:ext>
                  </a:extLst>
                </a:gridCol>
              </a:tblGrid>
              <a:tr h="175260">
                <a:tc>
                  <a:txBody>
                    <a:bodyPr/>
                    <a:lstStyle/>
                    <a:p>
                      <a:pPr algn="ctr" rtl="1">
                        <a:lnSpc>
                          <a:spcPct val="100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90000"/>
                      </a:schemeClr>
                    </a:solidFill>
                  </a:tcPr>
                </a:tc>
                <a:tc>
                  <a:txBody>
                    <a:bodyPr/>
                    <a:lstStyle/>
                    <a:p>
                      <a:pPr algn="ctr" rtl="1">
                        <a:lnSpc>
                          <a:spcPct val="100000"/>
                        </a:lnSpc>
                        <a:spcAft>
                          <a:spcPts val="0"/>
                        </a:spcAft>
                      </a:pPr>
                      <a:r>
                        <a:rPr lang="ar-MA" sz="3200" b="1" dirty="0">
                          <a:solidFill>
                            <a:schemeClr val="tx1"/>
                          </a:solidFill>
                          <a:effectLst/>
                        </a:rPr>
                        <a:t>علامة بنائه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90000"/>
                      </a:schemeClr>
                    </a:solidFill>
                  </a:tcPr>
                </a:tc>
                <a:tc>
                  <a:txBody>
                    <a:bodyPr/>
                    <a:lstStyle/>
                    <a:p>
                      <a:pPr algn="ctr" rtl="1">
                        <a:lnSpc>
                          <a:spcPct val="100000"/>
                        </a:lnSpc>
                        <a:spcAft>
                          <a:spcPts val="0"/>
                        </a:spcAft>
                      </a:pPr>
                      <a:r>
                        <a:rPr lang="ar-MA" sz="3200" b="1" dirty="0">
                          <a:solidFill>
                            <a:schemeClr val="tx1"/>
                          </a:solidFill>
                          <a:effectLst/>
                        </a:rPr>
                        <a:t>التعليل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4170474698"/>
                  </a:ext>
                </a:extLst>
              </a:tr>
              <a:tr h="125095">
                <a:tc>
                  <a:txBody>
                    <a:bodyPr/>
                    <a:lstStyle/>
                    <a:p>
                      <a:pPr algn="justLow" rtl="1">
                        <a:lnSpc>
                          <a:spcPct val="100000"/>
                        </a:lnSpc>
                        <a:spcAft>
                          <a:spcPts val="0"/>
                        </a:spcAft>
                      </a:pPr>
                      <a:r>
                        <a:rPr lang="ar-MA" sz="3200" b="1">
                          <a:solidFill>
                            <a:schemeClr val="tx1"/>
                          </a:solidFill>
                          <a:effectLst/>
                        </a:rPr>
                        <a:t>تجاوزْ</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endParaRPr lang="ar-MA" dirty="0"/>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extLst>
                  <a:ext uri="{0D108BD9-81ED-4DB2-BD59-A6C34878D82A}">
                    <a16:rowId xmlns:a16="http://schemas.microsoft.com/office/drawing/2014/main" val="51556382"/>
                  </a:ext>
                </a:extLst>
              </a:tr>
              <a:tr h="165735">
                <a:tc>
                  <a:txBody>
                    <a:bodyPr/>
                    <a:lstStyle/>
                    <a:p>
                      <a:pPr algn="justLow" rtl="1">
                        <a:lnSpc>
                          <a:spcPct val="100000"/>
                        </a:lnSpc>
                        <a:spcAft>
                          <a:spcPts val="0"/>
                        </a:spcAft>
                      </a:pPr>
                      <a:r>
                        <a:rPr lang="ar-MA" sz="3200" b="1">
                          <a:solidFill>
                            <a:schemeClr val="tx1"/>
                          </a:solidFill>
                          <a:effectLst/>
                        </a:rPr>
                        <a:t>تلقينَ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extLst>
                  <a:ext uri="{0D108BD9-81ED-4DB2-BD59-A6C34878D82A}">
                    <a16:rowId xmlns:a16="http://schemas.microsoft.com/office/drawing/2014/main" val="4119182267"/>
                  </a:ext>
                </a:extLst>
              </a:tr>
              <a:tr h="165735">
                <a:tc>
                  <a:txBody>
                    <a:bodyPr/>
                    <a:lstStyle/>
                    <a:p>
                      <a:pPr algn="justLow" rtl="1">
                        <a:lnSpc>
                          <a:spcPct val="100000"/>
                        </a:lnSpc>
                        <a:spcAft>
                          <a:spcPts val="0"/>
                        </a:spcAft>
                      </a:pPr>
                      <a:r>
                        <a:rPr lang="ar-MA" sz="3200" b="1">
                          <a:solidFill>
                            <a:schemeClr val="tx1"/>
                          </a:solidFill>
                          <a:effectLst/>
                        </a:rPr>
                        <a:t>اِقصدن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extLst>
                  <a:ext uri="{0D108BD9-81ED-4DB2-BD59-A6C34878D82A}">
                    <a16:rowId xmlns:a16="http://schemas.microsoft.com/office/drawing/2014/main" val="191705018"/>
                  </a:ext>
                </a:extLst>
              </a:tr>
              <a:tr h="165735">
                <a:tc>
                  <a:txBody>
                    <a:bodyPr/>
                    <a:lstStyle/>
                    <a:p>
                      <a:pPr algn="justLow" rtl="1">
                        <a:lnSpc>
                          <a:spcPct val="100000"/>
                        </a:lnSpc>
                        <a:spcAft>
                          <a:spcPts val="0"/>
                        </a:spcAft>
                      </a:pPr>
                      <a:r>
                        <a:rPr lang="ar-MA" sz="3200" b="1" dirty="0">
                          <a:solidFill>
                            <a:schemeClr val="tx1"/>
                          </a:solidFill>
                          <a:effectLst/>
                        </a:rPr>
                        <a:t>تلق</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extLst>
                  <a:ext uri="{0D108BD9-81ED-4DB2-BD59-A6C34878D82A}">
                    <a16:rowId xmlns:a16="http://schemas.microsoft.com/office/drawing/2014/main" val="1817927132"/>
                  </a:ext>
                </a:extLst>
              </a:tr>
              <a:tr h="165735">
                <a:tc>
                  <a:txBody>
                    <a:bodyPr/>
                    <a:lstStyle/>
                    <a:p>
                      <a:pPr algn="justLow" rtl="1">
                        <a:lnSpc>
                          <a:spcPct val="100000"/>
                        </a:lnSpc>
                        <a:spcAft>
                          <a:spcPts val="0"/>
                        </a:spcAft>
                      </a:pPr>
                      <a:r>
                        <a:rPr lang="ar-MA" sz="3200" b="1" dirty="0" smtClean="0">
                          <a:solidFill>
                            <a:schemeClr val="tx1"/>
                          </a:solidFill>
                          <a:effectLst/>
                        </a:rPr>
                        <a:t>زاوِلا- زاوِلوا - زاوِلي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dirty="0"/>
                    </a:p>
                  </a:txBody>
                  <a:tcPr marL="68580" marR="68580" marT="0" marB="0">
                    <a:solidFill>
                      <a:schemeClr val="tx2">
                        <a:lumMod val="10000"/>
                        <a:lumOff val="90000"/>
                      </a:schemeClr>
                    </a:solidFill>
                  </a:tcPr>
                </a:tc>
                <a:extLst>
                  <a:ext uri="{0D108BD9-81ED-4DB2-BD59-A6C34878D82A}">
                    <a16:rowId xmlns:a16="http://schemas.microsoft.com/office/drawing/2014/main" val="2586344953"/>
                  </a:ext>
                </a:extLst>
              </a:tr>
            </a:tbl>
          </a:graphicData>
        </a:graphic>
      </p:graphicFrame>
    </p:spTree>
    <p:extLst>
      <p:ext uri="{BB962C8B-B14F-4D97-AF65-F5344CB8AC3E}">
        <p14:creationId xmlns:p14="http://schemas.microsoft.com/office/powerpoint/2010/main" val="22764011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440615" y="36902"/>
            <a:ext cx="3635224" cy="584775"/>
          </a:xfrm>
          <a:prstGeom prst="rect">
            <a:avLst/>
          </a:prstGeom>
          <a:solidFill>
            <a:schemeClr val="tx2">
              <a:lumMod val="10000"/>
              <a:lumOff val="90000"/>
            </a:schemeClr>
          </a:solidFill>
        </p:spPr>
        <p:txBody>
          <a:bodyPr wrap="square">
            <a:spAutoFit/>
          </a:bodyPr>
          <a:lstStyle/>
          <a:p>
            <a:pPr algn="r" rtl="1"/>
            <a:r>
              <a:rPr lang="ar-MA" sz="3200" b="1" dirty="0" smtClean="0">
                <a:solidFill>
                  <a:srgbClr val="00B050"/>
                </a:solidFill>
                <a:effectLst>
                  <a:outerShdw blurRad="38100" dist="38100" dir="2700000" algn="tl">
                    <a:srgbClr val="000000">
                      <a:alpha val="43137"/>
                    </a:srgbClr>
                  </a:outerShdw>
                </a:effectLst>
              </a:rPr>
              <a:t>2-</a:t>
            </a:r>
            <a:r>
              <a:rPr lang="ar-MA" sz="3200" b="1" dirty="0">
                <a:solidFill>
                  <a:srgbClr val="00B050"/>
                </a:solidFill>
                <a:effectLst>
                  <a:outerShdw blurRad="38100" dist="38100" dir="2700000" algn="tl">
                    <a:srgbClr val="000000">
                      <a:alpha val="43137"/>
                    </a:srgbClr>
                  </a:outerShdw>
                </a:effectLst>
              </a:rPr>
              <a:t>	 </a:t>
            </a:r>
            <a:r>
              <a:rPr lang="ar-MA" sz="3200" b="1" dirty="0" smtClean="0">
                <a:solidFill>
                  <a:srgbClr val="00B050"/>
                </a:solidFill>
                <a:effectLst>
                  <a:outerShdw blurRad="38100" dist="38100" dir="2700000" algn="tl">
                    <a:srgbClr val="000000">
                      <a:alpha val="43137"/>
                    </a:srgbClr>
                  </a:outerShdw>
                </a:effectLst>
              </a:rPr>
              <a:t>بناء </a:t>
            </a:r>
            <a:r>
              <a:rPr lang="ar-MA" sz="3200" b="1" dirty="0">
                <a:solidFill>
                  <a:srgbClr val="00B050"/>
                </a:solidFill>
                <a:effectLst>
                  <a:outerShdw blurRad="38100" dist="38100" dir="2700000" algn="tl">
                    <a:srgbClr val="000000">
                      <a:alpha val="43137"/>
                    </a:srgbClr>
                  </a:outerShdw>
                </a:effectLst>
              </a:rPr>
              <a:t>الفعل المضارع:</a:t>
            </a:r>
          </a:p>
        </p:txBody>
      </p:sp>
      <p:graphicFrame>
        <p:nvGraphicFramePr>
          <p:cNvPr id="2" name="Table 1"/>
          <p:cNvGraphicFramePr>
            <a:graphicFrameLocks noGrp="1"/>
          </p:cNvGraphicFramePr>
          <p:nvPr>
            <p:extLst>
              <p:ext uri="{D42A27DB-BD31-4B8C-83A1-F6EECF244321}">
                <p14:modId xmlns:p14="http://schemas.microsoft.com/office/powerpoint/2010/main" val="2301395525"/>
              </p:ext>
            </p:extLst>
          </p:nvPr>
        </p:nvGraphicFramePr>
        <p:xfrm>
          <a:off x="168812" y="676213"/>
          <a:ext cx="11907027" cy="1682496"/>
        </p:xfrm>
        <a:graphic>
          <a:graphicData uri="http://schemas.openxmlformats.org/drawingml/2006/table">
            <a:tbl>
              <a:tblPr rtl="1" firstRow="1" firstCol="1" bandRow="1">
                <a:tableStyleId>{5C22544A-7EE6-4342-B048-85BDC9FD1C3A}</a:tableStyleId>
              </a:tblPr>
              <a:tblGrid>
                <a:gridCol w="2203184">
                  <a:extLst>
                    <a:ext uri="{9D8B030D-6E8A-4147-A177-3AD203B41FA5}">
                      <a16:colId xmlns:a16="http://schemas.microsoft.com/office/drawing/2014/main" val="2705031928"/>
                    </a:ext>
                  </a:extLst>
                </a:gridCol>
                <a:gridCol w="4127035">
                  <a:extLst>
                    <a:ext uri="{9D8B030D-6E8A-4147-A177-3AD203B41FA5}">
                      <a16:colId xmlns:a16="http://schemas.microsoft.com/office/drawing/2014/main" val="166538657"/>
                    </a:ext>
                  </a:extLst>
                </a:gridCol>
                <a:gridCol w="5576808">
                  <a:extLst>
                    <a:ext uri="{9D8B030D-6E8A-4147-A177-3AD203B41FA5}">
                      <a16:colId xmlns:a16="http://schemas.microsoft.com/office/drawing/2014/main" val="2967569331"/>
                    </a:ext>
                  </a:extLst>
                </a:gridCol>
              </a:tblGrid>
              <a:tr h="175260">
                <a:tc>
                  <a:txBody>
                    <a:bodyPr/>
                    <a:lstStyle/>
                    <a:p>
                      <a:pPr algn="ctr" rtl="1">
                        <a:lnSpc>
                          <a:spcPct val="115000"/>
                        </a:lnSpc>
                        <a:spcAft>
                          <a:spcPts val="0"/>
                        </a:spcAft>
                      </a:pPr>
                      <a:r>
                        <a:rPr lang="ar-MA" sz="3200" b="1">
                          <a:solidFill>
                            <a:schemeClr val="tx1"/>
                          </a:solidFill>
                          <a:effectLst/>
                        </a:rPr>
                        <a:t>المضارع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90000"/>
                      </a:schemeClr>
                    </a:solidFill>
                  </a:tcPr>
                </a:tc>
                <a:tc>
                  <a:txBody>
                    <a:bodyPr/>
                    <a:lstStyle/>
                    <a:p>
                      <a:pPr algn="ctr" rtl="1">
                        <a:lnSpc>
                          <a:spcPct val="115000"/>
                        </a:lnSpc>
                        <a:spcAft>
                          <a:spcPts val="0"/>
                        </a:spcAft>
                      </a:pPr>
                      <a:r>
                        <a:rPr lang="ar-MA" sz="3200" b="1" dirty="0">
                          <a:solidFill>
                            <a:schemeClr val="tx1"/>
                          </a:solidFill>
                          <a:effectLst/>
                        </a:rPr>
                        <a:t>علامة بنائه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90000"/>
                      </a:schemeClr>
                    </a:solidFill>
                  </a:tcPr>
                </a:tc>
                <a:tc>
                  <a:txBody>
                    <a:bodyPr/>
                    <a:lstStyle/>
                    <a:p>
                      <a:pPr algn="ctr" rtl="1">
                        <a:lnSpc>
                          <a:spcPct val="115000"/>
                        </a:lnSpc>
                        <a:spcAft>
                          <a:spcPts val="0"/>
                        </a:spcAft>
                      </a:pPr>
                      <a:r>
                        <a:rPr lang="ar-MA" sz="3200" b="1" dirty="0">
                          <a:solidFill>
                            <a:schemeClr val="tx1"/>
                          </a:solidFill>
                          <a:effectLst/>
                        </a:rPr>
                        <a:t>التعليل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3893378821"/>
                  </a:ext>
                </a:extLst>
              </a:tr>
              <a:tr h="125095">
                <a:tc>
                  <a:txBody>
                    <a:bodyPr/>
                    <a:lstStyle/>
                    <a:p>
                      <a:pPr algn="justLow" rtl="1">
                        <a:lnSpc>
                          <a:spcPct val="115000"/>
                        </a:lnSpc>
                        <a:spcAft>
                          <a:spcPts val="0"/>
                        </a:spcAft>
                      </a:pPr>
                      <a:r>
                        <a:rPr lang="ar-MA" sz="3200" b="1">
                          <a:solidFill>
                            <a:schemeClr val="tx1"/>
                          </a:solidFill>
                          <a:effectLst/>
                        </a:rPr>
                        <a:t>يتجاوزن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السكون.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اتصاله بنون النسوة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3129075363"/>
                  </a:ext>
                </a:extLst>
              </a:tr>
              <a:tr h="165735">
                <a:tc>
                  <a:txBody>
                    <a:bodyPr/>
                    <a:lstStyle/>
                    <a:p>
                      <a:pPr algn="justLow" rtl="1">
                        <a:lnSpc>
                          <a:spcPct val="115000"/>
                        </a:lnSpc>
                        <a:spcAft>
                          <a:spcPts val="0"/>
                        </a:spcAft>
                      </a:pPr>
                      <a:r>
                        <a:rPr lang="ar-MA" sz="3200" b="1" dirty="0" smtClean="0">
                          <a:solidFill>
                            <a:schemeClr val="tx1"/>
                          </a:solidFill>
                          <a:effectLst/>
                        </a:rPr>
                        <a:t>لَتصَلِّيَنَّ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الفتحة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dirty="0">
                          <a:solidFill>
                            <a:schemeClr val="tx1"/>
                          </a:solidFill>
                          <a:effectLst/>
                        </a:rPr>
                        <a:t>اتصاله بنون التوكيد.</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828288196"/>
                  </a:ext>
                </a:extLst>
              </a:tr>
            </a:tbl>
          </a:graphicData>
        </a:graphic>
      </p:graphicFrame>
      <p:sp>
        <p:nvSpPr>
          <p:cNvPr id="5" name="Rectangle 4"/>
          <p:cNvSpPr/>
          <p:nvPr/>
        </p:nvSpPr>
        <p:spPr>
          <a:xfrm>
            <a:off x="8440615" y="2559975"/>
            <a:ext cx="3635224" cy="584775"/>
          </a:xfrm>
          <a:prstGeom prst="rect">
            <a:avLst/>
          </a:prstGeom>
          <a:solidFill>
            <a:schemeClr val="tx2">
              <a:lumMod val="10000"/>
              <a:lumOff val="90000"/>
            </a:schemeClr>
          </a:solidFill>
        </p:spPr>
        <p:txBody>
          <a:bodyPr wrap="square">
            <a:spAutoFit/>
          </a:bodyPr>
          <a:lstStyle/>
          <a:p>
            <a:pPr algn="r" rtl="1"/>
            <a:r>
              <a:rPr lang="ar-MA" sz="3200" b="1" dirty="0" smtClean="0">
                <a:solidFill>
                  <a:srgbClr val="00B050"/>
                </a:solidFill>
                <a:effectLst>
                  <a:outerShdw blurRad="38100" dist="38100" dir="2700000" algn="tl">
                    <a:srgbClr val="000000">
                      <a:alpha val="43137"/>
                    </a:srgbClr>
                  </a:outerShdw>
                </a:effectLst>
              </a:rPr>
              <a:t>3-</a:t>
            </a:r>
            <a:r>
              <a:rPr lang="ar-MA" sz="3200" b="1" dirty="0">
                <a:solidFill>
                  <a:srgbClr val="00B050"/>
                </a:solidFill>
                <a:effectLst>
                  <a:outerShdw blurRad="38100" dist="38100" dir="2700000" algn="tl">
                    <a:srgbClr val="000000">
                      <a:alpha val="43137"/>
                    </a:srgbClr>
                  </a:outerShdw>
                </a:effectLst>
              </a:rPr>
              <a:t>	 بناء فعل الأمر:</a:t>
            </a:r>
          </a:p>
        </p:txBody>
      </p:sp>
      <p:graphicFrame>
        <p:nvGraphicFramePr>
          <p:cNvPr id="6" name="Table 5"/>
          <p:cNvGraphicFramePr>
            <a:graphicFrameLocks noGrp="1"/>
          </p:cNvGraphicFramePr>
          <p:nvPr>
            <p:extLst>
              <p:ext uri="{D42A27DB-BD31-4B8C-83A1-F6EECF244321}">
                <p14:modId xmlns:p14="http://schemas.microsoft.com/office/powerpoint/2010/main" val="3940458017"/>
              </p:ext>
            </p:extLst>
          </p:nvPr>
        </p:nvGraphicFramePr>
        <p:xfrm>
          <a:off x="196948" y="3241490"/>
          <a:ext cx="11907027" cy="3413760"/>
        </p:xfrm>
        <a:graphic>
          <a:graphicData uri="http://schemas.openxmlformats.org/drawingml/2006/table">
            <a:tbl>
              <a:tblPr rtl="1" firstRow="1" firstCol="1" bandRow="1">
                <a:tableStyleId>{5C22544A-7EE6-4342-B048-85BDC9FD1C3A}</a:tableStyleId>
              </a:tblPr>
              <a:tblGrid>
                <a:gridCol w="3044381">
                  <a:extLst>
                    <a:ext uri="{9D8B030D-6E8A-4147-A177-3AD203B41FA5}">
                      <a16:colId xmlns:a16="http://schemas.microsoft.com/office/drawing/2014/main" val="3389070251"/>
                    </a:ext>
                  </a:extLst>
                </a:gridCol>
                <a:gridCol w="2293033">
                  <a:extLst>
                    <a:ext uri="{9D8B030D-6E8A-4147-A177-3AD203B41FA5}">
                      <a16:colId xmlns:a16="http://schemas.microsoft.com/office/drawing/2014/main" val="2633118460"/>
                    </a:ext>
                  </a:extLst>
                </a:gridCol>
                <a:gridCol w="6569613">
                  <a:extLst>
                    <a:ext uri="{9D8B030D-6E8A-4147-A177-3AD203B41FA5}">
                      <a16:colId xmlns:a16="http://schemas.microsoft.com/office/drawing/2014/main" val="4173012540"/>
                    </a:ext>
                  </a:extLst>
                </a:gridCol>
              </a:tblGrid>
              <a:tr h="175260">
                <a:tc>
                  <a:txBody>
                    <a:bodyPr/>
                    <a:lstStyle/>
                    <a:p>
                      <a:pPr algn="ctr" rtl="1">
                        <a:lnSpc>
                          <a:spcPct val="100000"/>
                        </a:lnSpc>
                        <a:spcAft>
                          <a:spcPts val="0"/>
                        </a:spcAft>
                      </a:pPr>
                      <a:r>
                        <a:rPr lang="ar-MA" sz="3200" b="1">
                          <a:solidFill>
                            <a:schemeClr val="tx1"/>
                          </a:solidFill>
                          <a:effectLst/>
                        </a:rPr>
                        <a:t>الأمر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90000"/>
                      </a:schemeClr>
                    </a:solidFill>
                  </a:tcPr>
                </a:tc>
                <a:tc>
                  <a:txBody>
                    <a:bodyPr/>
                    <a:lstStyle/>
                    <a:p>
                      <a:pPr algn="ctr" rtl="1">
                        <a:lnSpc>
                          <a:spcPct val="100000"/>
                        </a:lnSpc>
                        <a:spcAft>
                          <a:spcPts val="0"/>
                        </a:spcAft>
                      </a:pPr>
                      <a:r>
                        <a:rPr lang="ar-MA" sz="3200" b="1" dirty="0">
                          <a:solidFill>
                            <a:schemeClr val="tx1"/>
                          </a:solidFill>
                          <a:effectLst/>
                        </a:rPr>
                        <a:t>علامة بنائه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bg2">
                        <a:lumMod val="90000"/>
                      </a:schemeClr>
                    </a:solidFill>
                  </a:tcPr>
                </a:tc>
                <a:tc>
                  <a:txBody>
                    <a:bodyPr/>
                    <a:lstStyle/>
                    <a:p>
                      <a:pPr algn="ctr" rtl="1">
                        <a:lnSpc>
                          <a:spcPct val="100000"/>
                        </a:lnSpc>
                        <a:spcAft>
                          <a:spcPts val="0"/>
                        </a:spcAft>
                      </a:pPr>
                      <a:r>
                        <a:rPr lang="ar-MA" sz="3200" b="1" dirty="0">
                          <a:solidFill>
                            <a:schemeClr val="tx1"/>
                          </a:solidFill>
                          <a:effectLst/>
                        </a:rPr>
                        <a:t>التعليل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4170474698"/>
                  </a:ext>
                </a:extLst>
              </a:tr>
              <a:tr h="125095">
                <a:tc>
                  <a:txBody>
                    <a:bodyPr/>
                    <a:lstStyle/>
                    <a:p>
                      <a:pPr algn="justLow" rtl="1">
                        <a:lnSpc>
                          <a:spcPct val="100000"/>
                        </a:lnSpc>
                        <a:spcAft>
                          <a:spcPts val="0"/>
                        </a:spcAft>
                      </a:pPr>
                      <a:r>
                        <a:rPr lang="ar-MA" sz="3200" b="1">
                          <a:solidFill>
                            <a:schemeClr val="tx1"/>
                          </a:solidFill>
                          <a:effectLst/>
                        </a:rPr>
                        <a:t>تجاوزْ</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a:solidFill>
                            <a:schemeClr val="tx1"/>
                          </a:solidFill>
                          <a:effectLst/>
                        </a:rPr>
                        <a:t>السكون.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a:solidFill>
                            <a:schemeClr val="tx1"/>
                          </a:solidFill>
                          <a:effectLst/>
                        </a:rPr>
                        <a:t>صحيح الآخر.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51556382"/>
                  </a:ext>
                </a:extLst>
              </a:tr>
              <a:tr h="165735">
                <a:tc>
                  <a:txBody>
                    <a:bodyPr/>
                    <a:lstStyle/>
                    <a:p>
                      <a:pPr algn="justLow" rtl="1">
                        <a:lnSpc>
                          <a:spcPct val="100000"/>
                        </a:lnSpc>
                        <a:spcAft>
                          <a:spcPts val="0"/>
                        </a:spcAft>
                      </a:pPr>
                      <a:r>
                        <a:rPr lang="ar-MA" sz="3200" b="1">
                          <a:solidFill>
                            <a:schemeClr val="tx1"/>
                          </a:solidFill>
                          <a:effectLst/>
                        </a:rPr>
                        <a:t>تلقينَ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a:solidFill>
                            <a:schemeClr val="tx1"/>
                          </a:solidFill>
                          <a:effectLst/>
                        </a:rPr>
                        <a:t>السكون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a:solidFill>
                            <a:schemeClr val="tx1"/>
                          </a:solidFill>
                          <a:effectLst/>
                        </a:rPr>
                        <a:t>إسناده إلى نون النسوة.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4119182267"/>
                  </a:ext>
                </a:extLst>
              </a:tr>
              <a:tr h="165735">
                <a:tc>
                  <a:txBody>
                    <a:bodyPr/>
                    <a:lstStyle/>
                    <a:p>
                      <a:pPr algn="justLow" rtl="1">
                        <a:lnSpc>
                          <a:spcPct val="100000"/>
                        </a:lnSpc>
                        <a:spcAft>
                          <a:spcPts val="0"/>
                        </a:spcAft>
                      </a:pPr>
                      <a:r>
                        <a:rPr lang="ar-MA" sz="3200" b="1">
                          <a:solidFill>
                            <a:schemeClr val="tx1"/>
                          </a:solidFill>
                          <a:effectLst/>
                        </a:rPr>
                        <a:t>اِقصدن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a:solidFill>
                            <a:schemeClr val="tx1"/>
                          </a:solidFill>
                          <a:effectLst/>
                        </a:rPr>
                        <a:t>الفتحة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a:solidFill>
                            <a:schemeClr val="tx1"/>
                          </a:solidFill>
                          <a:effectLst/>
                        </a:rPr>
                        <a:t>اتصلت به نون التوكيد.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191705018"/>
                  </a:ext>
                </a:extLst>
              </a:tr>
              <a:tr h="165735">
                <a:tc>
                  <a:txBody>
                    <a:bodyPr/>
                    <a:lstStyle/>
                    <a:p>
                      <a:pPr algn="justLow" rtl="1">
                        <a:lnSpc>
                          <a:spcPct val="100000"/>
                        </a:lnSpc>
                        <a:spcAft>
                          <a:spcPts val="0"/>
                        </a:spcAft>
                      </a:pPr>
                      <a:r>
                        <a:rPr lang="ar-MA" sz="3200" b="1" dirty="0">
                          <a:solidFill>
                            <a:schemeClr val="tx1"/>
                          </a:solidFill>
                          <a:effectLst/>
                        </a:rPr>
                        <a:t>تلق</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a:solidFill>
                            <a:schemeClr val="tx1"/>
                          </a:solidFill>
                          <a:effectLst/>
                        </a:rPr>
                        <a:t>حذف حرف العلة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a:solidFill>
                            <a:schemeClr val="tx1"/>
                          </a:solidFill>
                          <a:effectLst/>
                        </a:rPr>
                        <a:t>معتل الآخر ولم يتصل به شيء.</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1817927132"/>
                  </a:ext>
                </a:extLst>
              </a:tr>
              <a:tr h="165735">
                <a:tc>
                  <a:txBody>
                    <a:bodyPr/>
                    <a:lstStyle/>
                    <a:p>
                      <a:pPr algn="justLow" rtl="1">
                        <a:lnSpc>
                          <a:spcPct val="100000"/>
                        </a:lnSpc>
                        <a:spcAft>
                          <a:spcPts val="0"/>
                        </a:spcAft>
                      </a:pPr>
                      <a:r>
                        <a:rPr lang="ar-MA" sz="3200" b="1" dirty="0" smtClean="0">
                          <a:solidFill>
                            <a:schemeClr val="tx1"/>
                          </a:solidFill>
                          <a:effectLst/>
                        </a:rPr>
                        <a:t>زاوِلا- زاوِلوا - زاوِلي</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a:solidFill>
                            <a:schemeClr val="tx1"/>
                          </a:solidFill>
                          <a:effectLst/>
                        </a:rPr>
                        <a:t>حذف النون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00000"/>
                        </a:lnSpc>
                        <a:spcAft>
                          <a:spcPts val="0"/>
                        </a:spcAft>
                      </a:pPr>
                      <a:r>
                        <a:rPr lang="ar-MA" sz="3200" b="1" dirty="0">
                          <a:solidFill>
                            <a:schemeClr val="tx1"/>
                          </a:solidFill>
                          <a:effectLst/>
                        </a:rPr>
                        <a:t>الإسناد </a:t>
                      </a:r>
                      <a:r>
                        <a:rPr lang="ar-MA" sz="3200" b="1" dirty="0" smtClean="0">
                          <a:solidFill>
                            <a:schemeClr val="tx1"/>
                          </a:solidFill>
                          <a:effectLst/>
                        </a:rPr>
                        <a:t>إلى: </a:t>
                      </a:r>
                      <a:r>
                        <a:rPr lang="ar-MA" sz="3200" b="1" dirty="0">
                          <a:solidFill>
                            <a:schemeClr val="tx1"/>
                          </a:solidFill>
                          <a:effectLst/>
                        </a:rPr>
                        <a:t>ألف </a:t>
                      </a:r>
                      <a:r>
                        <a:rPr lang="ar-MA" sz="3200" b="1" dirty="0" smtClean="0">
                          <a:solidFill>
                            <a:schemeClr val="tx1"/>
                          </a:solidFill>
                          <a:effectLst/>
                        </a:rPr>
                        <a:t>الاثنين</a:t>
                      </a:r>
                      <a:r>
                        <a:rPr lang="ar-MA" sz="3200" b="1" baseline="0" dirty="0" smtClean="0">
                          <a:solidFill>
                            <a:schemeClr val="tx1"/>
                          </a:solidFill>
                          <a:effectLst/>
                        </a:rPr>
                        <a:t> - واو الجماعة - ياء المخاطبة</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586344953"/>
                  </a:ext>
                </a:extLst>
              </a:tr>
            </a:tbl>
          </a:graphicData>
        </a:graphic>
      </p:graphicFrame>
    </p:spTree>
    <p:extLst>
      <p:ext uri="{BB962C8B-B14F-4D97-AF65-F5344CB8AC3E}">
        <p14:creationId xmlns:p14="http://schemas.microsoft.com/office/powerpoint/2010/main" val="31025994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2" y="172605"/>
            <a:ext cx="11864822" cy="452431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u="sng" dirty="0">
                <a:solidFill>
                  <a:srgbClr val="00B050"/>
                </a:solidFill>
              </a:rPr>
              <a:t>نستنتج أن</a:t>
            </a:r>
            <a:r>
              <a:rPr lang="ar-MA" sz="3200" b="1" u="sng" dirty="0" smtClean="0">
                <a:solidFill>
                  <a:srgbClr val="00B050"/>
                </a:solidFill>
              </a:rPr>
              <a:t>:</a:t>
            </a:r>
            <a:endParaRPr lang="ar-MA" sz="3200" b="1" u="sng" dirty="0" smtClean="0"/>
          </a:p>
          <a:p>
            <a:pPr marL="914400" lvl="1" indent="-457200" algn="r" rtl="1">
              <a:lnSpc>
                <a:spcPct val="150000"/>
              </a:lnSpc>
              <a:buFont typeface="Wingdings" panose="05000000000000000000" pitchFamily="2" charset="2"/>
              <a:buChar char="ü"/>
            </a:pPr>
            <a:r>
              <a:rPr lang="ar-MA" sz="3200" b="1" dirty="0">
                <a:solidFill>
                  <a:srgbClr val="00B050"/>
                </a:solidFill>
              </a:rPr>
              <a:t>يبنى الفعل المضارع </a:t>
            </a:r>
            <a:r>
              <a:rPr lang="ar-MA" sz="3200" b="1" dirty="0"/>
              <a:t>على السكون إذا اتصلت به نون النسوة، وعلى الفتح إذا اتصلت به نون التوكيد</a:t>
            </a:r>
            <a:r>
              <a:rPr lang="ar-MA" sz="3200" b="1" dirty="0" smtClean="0"/>
              <a:t>.</a:t>
            </a:r>
          </a:p>
          <a:p>
            <a:pPr marL="914400" lvl="1" indent="-457200" algn="r" rtl="1">
              <a:lnSpc>
                <a:spcPct val="150000"/>
              </a:lnSpc>
              <a:buFont typeface="Wingdings" panose="05000000000000000000" pitchFamily="2" charset="2"/>
              <a:buChar char="ü"/>
            </a:pPr>
            <a:r>
              <a:rPr lang="ar-MA" sz="3200" b="1" dirty="0">
                <a:solidFill>
                  <a:srgbClr val="00B050"/>
                </a:solidFill>
              </a:rPr>
              <a:t>يبنى فعل الأمر </a:t>
            </a:r>
            <a:r>
              <a:rPr lang="ar-MA" sz="3200" b="1" dirty="0"/>
              <a:t>على السكون إذا كان صحيح الآخر، أو أسند إلى نون النسوة، وعلى الفتح إذا اتصلت به نون التوكيد، وعلى حذف آخره إذا كان معتل الآخر، وعلى حذف النون إذا أسند إلى ألف الاثنين أو واو الجماعة أو ياء المخاطبة.</a:t>
            </a:r>
          </a:p>
        </p:txBody>
      </p:sp>
    </p:spTree>
    <p:extLst>
      <p:ext uri="{BB962C8B-B14F-4D97-AF65-F5344CB8AC3E}">
        <p14:creationId xmlns:p14="http://schemas.microsoft.com/office/powerpoint/2010/main" val="3363468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20308" y="42199"/>
            <a:ext cx="3727939" cy="707886"/>
          </a:xfrm>
          <a:prstGeom prst="rect">
            <a:avLst/>
          </a:prstGeom>
          <a:solidFill>
            <a:schemeClr val="accent2">
              <a:lumMod val="60000"/>
              <a:lumOff val="40000"/>
            </a:schemeClr>
          </a:solidFill>
          <a:effectLst>
            <a:outerShdw blurRad="50800" dist="38100" dir="5400000" algn="t" rotWithShape="0">
              <a:prstClr val="black">
                <a:alpha val="40000"/>
              </a:prstClr>
            </a:outerShdw>
          </a:effectLst>
        </p:spPr>
        <p:txBody>
          <a:bodyPr wrap="square" rtlCol="1">
            <a:spAutoFit/>
          </a:bodyPr>
          <a:lstStyle/>
          <a:p>
            <a:pPr algn="ctr" rtl="1"/>
            <a:r>
              <a:rPr lang="ar-MA" sz="4000" b="1" dirty="0" smtClean="0">
                <a:solidFill>
                  <a:srgbClr val="FF0000"/>
                </a:solidFill>
              </a:rPr>
              <a:t>ثانيا: </a:t>
            </a:r>
            <a:r>
              <a:rPr lang="ar-MA" sz="4000" b="1" dirty="0">
                <a:solidFill>
                  <a:srgbClr val="FF0000"/>
                </a:solidFill>
              </a:rPr>
              <a:t>أستنتج</a:t>
            </a:r>
          </a:p>
        </p:txBody>
      </p:sp>
      <p:sp>
        <p:nvSpPr>
          <p:cNvPr id="2" name="Rectangle 1"/>
          <p:cNvSpPr/>
          <p:nvPr/>
        </p:nvSpPr>
        <p:spPr>
          <a:xfrm>
            <a:off x="182881" y="1260790"/>
            <a:ext cx="11850430" cy="646331"/>
          </a:xfrm>
          <a:prstGeom prst="rect">
            <a:avLst/>
          </a:prstGeom>
          <a:solidFill>
            <a:schemeClr val="tx2">
              <a:lumMod val="10000"/>
              <a:lumOff val="90000"/>
            </a:schemeClr>
          </a:solidFill>
        </p:spPr>
        <p:txBody>
          <a:bodyPr wrap="square">
            <a:spAutoFit/>
          </a:bodyPr>
          <a:lstStyle/>
          <a:p>
            <a:pPr algn="r" rtl="1"/>
            <a:r>
              <a:rPr lang="ar-MA" sz="3600" b="1" dirty="0"/>
              <a:t>القاعدة الكلية بكتاب التلميذ صفحة </a:t>
            </a:r>
            <a:r>
              <a:rPr lang="ar-MA" sz="3600" b="1" dirty="0">
                <a:solidFill>
                  <a:srgbClr val="FF0000"/>
                </a:solidFill>
              </a:rPr>
              <a:t>89</a:t>
            </a:r>
          </a:p>
        </p:txBody>
      </p:sp>
      <p:sp>
        <p:nvSpPr>
          <p:cNvPr id="5" name="TextBox 4"/>
          <p:cNvSpPr txBox="1"/>
          <p:nvPr/>
        </p:nvSpPr>
        <p:spPr>
          <a:xfrm>
            <a:off x="4244126" y="2783588"/>
            <a:ext cx="3727939" cy="707886"/>
          </a:xfrm>
          <a:prstGeom prst="rect">
            <a:avLst/>
          </a:prstGeom>
          <a:solidFill>
            <a:schemeClr val="accent2">
              <a:lumMod val="60000"/>
              <a:lumOff val="40000"/>
            </a:schemeClr>
          </a:solidFill>
          <a:effectLst>
            <a:outerShdw blurRad="50800" dist="38100" dir="5400000" algn="t" rotWithShape="0">
              <a:prstClr val="black">
                <a:alpha val="40000"/>
              </a:prstClr>
            </a:outerShdw>
          </a:effectLst>
        </p:spPr>
        <p:txBody>
          <a:bodyPr wrap="square" rtlCol="1">
            <a:spAutoFit/>
          </a:bodyPr>
          <a:lstStyle/>
          <a:p>
            <a:pPr algn="ctr" rtl="1"/>
            <a:r>
              <a:rPr lang="ar-MA" sz="4000" b="1" dirty="0" smtClean="0">
                <a:solidFill>
                  <a:srgbClr val="FF0000"/>
                </a:solidFill>
              </a:rPr>
              <a:t>ثالثا: </a:t>
            </a:r>
            <a:r>
              <a:rPr lang="ar-MA" sz="4000" b="1" dirty="0" smtClean="0">
                <a:solidFill>
                  <a:srgbClr val="FF0000"/>
                </a:solidFill>
              </a:rPr>
              <a:t>التطبيق</a:t>
            </a:r>
            <a:endParaRPr lang="ar-MA" sz="4000" b="1" dirty="0">
              <a:solidFill>
                <a:srgbClr val="FF0000"/>
              </a:solidFill>
            </a:endParaRPr>
          </a:p>
        </p:txBody>
      </p:sp>
      <p:sp>
        <p:nvSpPr>
          <p:cNvPr id="6" name="Rectangle 5"/>
          <p:cNvSpPr/>
          <p:nvPr/>
        </p:nvSpPr>
        <p:spPr>
          <a:xfrm>
            <a:off x="182881" y="3832833"/>
            <a:ext cx="11850430" cy="707886"/>
          </a:xfrm>
          <a:prstGeom prst="rect">
            <a:avLst/>
          </a:prstGeom>
          <a:solidFill>
            <a:schemeClr val="tx2">
              <a:lumMod val="10000"/>
              <a:lumOff val="90000"/>
            </a:schemeClr>
          </a:solidFill>
        </p:spPr>
        <p:txBody>
          <a:bodyPr wrap="square">
            <a:spAutoFit/>
          </a:bodyPr>
          <a:lstStyle/>
          <a:p>
            <a:pPr algn="r" rtl="1"/>
            <a:r>
              <a:rPr lang="ar-MA" sz="4000" b="1" dirty="0" smtClean="0">
                <a:solidFill>
                  <a:srgbClr val="FF0000"/>
                </a:solidFill>
              </a:rPr>
              <a:t>التمرين الأول    </a:t>
            </a:r>
            <a:r>
              <a:rPr lang="ar-MA" sz="4000" b="1" dirty="0" smtClean="0"/>
              <a:t>صفحة     </a:t>
            </a:r>
            <a:r>
              <a:rPr lang="ar-MA" sz="4000" b="1" dirty="0" smtClean="0">
                <a:solidFill>
                  <a:srgbClr val="FF0000"/>
                </a:solidFill>
              </a:rPr>
              <a:t>89</a:t>
            </a:r>
            <a:endParaRPr lang="ar-MA" sz="4000" b="1" dirty="0">
              <a:solidFill>
                <a:srgbClr val="FF0000"/>
              </a:solidFill>
            </a:endParaRPr>
          </a:p>
        </p:txBody>
      </p:sp>
    </p:spTree>
    <p:extLst>
      <p:ext uri="{BB962C8B-B14F-4D97-AF65-F5344CB8AC3E}">
        <p14:creationId xmlns:p14="http://schemas.microsoft.com/office/powerpoint/2010/main" val="848600783"/>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373</TotalTime>
  <Words>354</Words>
  <Application>Microsoft Office PowerPoint</Application>
  <PresentationFormat>Widescreen</PresentationFormat>
  <Paragraphs>91</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48</cp:revision>
  <dcterms:created xsi:type="dcterms:W3CDTF">2022-09-27T21:07:30Z</dcterms:created>
  <dcterms:modified xsi:type="dcterms:W3CDTF">2023-01-08T17:59:58Z</dcterms:modified>
</cp:coreProperties>
</file>